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1089" r:id="rId2"/>
    <p:sldId id="1099" r:id="rId3"/>
    <p:sldId id="1092" r:id="rId4"/>
    <p:sldId id="1093" r:id="rId5"/>
    <p:sldId id="1091" r:id="rId6"/>
    <p:sldId id="1095" r:id="rId7"/>
    <p:sldId id="1097" r:id="rId8"/>
    <p:sldId id="1101" r:id="rId9"/>
    <p:sldId id="1084" r:id="rId10"/>
    <p:sldId id="1087" r:id="rId11"/>
    <p:sldId id="1076" r:id="rId12"/>
    <p:sldId id="1102" r:id="rId13"/>
  </p:sldIdLst>
  <p:sldSz cx="9144000" cy="6858000" type="screen4x3"/>
  <p:notesSz cx="6858000" cy="9239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5"/>
    <a:srgbClr val="FFFFFF"/>
    <a:srgbClr val="FFFF00"/>
    <a:srgbClr val="05ADEB"/>
    <a:srgbClr val="05419E"/>
    <a:srgbClr val="92D050"/>
    <a:srgbClr val="FFCCFF"/>
    <a:srgbClr val="0072BD"/>
    <a:srgbClr val="D95319"/>
    <a:srgbClr val="013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8" autoAdjust="0"/>
    <p:restoredTop sz="72998" autoAdjust="0"/>
  </p:normalViewPr>
  <p:slideViewPr>
    <p:cSldViewPr snapToGrid="0">
      <p:cViewPr varScale="1">
        <p:scale>
          <a:sx n="79" d="100"/>
          <a:sy n="79" d="100"/>
        </p:scale>
        <p:origin x="2586" y="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38" y="78"/>
      </p:cViewPr>
      <p:guideLst>
        <p:guide orient="horz" pos="2910"/>
        <p:guide pos="2160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3" y="8777287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2" tIns="45123" rIns="90242" bIns="451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933D1E-80BE-444B-94DB-FA0AC1C459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249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/>
          <a:lstStyle>
            <a:lvl1pPr algn="r">
              <a:defRPr sz="1200"/>
            </a:lvl1pPr>
          </a:lstStyle>
          <a:p>
            <a:fld id="{FB4605E5-09BA-467E-8D5F-790F7A9DC9D7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42" tIns="45123" rIns="90242" bIns="451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88645"/>
            <a:ext cx="5486400" cy="4157663"/>
          </a:xfrm>
          <a:prstGeom prst="rect">
            <a:avLst/>
          </a:prstGeom>
        </p:spPr>
        <p:txBody>
          <a:bodyPr vert="horz" lIns="90242" tIns="45123" rIns="90242" bIns="451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3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775683"/>
            <a:ext cx="2971800" cy="461963"/>
          </a:xfrm>
          <a:prstGeom prst="rect">
            <a:avLst/>
          </a:prstGeom>
        </p:spPr>
        <p:txBody>
          <a:bodyPr vert="horz" lIns="90242" tIns="45123" rIns="90242" bIns="45123" rtlCol="0" anchor="b"/>
          <a:lstStyle>
            <a:lvl1pPr algn="r">
              <a:defRPr sz="1200"/>
            </a:lvl1pPr>
          </a:lstStyle>
          <a:p>
            <a:fld id="{29BDAC53-7A3B-4047-838F-AC2D1EB75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[set up a browser window with the video linked from slide 7, ready to expose to play]</a:t>
            </a:r>
            <a:endParaRPr lang="en-US" dirty="0"/>
          </a:p>
          <a:p>
            <a:r>
              <a:rPr lang="en-US" dirty="0"/>
              <a:t>Welcome to Lecture 4 of our series.</a:t>
            </a:r>
            <a:r>
              <a:rPr lang="en-US" baseline="0" dirty="0"/>
              <a:t>  Here we’ll cover pitch production: the anatomy and aerodynamics.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4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course, from the lungs.</a:t>
            </a:r>
            <a:r>
              <a:rPr lang="en-US" baseline="0" dirty="0"/>
              <a:t>  [click]  passing through the trachea and the larynx  [click]  [Point to your own larynx.]  [Note that it’s much bigger for males.]    Let’s show a schematic view. [click]  Now, mediating that flow is the larynx [click].  Let’s look more closely.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7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Okay,</a:t>
            </a:r>
            <a:r>
              <a:rPr lang="en-US" baseline="0" dirty="0"/>
              <a:t> so here we have a human head, in sagittal view.  You see the nose and chin…    And the lips </a:t>
            </a:r>
            <a:r>
              <a:rPr lang="en-US" baseline="0"/>
              <a:t>and tongue  </a:t>
            </a:r>
            <a:r>
              <a:rPr lang="en-US" baseline="0" dirty="0"/>
              <a:t>[click</a:t>
            </a:r>
            <a:r>
              <a:rPr lang="en-US" baseline="0"/>
              <a:t>]   </a:t>
            </a:r>
          </a:p>
          <a:p>
            <a:r>
              <a:rPr lang="en-US" baseline="0"/>
              <a:t>(Yes</a:t>
            </a:r>
            <a:r>
              <a:rPr lang="en-US" baseline="0" dirty="0"/>
              <a:t>, the tongue is one big chunk </a:t>
            </a:r>
            <a:r>
              <a:rPr lang="en-US" baseline="0"/>
              <a:t>of muscles.)</a:t>
            </a:r>
          </a:p>
          <a:p>
            <a:r>
              <a:rPr lang="en-US" baseline="0"/>
              <a:t>These </a:t>
            </a:r>
            <a:r>
              <a:rPr lang="en-US" baseline="0" dirty="0"/>
              <a:t>modify the airflow to create vowels and consonants</a:t>
            </a:r>
            <a:r>
              <a:rPr lang="en-US" baseline="0"/>
              <a:t>.  And </a:t>
            </a:r>
            <a:r>
              <a:rPr lang="en-US" baseline="0" dirty="0"/>
              <a:t>where does the air come from?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0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course, from the lungs.</a:t>
            </a:r>
            <a:r>
              <a:rPr lang="en-US" baseline="0" dirty="0"/>
              <a:t>  [click]  passing through the trachea and the larynx  [click]  [Point to your own larynx.]  [Note that it’s much bigger for males.]    Let’s show a schematic view. [click]  Now, mediating that flow is the larynx [click].  Let’s look more closely.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1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Well,</a:t>
            </a:r>
            <a:r>
              <a:rPr lang="en-US" baseline="0" dirty="0"/>
              <a:t> there it is.  It’s a nice hard box: an interlocking set of cartilages, almost hinged together,  that can </a:t>
            </a:r>
            <a:r>
              <a:rPr lang="en-US" baseline="0"/>
              <a:t>be pulled into different configurations by </a:t>
            </a:r>
            <a:r>
              <a:rPr lang="en-US" baseline="0" dirty="0"/>
              <a:t>many tiny muscles</a:t>
            </a:r>
            <a:r>
              <a:rPr lang="en-US" baseline="0"/>
              <a:t>.  It’s hard </a:t>
            </a:r>
            <a:r>
              <a:rPr lang="en-US" baseline="0" dirty="0"/>
              <a:t>to see much from </a:t>
            </a:r>
            <a:r>
              <a:rPr lang="en-US" baseline="0"/>
              <a:t>this picture… </a:t>
            </a:r>
            <a:r>
              <a:rPr lang="en-US" baseline="0" dirty="0"/>
              <a:t>because what matters is what’s inside.  Like when you go out on Saturday night, and there’s </a:t>
            </a:r>
            <a:r>
              <a:rPr lang="en-US" baseline="0"/>
              <a:t>a boxy grey building</a:t>
            </a:r>
            <a:r>
              <a:rPr lang="en-US" baseline="0" dirty="0"/>
              <a:t>, with doors and walls and things …  but what you really care </a:t>
            </a:r>
            <a:r>
              <a:rPr lang="en-US" baseline="0"/>
              <a:t>about that there’s a dance floor inside.  </a:t>
            </a:r>
            <a:r>
              <a:rPr lang="en-US" baseline="0" dirty="0"/>
              <a:t>That’s where the action happens!  That’s the glottis!  It’s the place where the dancers do their thing … where the air </a:t>
            </a:r>
            <a:r>
              <a:rPr lang="en-US" baseline="0"/>
              <a:t>molecules do their dance, guided by the vocal folds as they also dance.  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Next let’s rotate this and look down from the top.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Now, we’re looking down the throat, looking into the larynx.  The glottis isn’t labeled here, but can you see it?   Yes, there it is, in the middle [click</a:t>
            </a:r>
            <a:r>
              <a:rPr lang="en-US" baseline="0"/>
              <a:t>]  The label was  “trachea”, but that’s just because, </a:t>
            </a:r>
            <a:r>
              <a:rPr lang="en-US" baseline="0" dirty="0"/>
              <a:t>what you see through the open glottis is the trachea.  All around you see some of the cartilages units that form </a:t>
            </a:r>
            <a:r>
              <a:rPr lang="en-US" baseline="0"/>
              <a:t>the box.</a:t>
            </a:r>
          </a:p>
          <a:p>
            <a:r>
              <a:rPr lang="en-US" baseline="0"/>
              <a:t>Now the reason that they have the ability to rotate </a:t>
            </a:r>
            <a:r>
              <a:rPr lang="en-US" baseline="0" dirty="0"/>
              <a:t>relative to each </a:t>
            </a:r>
            <a:r>
              <a:rPr lang="en-US" baseline="0"/>
              <a:t>other is to to </a:t>
            </a:r>
            <a:r>
              <a:rPr lang="en-US" baseline="0" dirty="0"/>
              <a:t>stretch and shape </a:t>
            </a:r>
            <a:r>
              <a:rPr lang="en-US" baseline="0"/>
              <a:t>the glottis in different ways.  </a:t>
            </a:r>
          </a:p>
          <a:p>
            <a:r>
              <a:rPr lang="en-US" baseline="0"/>
              <a:t>Concretely</a:t>
            </a:r>
            <a:r>
              <a:rPr lang="en-US" baseline="0" dirty="0"/>
              <a:t>, they do this by pushing and pulling </a:t>
            </a:r>
            <a:r>
              <a:rPr lang="en-US" dirty="0"/>
              <a:t>the vocal folds</a:t>
            </a:r>
            <a:r>
              <a:rPr lang="en-US" baseline="0" dirty="0"/>
              <a:t> [click] in various dimensions</a:t>
            </a:r>
            <a:r>
              <a:rPr lang="en-US" baseline="0"/>
              <a:t>.  In actuality they’re </a:t>
            </a:r>
            <a:r>
              <a:rPr lang="en-US" baseline="0" dirty="0"/>
              <a:t>wider than </a:t>
            </a:r>
            <a:r>
              <a:rPr lang="en-US" baseline="0"/>
              <a:t>they look here, since the </a:t>
            </a:r>
            <a:r>
              <a:rPr lang="en-US" baseline="0" dirty="0"/>
              <a:t>Ventricular Folds</a:t>
            </a:r>
            <a:r>
              <a:rPr lang="en-US" baseline="0"/>
              <a:t>, are partly obscuring them.  Also known as the “false </a:t>
            </a:r>
            <a:r>
              <a:rPr lang="en-US" baseline="0" dirty="0"/>
              <a:t>vocal </a:t>
            </a:r>
            <a:r>
              <a:rPr lang="en-US" baseline="0"/>
              <a:t>folds,” you may use these gargling </a:t>
            </a:r>
            <a:r>
              <a:rPr lang="en-US" baseline="0" dirty="0"/>
              <a:t>or growling</a:t>
            </a:r>
            <a:r>
              <a:rPr lang="en-US" baseline="0"/>
              <a:t>.  But the vocal folds are our main concern.</a:t>
            </a:r>
            <a:endParaRPr lang="en-US" baseline="0" dirty="0"/>
          </a:p>
          <a:p>
            <a:r>
              <a:rPr lang="en-US" baseline="0" dirty="0"/>
              <a:t>Now, in this diagram</a:t>
            </a:r>
            <a:r>
              <a:rPr lang="en-US" baseline="0"/>
              <a:t>, they are positioned off to the sides, keeping the glottis open pretty wide, but they can also swing </a:t>
            </a:r>
            <a:r>
              <a:rPr lang="en-US" baseline="0" dirty="0"/>
              <a:t>in to block the airflow entirely.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 So</a:t>
            </a:r>
            <a:r>
              <a:rPr lang="en-US" dirty="0"/>
              <a:t>, schematically, there are three main states</a:t>
            </a:r>
            <a:r>
              <a:rPr lang="en-US" baseline="0" dirty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2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image, vocal</a:t>
            </a:r>
            <a:r>
              <a:rPr lang="en-US" baseline="0" dirty="0"/>
              <a:t> folds. </a:t>
            </a:r>
          </a:p>
          <a:p>
            <a:r>
              <a:rPr lang="en-US" baseline="0" dirty="0"/>
              <a:t>Explain how the image was made.  </a:t>
            </a:r>
          </a:p>
          <a:p>
            <a:r>
              <a:rPr lang="en-US" baseline="0" dirty="0"/>
              <a:t>Shift to the browser and show the video.</a:t>
            </a:r>
          </a:p>
          <a:p>
            <a:r>
              <a:rPr lang="en-US" baseline="0" dirty="0"/>
              <a:t>Explain the stroboscope, so it’s not real time. </a:t>
            </a:r>
          </a:p>
          <a:p>
            <a:r>
              <a:rPr lang="en-US" baseline="0" dirty="0"/>
              <a:t>Okay, so the key thing here is *</a:t>
            </a:r>
            <a:r>
              <a:rPr lang="en-US" baseline="0"/>
              <a:t>vibration*.</a:t>
            </a:r>
          </a:p>
          <a:p>
            <a:r>
              <a:rPr lang="en-US" baseline="0"/>
              <a:t>How does this create pitch?  Well, that’s the topic of the next lecture.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This concludes</a:t>
            </a:r>
            <a:r>
              <a:rPr lang="en-US" sz="1200" baseline="0" dirty="0"/>
              <a:t> our discussion of </a:t>
            </a:r>
            <a:r>
              <a:rPr lang="en-US" sz="1200" baseline="0"/>
              <a:t>pitch production, but remember </a:t>
            </a:r>
            <a:r>
              <a:rPr lang="en-US" sz="1200" baseline="0" dirty="0"/>
              <a:t>the glottis; it will be relevant later! </a:t>
            </a:r>
          </a:p>
          <a:p>
            <a:pPr marL="0" indent="0">
              <a:buNone/>
            </a:pPr>
            <a:r>
              <a:rPr lang="en-US" sz="1200" baseline="0"/>
              <a:t>In </a:t>
            </a:r>
            <a:r>
              <a:rPr lang="en-US" sz="1200" baseline="0" dirty="0"/>
              <a:t>the next lecture </a:t>
            </a:r>
            <a:r>
              <a:rPr lang="en-US" sz="1200" baseline="0"/>
              <a:t>we’ll start talking about signal processing: specifically, about how </a:t>
            </a:r>
            <a:r>
              <a:rPr lang="en-US" sz="1200" baseline="0" dirty="0"/>
              <a:t>to</a:t>
            </a:r>
          </a:p>
          <a:p>
            <a:pPr marL="0" indent="0">
              <a:buNone/>
            </a:pPr>
            <a:r>
              <a:rPr lang="en-US" sz="1200" baseline="0"/>
              <a:t>compute </a:t>
            </a:r>
            <a:r>
              <a:rPr lang="en-US" sz="1200" baseline="0" dirty="0"/>
              <a:t>an estimate of the pitch, namely F0, right from the speech signal.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2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DAC53-7A3B-4047-838F-AC2D1EB755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0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163E5B-82AC-4787-8415-FF8699C5043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B880-C0BB-44C1-8AC9-C51D04CF0B1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49918-BC7F-40D9-B22C-9B0F7F46F27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1334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2852-C21C-48FF-9C48-C01BA854C3FA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52627-1FD7-48DC-86B7-26D5D43A9FB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DB14-8A3B-429B-8D6E-A3AEE008E29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1ADF1-CA16-4DE1-8D9D-033EB25882D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2331-BE03-47D8-BAD0-F6BC65B8D60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7B694-A21E-413D-8924-E0177E7DDE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FA49D-4BB6-4723-AE15-752136DEE38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ABE7A-140D-4652-9E1D-56A5B21293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ja-JP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5E2AF24-5323-4747-B67F-38D0FF57F0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012" y="360010"/>
            <a:ext cx="7958061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5400" b="1" dirty="0"/>
              <a:t>Prosody </a:t>
            </a:r>
          </a:p>
          <a:p>
            <a:pPr>
              <a:lnSpc>
                <a:spcPct val="140000"/>
              </a:lnSpc>
            </a:pPr>
            <a:r>
              <a:rPr lang="en-US" sz="3400" b="1" dirty="0"/>
              <a:t>Lecture 4: Pitch Production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012" y="4402552"/>
            <a:ext cx="5295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Tutorial presented at ACL 2021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1012" y="2645193"/>
            <a:ext cx="5173560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Nigel G. Ward</a:t>
            </a:r>
            <a:r>
              <a:rPr lang="en-US" dirty="0"/>
              <a:t>, University of Texas at El Paso</a:t>
            </a:r>
          </a:p>
          <a:p>
            <a:pPr>
              <a:lnSpc>
                <a:spcPct val="200000"/>
              </a:lnSpc>
            </a:pPr>
            <a:r>
              <a:rPr lang="en-US" b="1" dirty="0"/>
              <a:t>Gina-Anne </a:t>
            </a:r>
            <a:r>
              <a:rPr lang="en-US" b="1" dirty="0" err="1"/>
              <a:t>Levow</a:t>
            </a:r>
            <a:r>
              <a:rPr lang="en-US"/>
              <a:t>, University of Washington  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AF9EC5A-B427-4A2A-BBEA-96A203DE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10" y="2961189"/>
            <a:ext cx="2587765" cy="8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University of Texas at El Paso - UTEP">
            <a:extLst>
              <a:ext uri="{FF2B5EF4-FFF2-40B4-BE49-F238E27FC236}">
                <a16:creationId xmlns:a16="http://schemas.microsoft.com/office/drawing/2014/main" id="{3AFF0749-B2A5-44EB-A417-5B7910A29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45" y="2961189"/>
            <a:ext cx="1044731" cy="79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4776" t="26124" r="37015" b="39263"/>
          <a:stretch/>
        </p:blipFill>
        <p:spPr>
          <a:xfrm>
            <a:off x="638679" y="5105831"/>
            <a:ext cx="3493827" cy="7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9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74094"/>
            <a:ext cx="7200900" cy="40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6433-EF19-4C95-8B7D-9D562BB3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B6981-7650-45B8-AE9C-69386B189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/>
              <a:t>A real waveform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6792AD5-A755-4D32-AE39-1B8E72006474}"/>
              </a:ext>
            </a:extLst>
          </p:cNvPr>
          <p:cNvGrpSpPr/>
          <p:nvPr/>
        </p:nvGrpSpPr>
        <p:grpSpPr>
          <a:xfrm>
            <a:off x="457200" y="2137916"/>
            <a:ext cx="8229600" cy="2246811"/>
            <a:chOff x="457200" y="2368736"/>
            <a:chExt cx="8229600" cy="224681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A196A4-9235-4709-B8C0-E35C0A428AAF}"/>
                </a:ext>
              </a:extLst>
            </p:cNvPr>
            <p:cNvSpPr/>
            <p:nvPr/>
          </p:nvSpPr>
          <p:spPr bwMode="auto">
            <a:xfrm>
              <a:off x="457200" y="2368736"/>
              <a:ext cx="8229600" cy="4093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EB969E63-A353-4D35-BA54-89E2C9F5C68D}"/>
                </a:ext>
              </a:extLst>
            </p:cNvPr>
            <p:cNvSpPr/>
            <p:nvPr/>
          </p:nvSpPr>
          <p:spPr bwMode="auto">
            <a:xfrm>
              <a:off x="6554264" y="2457995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15941F35-4A4F-48FF-9667-22CC4A037D38}"/>
                </a:ext>
              </a:extLst>
            </p:cNvPr>
            <p:cNvSpPr/>
            <p:nvPr/>
          </p:nvSpPr>
          <p:spPr bwMode="auto">
            <a:xfrm>
              <a:off x="4258468" y="2481939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E6B4A17F-96B8-4BA8-90A2-62CA67350A9B}"/>
                </a:ext>
              </a:extLst>
            </p:cNvPr>
            <p:cNvSpPr/>
            <p:nvPr/>
          </p:nvSpPr>
          <p:spPr bwMode="auto">
            <a:xfrm>
              <a:off x="4534940" y="2407936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4" name="Content Placeholder 3">
              <a:extLst>
                <a:ext uri="{FF2B5EF4-FFF2-40B4-BE49-F238E27FC236}">
                  <a16:creationId xmlns:a16="http://schemas.microsoft.com/office/drawing/2014/main" id="{6F359574-CDD9-4F2A-8246-06658AA42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2695308"/>
              <a:ext cx="8229600" cy="1920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5FBB162E-E7A4-49B9-9A10-7231130B0FD6}"/>
                </a:ext>
              </a:extLst>
            </p:cNvPr>
            <p:cNvSpPr/>
            <p:nvPr/>
          </p:nvSpPr>
          <p:spPr bwMode="auto">
            <a:xfrm>
              <a:off x="809898" y="2978336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4A2D36EC-DD21-4DD1-BA93-737A3064E5D7}"/>
                </a:ext>
              </a:extLst>
            </p:cNvPr>
            <p:cNvSpPr/>
            <p:nvPr/>
          </p:nvSpPr>
          <p:spPr bwMode="auto">
            <a:xfrm>
              <a:off x="1119051" y="2978336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2DB90830-7301-4B88-A063-734F7C6CB100}"/>
                </a:ext>
              </a:extLst>
            </p:cNvPr>
            <p:cNvSpPr/>
            <p:nvPr/>
          </p:nvSpPr>
          <p:spPr bwMode="auto">
            <a:xfrm>
              <a:off x="1415143" y="2978335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306B2644-D01B-483A-B6BA-A298D7C0CF1B}"/>
                </a:ext>
              </a:extLst>
            </p:cNvPr>
            <p:cNvSpPr/>
            <p:nvPr/>
          </p:nvSpPr>
          <p:spPr bwMode="auto">
            <a:xfrm>
              <a:off x="1711235" y="2987042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F4B1B76B-CF90-4B1D-9757-C4775B20E02B}"/>
                </a:ext>
              </a:extLst>
            </p:cNvPr>
            <p:cNvSpPr/>
            <p:nvPr/>
          </p:nvSpPr>
          <p:spPr bwMode="auto">
            <a:xfrm>
              <a:off x="2020390" y="2987042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4E0BF992-DCF1-4207-B777-805174ED479C}"/>
                </a:ext>
              </a:extLst>
            </p:cNvPr>
            <p:cNvSpPr/>
            <p:nvPr/>
          </p:nvSpPr>
          <p:spPr bwMode="auto">
            <a:xfrm>
              <a:off x="2294709" y="2987042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8422B790-F0DC-47A0-8851-99DE599955F5}"/>
                </a:ext>
              </a:extLst>
            </p:cNvPr>
            <p:cNvSpPr/>
            <p:nvPr/>
          </p:nvSpPr>
          <p:spPr bwMode="auto">
            <a:xfrm>
              <a:off x="2569028" y="2891243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B72B2617-D194-4434-88A0-39944E38FE6E}"/>
                </a:ext>
              </a:extLst>
            </p:cNvPr>
            <p:cNvSpPr/>
            <p:nvPr/>
          </p:nvSpPr>
          <p:spPr bwMode="auto">
            <a:xfrm>
              <a:off x="2869475" y="2917372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6848AF66-CE33-4278-9F6E-E4856C22EEA9}"/>
                </a:ext>
              </a:extLst>
            </p:cNvPr>
            <p:cNvSpPr/>
            <p:nvPr/>
          </p:nvSpPr>
          <p:spPr bwMode="auto">
            <a:xfrm>
              <a:off x="3161213" y="2899954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3D69D093-A7AA-4FBC-B778-92235B8C69F8}"/>
                </a:ext>
              </a:extLst>
            </p:cNvPr>
            <p:cNvSpPr/>
            <p:nvPr/>
          </p:nvSpPr>
          <p:spPr bwMode="auto">
            <a:xfrm>
              <a:off x="3433363" y="2886886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2F7093F5-603F-42AC-8832-C689C0B86465}"/>
                </a:ext>
              </a:extLst>
            </p:cNvPr>
            <p:cNvSpPr/>
            <p:nvPr/>
          </p:nvSpPr>
          <p:spPr bwMode="auto">
            <a:xfrm>
              <a:off x="3701165" y="2878181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A1EE27CF-563C-40B9-9A98-645DCDB98D00}"/>
                </a:ext>
              </a:extLst>
            </p:cNvPr>
            <p:cNvSpPr/>
            <p:nvPr/>
          </p:nvSpPr>
          <p:spPr bwMode="auto">
            <a:xfrm>
              <a:off x="3981996" y="2704004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E4DB6E57-4730-46C3-9D4F-D7D36C224506}"/>
                </a:ext>
              </a:extLst>
            </p:cNvPr>
            <p:cNvSpPr/>
            <p:nvPr/>
          </p:nvSpPr>
          <p:spPr bwMode="auto">
            <a:xfrm>
              <a:off x="4794002" y="2603868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2D7C8F8B-B3BE-4D79-937E-45A010F17B86}"/>
                </a:ext>
              </a:extLst>
            </p:cNvPr>
            <p:cNvSpPr/>
            <p:nvPr/>
          </p:nvSpPr>
          <p:spPr bwMode="auto">
            <a:xfrm>
              <a:off x="5068411" y="2865110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16944382-C6A4-4B37-8119-4649509B9F64}"/>
                </a:ext>
              </a:extLst>
            </p:cNvPr>
            <p:cNvSpPr/>
            <p:nvPr/>
          </p:nvSpPr>
          <p:spPr bwMode="auto">
            <a:xfrm>
              <a:off x="5310071" y="2865110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C7B59030-2E5D-4FB3-9E8D-53AFC2FCAD9F}"/>
                </a:ext>
              </a:extLst>
            </p:cNvPr>
            <p:cNvSpPr/>
            <p:nvPr/>
          </p:nvSpPr>
          <p:spPr bwMode="auto">
            <a:xfrm>
              <a:off x="5562620" y="2830298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D06CB022-29CB-446F-ADD2-EB8A01E69D40}"/>
                </a:ext>
              </a:extLst>
            </p:cNvPr>
            <p:cNvSpPr/>
            <p:nvPr/>
          </p:nvSpPr>
          <p:spPr bwMode="auto">
            <a:xfrm>
              <a:off x="6072080" y="2595141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8315B5B6-A16F-496E-ACDF-D6586EC26B2F}"/>
                </a:ext>
              </a:extLst>
            </p:cNvPr>
            <p:cNvSpPr/>
            <p:nvPr/>
          </p:nvSpPr>
          <p:spPr bwMode="auto">
            <a:xfrm>
              <a:off x="6313688" y="2595154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AEBBFF2F-875E-4C3B-A9C0-3ECB76CAA3CA}"/>
                </a:ext>
              </a:extLst>
            </p:cNvPr>
            <p:cNvSpPr/>
            <p:nvPr/>
          </p:nvSpPr>
          <p:spPr bwMode="auto">
            <a:xfrm>
              <a:off x="6810026" y="2669201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1269BC6E-1CB2-4292-AFC1-7E1D5713753A}"/>
                </a:ext>
              </a:extLst>
            </p:cNvPr>
            <p:cNvSpPr/>
            <p:nvPr/>
          </p:nvSpPr>
          <p:spPr bwMode="auto">
            <a:xfrm>
              <a:off x="7276025" y="2886885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5EF2645B-5905-4E70-99BE-2D9D8E118B11}"/>
                </a:ext>
              </a:extLst>
            </p:cNvPr>
            <p:cNvSpPr/>
            <p:nvPr/>
          </p:nvSpPr>
          <p:spPr bwMode="auto">
            <a:xfrm>
              <a:off x="7528577" y="2854242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AE6270B4-73ED-4CAB-AA9F-644EFC892449}"/>
                </a:ext>
              </a:extLst>
            </p:cNvPr>
            <p:cNvSpPr/>
            <p:nvPr/>
          </p:nvSpPr>
          <p:spPr bwMode="auto">
            <a:xfrm>
              <a:off x="7759373" y="3004444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B0AB44F3-42F6-411E-9123-6F1CBACC83E5}"/>
                </a:ext>
              </a:extLst>
            </p:cNvPr>
            <p:cNvSpPr/>
            <p:nvPr/>
          </p:nvSpPr>
          <p:spPr bwMode="auto">
            <a:xfrm>
              <a:off x="8210050" y="2812876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AC011B7F-5681-440C-8C9C-4EEFE016CED5}"/>
                </a:ext>
              </a:extLst>
            </p:cNvPr>
            <p:cNvSpPr/>
            <p:nvPr/>
          </p:nvSpPr>
          <p:spPr bwMode="auto">
            <a:xfrm>
              <a:off x="8434337" y="2754091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1227A9CD-CD67-4820-85F9-CA931A480C65}"/>
                </a:ext>
              </a:extLst>
            </p:cNvPr>
            <p:cNvSpPr/>
            <p:nvPr/>
          </p:nvSpPr>
          <p:spPr bwMode="auto">
            <a:xfrm>
              <a:off x="481151" y="2978330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307EED83-4E7E-4B29-BA20-A752E635A811}"/>
                </a:ext>
              </a:extLst>
            </p:cNvPr>
            <p:cNvSpPr/>
            <p:nvPr/>
          </p:nvSpPr>
          <p:spPr bwMode="auto">
            <a:xfrm>
              <a:off x="5817350" y="2730149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B4E40CFE-94F0-4539-9EE6-D36D1EF13510}"/>
                </a:ext>
              </a:extLst>
            </p:cNvPr>
            <p:cNvSpPr/>
            <p:nvPr/>
          </p:nvSpPr>
          <p:spPr bwMode="auto">
            <a:xfrm>
              <a:off x="7066940" y="2762798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024FED52-1D66-4E9F-A42B-9FA66A7E7D1E}"/>
                </a:ext>
              </a:extLst>
            </p:cNvPr>
            <p:cNvSpPr/>
            <p:nvPr/>
          </p:nvSpPr>
          <p:spPr bwMode="auto">
            <a:xfrm>
              <a:off x="7970487" y="2712704"/>
              <a:ext cx="113211" cy="200297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8035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7/7b/Aids_to_the_Pronunciation_of_Irish_-_Christian_Brothers_%28Plate_1%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/>
          <a:stretch/>
        </p:blipFill>
        <p:spPr bwMode="auto">
          <a:xfrm>
            <a:off x="1148185" y="0"/>
            <a:ext cx="551820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775" y="6629400"/>
            <a:ext cx="3039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Christian Brothers, 1905, via Wikimedia Commons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-52008" y="-10758"/>
            <a:ext cx="1243225" cy="6629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30" y="235729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888" y="3935968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tongue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239864" y="2631158"/>
            <a:ext cx="618332" cy="2626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981665" y="3059783"/>
            <a:ext cx="894017" cy="10308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817409" y="4631673"/>
            <a:ext cx="2680416" cy="1684683"/>
            <a:chOff x="2116826" y="4631673"/>
            <a:chExt cx="2680416" cy="1684683"/>
          </a:xfrm>
        </p:grpSpPr>
        <p:sp>
          <p:nvSpPr>
            <p:cNvPr id="16" name="TextBox 15"/>
            <p:cNvSpPr txBox="1"/>
            <p:nvPr/>
          </p:nvSpPr>
          <p:spPr>
            <a:xfrm>
              <a:off x="2116826" y="5752249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trachea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5971" y="4942679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larynx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281082" y="5983870"/>
              <a:ext cx="1516160" cy="33248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3207168" y="4631673"/>
              <a:ext cx="1033819" cy="60253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1734239" y="2139175"/>
            <a:ext cx="2130015" cy="4358444"/>
            <a:chOff x="3033656" y="2139175"/>
            <a:chExt cx="2130015" cy="4358444"/>
          </a:xfrm>
        </p:grpSpPr>
        <p:sp>
          <p:nvSpPr>
            <p:cNvPr id="22" name="Freeform 21"/>
            <p:cNvSpPr/>
            <p:nvPr/>
          </p:nvSpPr>
          <p:spPr bwMode="auto">
            <a:xfrm>
              <a:off x="3033656" y="2139175"/>
              <a:ext cx="2130015" cy="4358444"/>
            </a:xfrm>
            <a:custGeom>
              <a:avLst/>
              <a:gdLst>
                <a:gd name="connsiteX0" fmla="*/ 2130015 w 2130015"/>
                <a:gd name="connsiteY0" fmla="*/ 4349796 h 4349796"/>
                <a:gd name="connsiteX1" fmla="*/ 1818043 w 2130015"/>
                <a:gd name="connsiteY1" fmla="*/ 3263273 h 4349796"/>
                <a:gd name="connsiteX2" fmla="*/ 1570617 w 2130015"/>
                <a:gd name="connsiteY2" fmla="*/ 2553269 h 4349796"/>
                <a:gd name="connsiteX3" fmla="*/ 1463040 w 2130015"/>
                <a:gd name="connsiteY3" fmla="*/ 2015386 h 4349796"/>
                <a:gd name="connsiteX4" fmla="*/ 1656678 w 2130015"/>
                <a:gd name="connsiteY4" fmla="*/ 1477504 h 4349796"/>
                <a:gd name="connsiteX5" fmla="*/ 1699709 w 2130015"/>
                <a:gd name="connsiteY5" fmla="*/ 1068713 h 4349796"/>
                <a:gd name="connsiteX6" fmla="*/ 1624405 w 2130015"/>
                <a:gd name="connsiteY6" fmla="*/ 369466 h 4349796"/>
                <a:gd name="connsiteX7" fmla="*/ 978946 w 2130015"/>
                <a:gd name="connsiteY7" fmla="*/ 14464 h 4349796"/>
                <a:gd name="connsiteX8" fmla="*/ 311972 w 2130015"/>
                <a:gd name="connsiteY8" fmla="*/ 89768 h 4349796"/>
                <a:gd name="connsiteX9" fmla="*/ 0 w 2130015"/>
                <a:gd name="connsiteY9" fmla="*/ 283405 h 4349796"/>
                <a:gd name="connsiteX0" fmla="*/ 2130015 w 2130015"/>
                <a:gd name="connsiteY0" fmla="*/ 4349796 h 4349796"/>
                <a:gd name="connsiteX1" fmla="*/ 1818043 w 2130015"/>
                <a:gd name="connsiteY1" fmla="*/ 3263273 h 4349796"/>
                <a:gd name="connsiteX2" fmla="*/ 1570617 w 2130015"/>
                <a:gd name="connsiteY2" fmla="*/ 2553269 h 4349796"/>
                <a:gd name="connsiteX3" fmla="*/ 1463040 w 2130015"/>
                <a:gd name="connsiteY3" fmla="*/ 2015386 h 4349796"/>
                <a:gd name="connsiteX4" fmla="*/ 1656678 w 2130015"/>
                <a:gd name="connsiteY4" fmla="*/ 1477504 h 4349796"/>
                <a:gd name="connsiteX5" fmla="*/ 1699709 w 2130015"/>
                <a:gd name="connsiteY5" fmla="*/ 1068713 h 4349796"/>
                <a:gd name="connsiteX6" fmla="*/ 1624405 w 2130015"/>
                <a:gd name="connsiteY6" fmla="*/ 369466 h 4349796"/>
                <a:gd name="connsiteX7" fmla="*/ 978946 w 2130015"/>
                <a:gd name="connsiteY7" fmla="*/ 14464 h 4349796"/>
                <a:gd name="connsiteX8" fmla="*/ 355002 w 2130015"/>
                <a:gd name="connsiteY8" fmla="*/ 89768 h 4349796"/>
                <a:gd name="connsiteX9" fmla="*/ 0 w 2130015"/>
                <a:gd name="connsiteY9" fmla="*/ 283405 h 4349796"/>
                <a:gd name="connsiteX0" fmla="*/ 2130015 w 2130015"/>
                <a:gd name="connsiteY0" fmla="*/ 4358444 h 4358444"/>
                <a:gd name="connsiteX1" fmla="*/ 1818043 w 2130015"/>
                <a:gd name="connsiteY1" fmla="*/ 3271921 h 4358444"/>
                <a:gd name="connsiteX2" fmla="*/ 1570617 w 2130015"/>
                <a:gd name="connsiteY2" fmla="*/ 2561917 h 4358444"/>
                <a:gd name="connsiteX3" fmla="*/ 1463040 w 2130015"/>
                <a:gd name="connsiteY3" fmla="*/ 2024034 h 4358444"/>
                <a:gd name="connsiteX4" fmla="*/ 1656678 w 2130015"/>
                <a:gd name="connsiteY4" fmla="*/ 1486152 h 4358444"/>
                <a:gd name="connsiteX5" fmla="*/ 1699709 w 2130015"/>
                <a:gd name="connsiteY5" fmla="*/ 1077361 h 4358444"/>
                <a:gd name="connsiteX6" fmla="*/ 1624405 w 2130015"/>
                <a:gd name="connsiteY6" fmla="*/ 378114 h 4358444"/>
                <a:gd name="connsiteX7" fmla="*/ 978946 w 2130015"/>
                <a:gd name="connsiteY7" fmla="*/ 23112 h 4358444"/>
                <a:gd name="connsiteX8" fmla="*/ 355002 w 2130015"/>
                <a:gd name="connsiteY8" fmla="*/ 98416 h 4358444"/>
                <a:gd name="connsiteX9" fmla="*/ 0 w 2130015"/>
                <a:gd name="connsiteY9" fmla="*/ 292053 h 4358444"/>
                <a:gd name="connsiteX0" fmla="*/ 2130015 w 2130015"/>
                <a:gd name="connsiteY0" fmla="*/ 4358444 h 4358444"/>
                <a:gd name="connsiteX1" fmla="*/ 1818043 w 2130015"/>
                <a:gd name="connsiteY1" fmla="*/ 3271921 h 4358444"/>
                <a:gd name="connsiteX2" fmla="*/ 1570617 w 2130015"/>
                <a:gd name="connsiteY2" fmla="*/ 2561917 h 4358444"/>
                <a:gd name="connsiteX3" fmla="*/ 1463040 w 2130015"/>
                <a:gd name="connsiteY3" fmla="*/ 2024034 h 4358444"/>
                <a:gd name="connsiteX4" fmla="*/ 1656678 w 2130015"/>
                <a:gd name="connsiteY4" fmla="*/ 1486152 h 4358444"/>
                <a:gd name="connsiteX5" fmla="*/ 1699709 w 2130015"/>
                <a:gd name="connsiteY5" fmla="*/ 1077361 h 4358444"/>
                <a:gd name="connsiteX6" fmla="*/ 1624405 w 2130015"/>
                <a:gd name="connsiteY6" fmla="*/ 378114 h 4358444"/>
                <a:gd name="connsiteX7" fmla="*/ 978946 w 2130015"/>
                <a:gd name="connsiteY7" fmla="*/ 23112 h 4358444"/>
                <a:gd name="connsiteX8" fmla="*/ 355002 w 2130015"/>
                <a:gd name="connsiteY8" fmla="*/ 98416 h 4358444"/>
                <a:gd name="connsiteX9" fmla="*/ 0 w 2130015"/>
                <a:gd name="connsiteY9" fmla="*/ 292053 h 43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0015" h="4358444">
                  <a:moveTo>
                    <a:pt x="2130015" y="4358444"/>
                  </a:moveTo>
                  <a:cubicBezTo>
                    <a:pt x="2020645" y="3964893"/>
                    <a:pt x="1911276" y="3571342"/>
                    <a:pt x="1818043" y="3271921"/>
                  </a:cubicBezTo>
                  <a:cubicBezTo>
                    <a:pt x="1724810" y="2972500"/>
                    <a:pt x="1629784" y="2769898"/>
                    <a:pt x="1570617" y="2561917"/>
                  </a:cubicBezTo>
                  <a:cubicBezTo>
                    <a:pt x="1511450" y="2353936"/>
                    <a:pt x="1448697" y="2203328"/>
                    <a:pt x="1463040" y="2024034"/>
                  </a:cubicBezTo>
                  <a:cubicBezTo>
                    <a:pt x="1477383" y="1844740"/>
                    <a:pt x="1617233" y="1643931"/>
                    <a:pt x="1656678" y="1486152"/>
                  </a:cubicBezTo>
                  <a:cubicBezTo>
                    <a:pt x="1696123" y="1328373"/>
                    <a:pt x="1705088" y="1262034"/>
                    <a:pt x="1699709" y="1077361"/>
                  </a:cubicBezTo>
                  <a:cubicBezTo>
                    <a:pt x="1694330" y="892688"/>
                    <a:pt x="1744532" y="553822"/>
                    <a:pt x="1624405" y="378114"/>
                  </a:cubicBezTo>
                  <a:cubicBezTo>
                    <a:pt x="1504278" y="202406"/>
                    <a:pt x="1190513" y="69728"/>
                    <a:pt x="978946" y="23112"/>
                  </a:cubicBezTo>
                  <a:cubicBezTo>
                    <a:pt x="767379" y="-23504"/>
                    <a:pt x="518160" y="-195"/>
                    <a:pt x="355002" y="98416"/>
                  </a:cubicBezTo>
                  <a:cubicBezTo>
                    <a:pt x="191844" y="197027"/>
                    <a:pt x="138953" y="228404"/>
                    <a:pt x="0" y="292053"/>
                  </a:cubicBezTo>
                </a:path>
              </a:pathLst>
            </a:cu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162748" y="2647083"/>
              <a:ext cx="1558417" cy="892183"/>
            </a:xfrm>
            <a:custGeom>
              <a:avLst/>
              <a:gdLst>
                <a:gd name="connsiteX0" fmla="*/ 1549101 w 1558417"/>
                <a:gd name="connsiteY0" fmla="*/ 892183 h 892183"/>
                <a:gd name="connsiteX1" fmla="*/ 1549101 w 1558417"/>
                <a:gd name="connsiteY1" fmla="*/ 644757 h 892183"/>
                <a:gd name="connsiteX2" fmla="*/ 1452283 w 1558417"/>
                <a:gd name="connsiteY2" fmla="*/ 526423 h 892183"/>
                <a:gd name="connsiteX3" fmla="*/ 1312433 w 1558417"/>
                <a:gd name="connsiteY3" fmla="*/ 214451 h 892183"/>
                <a:gd name="connsiteX4" fmla="*/ 935916 w 1558417"/>
                <a:gd name="connsiteY4" fmla="*/ 31571 h 892183"/>
                <a:gd name="connsiteX5" fmla="*/ 559398 w 1558417"/>
                <a:gd name="connsiteY5" fmla="*/ 10056 h 892183"/>
                <a:gd name="connsiteX6" fmla="*/ 419548 w 1558417"/>
                <a:gd name="connsiteY6" fmla="*/ 139148 h 892183"/>
                <a:gd name="connsiteX7" fmla="*/ 322730 w 1558417"/>
                <a:gd name="connsiteY7" fmla="*/ 289755 h 892183"/>
                <a:gd name="connsiteX8" fmla="*/ 150607 w 1558417"/>
                <a:gd name="connsiteY8" fmla="*/ 235966 h 892183"/>
                <a:gd name="connsiteX9" fmla="*/ 0 w 1558417"/>
                <a:gd name="connsiteY9" fmla="*/ 289755 h 892183"/>
                <a:gd name="connsiteX0" fmla="*/ 1549101 w 1558417"/>
                <a:gd name="connsiteY0" fmla="*/ 892183 h 892183"/>
                <a:gd name="connsiteX1" fmla="*/ 1549101 w 1558417"/>
                <a:gd name="connsiteY1" fmla="*/ 644757 h 892183"/>
                <a:gd name="connsiteX2" fmla="*/ 1452283 w 1558417"/>
                <a:gd name="connsiteY2" fmla="*/ 526423 h 892183"/>
                <a:gd name="connsiteX3" fmla="*/ 1312433 w 1558417"/>
                <a:gd name="connsiteY3" fmla="*/ 214451 h 892183"/>
                <a:gd name="connsiteX4" fmla="*/ 935916 w 1558417"/>
                <a:gd name="connsiteY4" fmla="*/ 31571 h 892183"/>
                <a:gd name="connsiteX5" fmla="*/ 559398 w 1558417"/>
                <a:gd name="connsiteY5" fmla="*/ 10056 h 892183"/>
                <a:gd name="connsiteX6" fmla="*/ 419548 w 1558417"/>
                <a:gd name="connsiteY6" fmla="*/ 139148 h 892183"/>
                <a:gd name="connsiteX7" fmla="*/ 322730 w 1558417"/>
                <a:gd name="connsiteY7" fmla="*/ 289755 h 892183"/>
                <a:gd name="connsiteX8" fmla="*/ 150607 w 1558417"/>
                <a:gd name="connsiteY8" fmla="*/ 235966 h 892183"/>
                <a:gd name="connsiteX9" fmla="*/ 0 w 1558417"/>
                <a:gd name="connsiteY9" fmla="*/ 289755 h 892183"/>
                <a:gd name="connsiteX0" fmla="*/ 1549101 w 1558417"/>
                <a:gd name="connsiteY0" fmla="*/ 892183 h 892183"/>
                <a:gd name="connsiteX1" fmla="*/ 1549101 w 1558417"/>
                <a:gd name="connsiteY1" fmla="*/ 644757 h 892183"/>
                <a:gd name="connsiteX2" fmla="*/ 1452283 w 1558417"/>
                <a:gd name="connsiteY2" fmla="*/ 526423 h 892183"/>
                <a:gd name="connsiteX3" fmla="*/ 1312433 w 1558417"/>
                <a:gd name="connsiteY3" fmla="*/ 214451 h 892183"/>
                <a:gd name="connsiteX4" fmla="*/ 935916 w 1558417"/>
                <a:gd name="connsiteY4" fmla="*/ 31571 h 892183"/>
                <a:gd name="connsiteX5" fmla="*/ 559398 w 1558417"/>
                <a:gd name="connsiteY5" fmla="*/ 10056 h 892183"/>
                <a:gd name="connsiteX6" fmla="*/ 419548 w 1558417"/>
                <a:gd name="connsiteY6" fmla="*/ 139148 h 892183"/>
                <a:gd name="connsiteX7" fmla="*/ 322730 w 1558417"/>
                <a:gd name="connsiteY7" fmla="*/ 289755 h 892183"/>
                <a:gd name="connsiteX8" fmla="*/ 150607 w 1558417"/>
                <a:gd name="connsiteY8" fmla="*/ 235966 h 892183"/>
                <a:gd name="connsiteX9" fmla="*/ 79726 w 1558417"/>
                <a:gd name="connsiteY9" fmla="*/ 289656 h 892183"/>
                <a:gd name="connsiteX10" fmla="*/ 0 w 1558417"/>
                <a:gd name="connsiteY10" fmla="*/ 289755 h 89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8417" h="892183">
                  <a:moveTo>
                    <a:pt x="1549101" y="892183"/>
                  </a:moveTo>
                  <a:cubicBezTo>
                    <a:pt x="1557169" y="798950"/>
                    <a:pt x="1565237" y="705717"/>
                    <a:pt x="1549101" y="644757"/>
                  </a:cubicBezTo>
                  <a:cubicBezTo>
                    <a:pt x="1532965" y="583797"/>
                    <a:pt x="1491728" y="598141"/>
                    <a:pt x="1452283" y="526423"/>
                  </a:cubicBezTo>
                  <a:cubicBezTo>
                    <a:pt x="1412838" y="454705"/>
                    <a:pt x="1398494" y="296926"/>
                    <a:pt x="1312433" y="214451"/>
                  </a:cubicBezTo>
                  <a:cubicBezTo>
                    <a:pt x="1226372" y="131976"/>
                    <a:pt x="1061422" y="65637"/>
                    <a:pt x="935916" y="31571"/>
                  </a:cubicBezTo>
                  <a:cubicBezTo>
                    <a:pt x="810410" y="-2495"/>
                    <a:pt x="645459" y="-7874"/>
                    <a:pt x="559398" y="10056"/>
                  </a:cubicBezTo>
                  <a:cubicBezTo>
                    <a:pt x="473337" y="27985"/>
                    <a:pt x="458993" y="92532"/>
                    <a:pt x="419548" y="139148"/>
                  </a:cubicBezTo>
                  <a:cubicBezTo>
                    <a:pt x="380103" y="185764"/>
                    <a:pt x="367553" y="273619"/>
                    <a:pt x="322730" y="289755"/>
                  </a:cubicBezTo>
                  <a:cubicBezTo>
                    <a:pt x="277907" y="305891"/>
                    <a:pt x="191108" y="235983"/>
                    <a:pt x="150607" y="235966"/>
                  </a:cubicBezTo>
                  <a:cubicBezTo>
                    <a:pt x="110106" y="235950"/>
                    <a:pt x="104827" y="280691"/>
                    <a:pt x="79726" y="289656"/>
                  </a:cubicBezTo>
                  <a:cubicBezTo>
                    <a:pt x="54625" y="298621"/>
                    <a:pt x="10483" y="285998"/>
                    <a:pt x="0" y="289755"/>
                  </a:cubicBezTo>
                </a:path>
              </a:pathLst>
            </a:cu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26" name="Line 4">
            <a:extLst>
              <a:ext uri="{FF2B5EF4-FFF2-40B4-BE49-F238E27FC236}">
                <a16:creationId xmlns:a16="http://schemas.microsoft.com/office/drawing/2014/main" id="{6122837E-623C-C64C-A14F-AC194406E3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0214" y="1624965"/>
            <a:ext cx="5731" cy="3692995"/>
          </a:xfrm>
          <a:prstGeom prst="line">
            <a:avLst/>
          </a:prstGeom>
          <a:noFill/>
          <a:ln w="254000" cap="sq">
            <a:solidFill>
              <a:srgbClr val="92D050"/>
            </a:solidFill>
            <a:round/>
            <a:headEnd type="none" w="sm" len="sm"/>
            <a:tailEnd type="arrow" w="lg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8A7ED26B-6F70-1940-B899-7ABD87F0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713" y="2730063"/>
            <a:ext cx="1928733" cy="269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400" b="1" dirty="0">
                <a:highlight>
                  <a:srgbClr val="05419E"/>
                </a:highlight>
              </a:rPr>
              <a:t>oral &amp; nasal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en-US" sz="2400" b="1" dirty="0">
                <a:highlight>
                  <a:srgbClr val="05419E"/>
                </a:highlight>
              </a:rPr>
              <a:t>cavities</a:t>
            </a:r>
          </a:p>
          <a:p>
            <a:pPr algn="ctr">
              <a:lnSpc>
                <a:spcPct val="90000"/>
              </a:lnSpc>
              <a:defRPr/>
            </a:pPr>
            <a:endParaRPr lang="en-US" altLang="en-US" sz="3600" b="1" dirty="0"/>
          </a:p>
          <a:p>
            <a:pPr algn="ctr">
              <a:lnSpc>
                <a:spcPct val="90000"/>
              </a:lnSpc>
              <a:defRPr/>
            </a:pPr>
            <a:endParaRPr lang="en-US" altLang="en-US" sz="3200" b="1" dirty="0"/>
          </a:p>
          <a:p>
            <a:pPr algn="ctr">
              <a:lnSpc>
                <a:spcPct val="90000"/>
              </a:lnSpc>
              <a:defRPr/>
            </a:pPr>
            <a:endParaRPr lang="en-US" altLang="en-US" sz="2400" b="1" dirty="0"/>
          </a:p>
          <a:p>
            <a:pPr algn="ctr">
              <a:lnSpc>
                <a:spcPct val="90000"/>
              </a:lnSpc>
              <a:defRPr/>
            </a:pPr>
            <a:endParaRPr lang="en-US" altLang="en-US" sz="2400" b="1" dirty="0"/>
          </a:p>
          <a:p>
            <a:pPr algn="ctr">
              <a:lnSpc>
                <a:spcPct val="90000"/>
              </a:lnSpc>
              <a:defRPr/>
            </a:pPr>
            <a:r>
              <a:rPr lang="en-US" altLang="en-US" sz="2400" b="1" dirty="0">
                <a:highlight>
                  <a:srgbClr val="05419E"/>
                </a:highlight>
              </a:rPr>
              <a:t>lungs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3B57676F-FA73-4AD1-BC3A-9D520DE7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904" y="5504054"/>
            <a:ext cx="10223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rgbClr val="92D050"/>
                </a:solidFill>
                <a:latin typeface="Arial" charset="0"/>
              </a:rPr>
              <a:t>air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27096" y="3972901"/>
            <a:ext cx="109196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FF00"/>
                </a:solidFill>
                <a:highlight>
                  <a:srgbClr val="05419E"/>
                </a:highlight>
              </a:rPr>
              <a:t>larynx</a:t>
            </a:r>
          </a:p>
        </p:txBody>
      </p:sp>
    </p:spTree>
    <p:extLst>
      <p:ext uri="{BB962C8B-B14F-4D97-AF65-F5344CB8AC3E}">
        <p14:creationId xmlns:p14="http://schemas.microsoft.com/office/powerpoint/2010/main" val="18563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s://upload.wikimedia.org/wikipedia/commons/7/7b/Aids_to_the_Pronunciation_of_Irish_-_Christian_Brothers_%28Plate_1%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 b="31228"/>
          <a:stretch/>
        </p:blipFill>
        <p:spPr bwMode="auto">
          <a:xfrm>
            <a:off x="1136159" y="0"/>
            <a:ext cx="5518205" cy="41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0749" y="6629400"/>
            <a:ext cx="3039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Christian Brothers, 1905, via Wikimedia Commons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-187264" y="-10758"/>
            <a:ext cx="1366455" cy="414169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324" y="2357293"/>
            <a:ext cx="2450655" cy="1480064"/>
            <a:chOff x="1605859" y="2357293"/>
            <a:chExt cx="2450655" cy="1480064"/>
          </a:xfrm>
        </p:grpSpPr>
        <p:sp>
          <p:nvSpPr>
            <p:cNvPr id="7" name="TextBox 6"/>
            <p:cNvSpPr txBox="1"/>
            <p:nvPr/>
          </p:nvSpPr>
          <p:spPr>
            <a:xfrm>
              <a:off x="1605859" y="2357293"/>
              <a:ext cx="933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lips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5859" y="3375692"/>
              <a:ext cx="112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tongue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2237591" y="2624866"/>
              <a:ext cx="920022" cy="26894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>
              <a:stCxn id="9" idx="3"/>
            </p:cNvCxnSpPr>
            <p:nvPr/>
          </p:nvCxnSpPr>
          <p:spPr bwMode="auto">
            <a:xfrm flipV="1">
              <a:off x="2733091" y="2990626"/>
              <a:ext cx="1323423" cy="6158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7825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7/7b/Aids_to_the_Pronunciation_of_Irish_-_Christian_Brothers_%28Plate_1%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/>
          <a:stretch/>
        </p:blipFill>
        <p:spPr bwMode="auto">
          <a:xfrm>
            <a:off x="1148185" y="0"/>
            <a:ext cx="551820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775" y="6629400"/>
            <a:ext cx="30396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Christian Brothers, 1905, via Wikimedia Commons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-52008" y="-10758"/>
            <a:ext cx="1243225" cy="6629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930" y="2357293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888" y="3935968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tongue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239864" y="2631158"/>
            <a:ext cx="618332" cy="26264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981665" y="3059783"/>
            <a:ext cx="894017" cy="103081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817409" y="4631673"/>
            <a:ext cx="2680416" cy="1684683"/>
            <a:chOff x="2116826" y="4631673"/>
            <a:chExt cx="2680416" cy="1684683"/>
          </a:xfrm>
        </p:grpSpPr>
        <p:sp>
          <p:nvSpPr>
            <p:cNvPr id="16" name="TextBox 15"/>
            <p:cNvSpPr txBox="1"/>
            <p:nvPr/>
          </p:nvSpPr>
          <p:spPr>
            <a:xfrm>
              <a:off x="2116826" y="5752249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trachea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35971" y="4942679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larynx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281082" y="5983870"/>
              <a:ext cx="1516160" cy="33248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3207168" y="4631673"/>
              <a:ext cx="1033819" cy="60253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1734239" y="2139175"/>
            <a:ext cx="2130015" cy="4358444"/>
            <a:chOff x="3033656" y="2139175"/>
            <a:chExt cx="2130015" cy="4358444"/>
          </a:xfrm>
        </p:grpSpPr>
        <p:sp>
          <p:nvSpPr>
            <p:cNvPr id="22" name="Freeform 21"/>
            <p:cNvSpPr/>
            <p:nvPr/>
          </p:nvSpPr>
          <p:spPr bwMode="auto">
            <a:xfrm>
              <a:off x="3033656" y="2139175"/>
              <a:ext cx="2130015" cy="4358444"/>
            </a:xfrm>
            <a:custGeom>
              <a:avLst/>
              <a:gdLst>
                <a:gd name="connsiteX0" fmla="*/ 2130015 w 2130015"/>
                <a:gd name="connsiteY0" fmla="*/ 4349796 h 4349796"/>
                <a:gd name="connsiteX1" fmla="*/ 1818043 w 2130015"/>
                <a:gd name="connsiteY1" fmla="*/ 3263273 h 4349796"/>
                <a:gd name="connsiteX2" fmla="*/ 1570617 w 2130015"/>
                <a:gd name="connsiteY2" fmla="*/ 2553269 h 4349796"/>
                <a:gd name="connsiteX3" fmla="*/ 1463040 w 2130015"/>
                <a:gd name="connsiteY3" fmla="*/ 2015386 h 4349796"/>
                <a:gd name="connsiteX4" fmla="*/ 1656678 w 2130015"/>
                <a:gd name="connsiteY4" fmla="*/ 1477504 h 4349796"/>
                <a:gd name="connsiteX5" fmla="*/ 1699709 w 2130015"/>
                <a:gd name="connsiteY5" fmla="*/ 1068713 h 4349796"/>
                <a:gd name="connsiteX6" fmla="*/ 1624405 w 2130015"/>
                <a:gd name="connsiteY6" fmla="*/ 369466 h 4349796"/>
                <a:gd name="connsiteX7" fmla="*/ 978946 w 2130015"/>
                <a:gd name="connsiteY7" fmla="*/ 14464 h 4349796"/>
                <a:gd name="connsiteX8" fmla="*/ 311972 w 2130015"/>
                <a:gd name="connsiteY8" fmla="*/ 89768 h 4349796"/>
                <a:gd name="connsiteX9" fmla="*/ 0 w 2130015"/>
                <a:gd name="connsiteY9" fmla="*/ 283405 h 4349796"/>
                <a:gd name="connsiteX0" fmla="*/ 2130015 w 2130015"/>
                <a:gd name="connsiteY0" fmla="*/ 4349796 h 4349796"/>
                <a:gd name="connsiteX1" fmla="*/ 1818043 w 2130015"/>
                <a:gd name="connsiteY1" fmla="*/ 3263273 h 4349796"/>
                <a:gd name="connsiteX2" fmla="*/ 1570617 w 2130015"/>
                <a:gd name="connsiteY2" fmla="*/ 2553269 h 4349796"/>
                <a:gd name="connsiteX3" fmla="*/ 1463040 w 2130015"/>
                <a:gd name="connsiteY3" fmla="*/ 2015386 h 4349796"/>
                <a:gd name="connsiteX4" fmla="*/ 1656678 w 2130015"/>
                <a:gd name="connsiteY4" fmla="*/ 1477504 h 4349796"/>
                <a:gd name="connsiteX5" fmla="*/ 1699709 w 2130015"/>
                <a:gd name="connsiteY5" fmla="*/ 1068713 h 4349796"/>
                <a:gd name="connsiteX6" fmla="*/ 1624405 w 2130015"/>
                <a:gd name="connsiteY6" fmla="*/ 369466 h 4349796"/>
                <a:gd name="connsiteX7" fmla="*/ 978946 w 2130015"/>
                <a:gd name="connsiteY7" fmla="*/ 14464 h 4349796"/>
                <a:gd name="connsiteX8" fmla="*/ 355002 w 2130015"/>
                <a:gd name="connsiteY8" fmla="*/ 89768 h 4349796"/>
                <a:gd name="connsiteX9" fmla="*/ 0 w 2130015"/>
                <a:gd name="connsiteY9" fmla="*/ 283405 h 4349796"/>
                <a:gd name="connsiteX0" fmla="*/ 2130015 w 2130015"/>
                <a:gd name="connsiteY0" fmla="*/ 4358444 h 4358444"/>
                <a:gd name="connsiteX1" fmla="*/ 1818043 w 2130015"/>
                <a:gd name="connsiteY1" fmla="*/ 3271921 h 4358444"/>
                <a:gd name="connsiteX2" fmla="*/ 1570617 w 2130015"/>
                <a:gd name="connsiteY2" fmla="*/ 2561917 h 4358444"/>
                <a:gd name="connsiteX3" fmla="*/ 1463040 w 2130015"/>
                <a:gd name="connsiteY3" fmla="*/ 2024034 h 4358444"/>
                <a:gd name="connsiteX4" fmla="*/ 1656678 w 2130015"/>
                <a:gd name="connsiteY4" fmla="*/ 1486152 h 4358444"/>
                <a:gd name="connsiteX5" fmla="*/ 1699709 w 2130015"/>
                <a:gd name="connsiteY5" fmla="*/ 1077361 h 4358444"/>
                <a:gd name="connsiteX6" fmla="*/ 1624405 w 2130015"/>
                <a:gd name="connsiteY6" fmla="*/ 378114 h 4358444"/>
                <a:gd name="connsiteX7" fmla="*/ 978946 w 2130015"/>
                <a:gd name="connsiteY7" fmla="*/ 23112 h 4358444"/>
                <a:gd name="connsiteX8" fmla="*/ 355002 w 2130015"/>
                <a:gd name="connsiteY8" fmla="*/ 98416 h 4358444"/>
                <a:gd name="connsiteX9" fmla="*/ 0 w 2130015"/>
                <a:gd name="connsiteY9" fmla="*/ 292053 h 4358444"/>
                <a:gd name="connsiteX0" fmla="*/ 2130015 w 2130015"/>
                <a:gd name="connsiteY0" fmla="*/ 4358444 h 4358444"/>
                <a:gd name="connsiteX1" fmla="*/ 1818043 w 2130015"/>
                <a:gd name="connsiteY1" fmla="*/ 3271921 h 4358444"/>
                <a:gd name="connsiteX2" fmla="*/ 1570617 w 2130015"/>
                <a:gd name="connsiteY2" fmla="*/ 2561917 h 4358444"/>
                <a:gd name="connsiteX3" fmla="*/ 1463040 w 2130015"/>
                <a:gd name="connsiteY3" fmla="*/ 2024034 h 4358444"/>
                <a:gd name="connsiteX4" fmla="*/ 1656678 w 2130015"/>
                <a:gd name="connsiteY4" fmla="*/ 1486152 h 4358444"/>
                <a:gd name="connsiteX5" fmla="*/ 1699709 w 2130015"/>
                <a:gd name="connsiteY5" fmla="*/ 1077361 h 4358444"/>
                <a:gd name="connsiteX6" fmla="*/ 1624405 w 2130015"/>
                <a:gd name="connsiteY6" fmla="*/ 378114 h 4358444"/>
                <a:gd name="connsiteX7" fmla="*/ 978946 w 2130015"/>
                <a:gd name="connsiteY7" fmla="*/ 23112 h 4358444"/>
                <a:gd name="connsiteX8" fmla="*/ 355002 w 2130015"/>
                <a:gd name="connsiteY8" fmla="*/ 98416 h 4358444"/>
                <a:gd name="connsiteX9" fmla="*/ 0 w 2130015"/>
                <a:gd name="connsiteY9" fmla="*/ 292053 h 435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0015" h="4358444">
                  <a:moveTo>
                    <a:pt x="2130015" y="4358444"/>
                  </a:moveTo>
                  <a:cubicBezTo>
                    <a:pt x="2020645" y="3964893"/>
                    <a:pt x="1911276" y="3571342"/>
                    <a:pt x="1818043" y="3271921"/>
                  </a:cubicBezTo>
                  <a:cubicBezTo>
                    <a:pt x="1724810" y="2972500"/>
                    <a:pt x="1629784" y="2769898"/>
                    <a:pt x="1570617" y="2561917"/>
                  </a:cubicBezTo>
                  <a:cubicBezTo>
                    <a:pt x="1511450" y="2353936"/>
                    <a:pt x="1448697" y="2203328"/>
                    <a:pt x="1463040" y="2024034"/>
                  </a:cubicBezTo>
                  <a:cubicBezTo>
                    <a:pt x="1477383" y="1844740"/>
                    <a:pt x="1617233" y="1643931"/>
                    <a:pt x="1656678" y="1486152"/>
                  </a:cubicBezTo>
                  <a:cubicBezTo>
                    <a:pt x="1696123" y="1328373"/>
                    <a:pt x="1705088" y="1262034"/>
                    <a:pt x="1699709" y="1077361"/>
                  </a:cubicBezTo>
                  <a:cubicBezTo>
                    <a:pt x="1694330" y="892688"/>
                    <a:pt x="1744532" y="553822"/>
                    <a:pt x="1624405" y="378114"/>
                  </a:cubicBezTo>
                  <a:cubicBezTo>
                    <a:pt x="1504278" y="202406"/>
                    <a:pt x="1190513" y="69728"/>
                    <a:pt x="978946" y="23112"/>
                  </a:cubicBezTo>
                  <a:cubicBezTo>
                    <a:pt x="767379" y="-23504"/>
                    <a:pt x="518160" y="-195"/>
                    <a:pt x="355002" y="98416"/>
                  </a:cubicBezTo>
                  <a:cubicBezTo>
                    <a:pt x="191844" y="197027"/>
                    <a:pt x="138953" y="228404"/>
                    <a:pt x="0" y="292053"/>
                  </a:cubicBezTo>
                </a:path>
              </a:pathLst>
            </a:cu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162748" y="2647083"/>
              <a:ext cx="1558417" cy="892183"/>
            </a:xfrm>
            <a:custGeom>
              <a:avLst/>
              <a:gdLst>
                <a:gd name="connsiteX0" fmla="*/ 1549101 w 1558417"/>
                <a:gd name="connsiteY0" fmla="*/ 892183 h 892183"/>
                <a:gd name="connsiteX1" fmla="*/ 1549101 w 1558417"/>
                <a:gd name="connsiteY1" fmla="*/ 644757 h 892183"/>
                <a:gd name="connsiteX2" fmla="*/ 1452283 w 1558417"/>
                <a:gd name="connsiteY2" fmla="*/ 526423 h 892183"/>
                <a:gd name="connsiteX3" fmla="*/ 1312433 w 1558417"/>
                <a:gd name="connsiteY3" fmla="*/ 214451 h 892183"/>
                <a:gd name="connsiteX4" fmla="*/ 935916 w 1558417"/>
                <a:gd name="connsiteY4" fmla="*/ 31571 h 892183"/>
                <a:gd name="connsiteX5" fmla="*/ 559398 w 1558417"/>
                <a:gd name="connsiteY5" fmla="*/ 10056 h 892183"/>
                <a:gd name="connsiteX6" fmla="*/ 419548 w 1558417"/>
                <a:gd name="connsiteY6" fmla="*/ 139148 h 892183"/>
                <a:gd name="connsiteX7" fmla="*/ 322730 w 1558417"/>
                <a:gd name="connsiteY7" fmla="*/ 289755 h 892183"/>
                <a:gd name="connsiteX8" fmla="*/ 150607 w 1558417"/>
                <a:gd name="connsiteY8" fmla="*/ 235966 h 892183"/>
                <a:gd name="connsiteX9" fmla="*/ 0 w 1558417"/>
                <a:gd name="connsiteY9" fmla="*/ 289755 h 892183"/>
                <a:gd name="connsiteX0" fmla="*/ 1549101 w 1558417"/>
                <a:gd name="connsiteY0" fmla="*/ 892183 h 892183"/>
                <a:gd name="connsiteX1" fmla="*/ 1549101 w 1558417"/>
                <a:gd name="connsiteY1" fmla="*/ 644757 h 892183"/>
                <a:gd name="connsiteX2" fmla="*/ 1452283 w 1558417"/>
                <a:gd name="connsiteY2" fmla="*/ 526423 h 892183"/>
                <a:gd name="connsiteX3" fmla="*/ 1312433 w 1558417"/>
                <a:gd name="connsiteY3" fmla="*/ 214451 h 892183"/>
                <a:gd name="connsiteX4" fmla="*/ 935916 w 1558417"/>
                <a:gd name="connsiteY4" fmla="*/ 31571 h 892183"/>
                <a:gd name="connsiteX5" fmla="*/ 559398 w 1558417"/>
                <a:gd name="connsiteY5" fmla="*/ 10056 h 892183"/>
                <a:gd name="connsiteX6" fmla="*/ 419548 w 1558417"/>
                <a:gd name="connsiteY6" fmla="*/ 139148 h 892183"/>
                <a:gd name="connsiteX7" fmla="*/ 322730 w 1558417"/>
                <a:gd name="connsiteY7" fmla="*/ 289755 h 892183"/>
                <a:gd name="connsiteX8" fmla="*/ 150607 w 1558417"/>
                <a:gd name="connsiteY8" fmla="*/ 235966 h 892183"/>
                <a:gd name="connsiteX9" fmla="*/ 0 w 1558417"/>
                <a:gd name="connsiteY9" fmla="*/ 289755 h 892183"/>
                <a:gd name="connsiteX0" fmla="*/ 1549101 w 1558417"/>
                <a:gd name="connsiteY0" fmla="*/ 892183 h 892183"/>
                <a:gd name="connsiteX1" fmla="*/ 1549101 w 1558417"/>
                <a:gd name="connsiteY1" fmla="*/ 644757 h 892183"/>
                <a:gd name="connsiteX2" fmla="*/ 1452283 w 1558417"/>
                <a:gd name="connsiteY2" fmla="*/ 526423 h 892183"/>
                <a:gd name="connsiteX3" fmla="*/ 1312433 w 1558417"/>
                <a:gd name="connsiteY3" fmla="*/ 214451 h 892183"/>
                <a:gd name="connsiteX4" fmla="*/ 935916 w 1558417"/>
                <a:gd name="connsiteY4" fmla="*/ 31571 h 892183"/>
                <a:gd name="connsiteX5" fmla="*/ 559398 w 1558417"/>
                <a:gd name="connsiteY5" fmla="*/ 10056 h 892183"/>
                <a:gd name="connsiteX6" fmla="*/ 419548 w 1558417"/>
                <a:gd name="connsiteY6" fmla="*/ 139148 h 892183"/>
                <a:gd name="connsiteX7" fmla="*/ 322730 w 1558417"/>
                <a:gd name="connsiteY7" fmla="*/ 289755 h 892183"/>
                <a:gd name="connsiteX8" fmla="*/ 150607 w 1558417"/>
                <a:gd name="connsiteY8" fmla="*/ 235966 h 892183"/>
                <a:gd name="connsiteX9" fmla="*/ 79726 w 1558417"/>
                <a:gd name="connsiteY9" fmla="*/ 289656 h 892183"/>
                <a:gd name="connsiteX10" fmla="*/ 0 w 1558417"/>
                <a:gd name="connsiteY10" fmla="*/ 289755 h 89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8417" h="892183">
                  <a:moveTo>
                    <a:pt x="1549101" y="892183"/>
                  </a:moveTo>
                  <a:cubicBezTo>
                    <a:pt x="1557169" y="798950"/>
                    <a:pt x="1565237" y="705717"/>
                    <a:pt x="1549101" y="644757"/>
                  </a:cubicBezTo>
                  <a:cubicBezTo>
                    <a:pt x="1532965" y="583797"/>
                    <a:pt x="1491728" y="598141"/>
                    <a:pt x="1452283" y="526423"/>
                  </a:cubicBezTo>
                  <a:cubicBezTo>
                    <a:pt x="1412838" y="454705"/>
                    <a:pt x="1398494" y="296926"/>
                    <a:pt x="1312433" y="214451"/>
                  </a:cubicBezTo>
                  <a:cubicBezTo>
                    <a:pt x="1226372" y="131976"/>
                    <a:pt x="1061422" y="65637"/>
                    <a:pt x="935916" y="31571"/>
                  </a:cubicBezTo>
                  <a:cubicBezTo>
                    <a:pt x="810410" y="-2495"/>
                    <a:pt x="645459" y="-7874"/>
                    <a:pt x="559398" y="10056"/>
                  </a:cubicBezTo>
                  <a:cubicBezTo>
                    <a:pt x="473337" y="27985"/>
                    <a:pt x="458993" y="92532"/>
                    <a:pt x="419548" y="139148"/>
                  </a:cubicBezTo>
                  <a:cubicBezTo>
                    <a:pt x="380103" y="185764"/>
                    <a:pt x="367553" y="273619"/>
                    <a:pt x="322730" y="289755"/>
                  </a:cubicBezTo>
                  <a:cubicBezTo>
                    <a:pt x="277907" y="305891"/>
                    <a:pt x="191108" y="235983"/>
                    <a:pt x="150607" y="235966"/>
                  </a:cubicBezTo>
                  <a:cubicBezTo>
                    <a:pt x="110106" y="235950"/>
                    <a:pt x="104827" y="280691"/>
                    <a:pt x="79726" y="289656"/>
                  </a:cubicBezTo>
                  <a:cubicBezTo>
                    <a:pt x="54625" y="298621"/>
                    <a:pt x="10483" y="285998"/>
                    <a:pt x="0" y="289755"/>
                  </a:cubicBezTo>
                </a:path>
              </a:pathLst>
            </a:cu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Larynx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7242" y="6509084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Gray (1918) via Wikimedia Commons</a:t>
            </a:r>
          </a:p>
        </p:txBody>
      </p:sp>
      <p:pic>
        <p:nvPicPr>
          <p:cNvPr id="7170" name="Picture 2" descr="File:Gray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99" y="673768"/>
            <a:ext cx="4464839" cy="53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3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5900" y="6324599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Gray (1918), via Wikimedia Commons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s://upload.wikimedia.org/wikipedia/commons/5/50/Gray9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20" y="493295"/>
            <a:ext cx="7122080" cy="560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548640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Gray (1918) via Wikimedia Commons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9344" y="498319"/>
            <a:ext cx="896353" cy="560270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rPr>
              <a:t>gl</a:t>
            </a: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98677" y="2615013"/>
            <a:ext cx="1348812" cy="1921377"/>
            <a:chOff x="3298677" y="2615013"/>
            <a:chExt cx="1348812" cy="1921377"/>
          </a:xfrm>
        </p:grpSpPr>
        <p:sp>
          <p:nvSpPr>
            <p:cNvPr id="14" name="Freeform 13"/>
            <p:cNvSpPr/>
            <p:nvPr/>
          </p:nvSpPr>
          <p:spPr bwMode="auto">
            <a:xfrm flipH="1">
              <a:off x="3963826" y="2622132"/>
              <a:ext cx="683663" cy="1914258"/>
            </a:xfrm>
            <a:custGeom>
              <a:avLst/>
              <a:gdLst>
                <a:gd name="connsiteX0" fmla="*/ 435835 w 683663"/>
                <a:gd name="connsiteY0" fmla="*/ 8546 h 1914258"/>
                <a:gd name="connsiteX1" fmla="*/ 435835 w 683663"/>
                <a:gd name="connsiteY1" fmla="*/ 8546 h 1914258"/>
                <a:gd name="connsiteX2" fmla="*/ 393106 w 683663"/>
                <a:gd name="connsiteY2" fmla="*/ 136733 h 1914258"/>
                <a:gd name="connsiteX3" fmla="*/ 376015 w 683663"/>
                <a:gd name="connsiteY3" fmla="*/ 188008 h 1914258"/>
                <a:gd name="connsiteX4" fmla="*/ 179461 w 683663"/>
                <a:gd name="connsiteY4" fmla="*/ 658026 h 1914258"/>
                <a:gd name="connsiteX5" fmla="*/ 34183 w 683663"/>
                <a:gd name="connsiteY5" fmla="*/ 1341690 h 1914258"/>
                <a:gd name="connsiteX6" fmla="*/ 0 w 683663"/>
                <a:gd name="connsiteY6" fmla="*/ 1589518 h 1914258"/>
                <a:gd name="connsiteX7" fmla="*/ 59820 w 683663"/>
                <a:gd name="connsiteY7" fmla="*/ 1657884 h 1914258"/>
                <a:gd name="connsiteX8" fmla="*/ 128187 w 683663"/>
                <a:gd name="connsiteY8" fmla="*/ 1751888 h 1914258"/>
                <a:gd name="connsiteX9" fmla="*/ 128187 w 683663"/>
                <a:gd name="connsiteY9" fmla="*/ 1820254 h 1914258"/>
                <a:gd name="connsiteX10" fmla="*/ 282011 w 683663"/>
                <a:gd name="connsiteY10" fmla="*/ 1914258 h 1914258"/>
                <a:gd name="connsiteX11" fmla="*/ 316194 w 683663"/>
                <a:gd name="connsiteY11" fmla="*/ 1427148 h 1914258"/>
                <a:gd name="connsiteX12" fmla="*/ 376015 w 683663"/>
                <a:gd name="connsiteY12" fmla="*/ 1110953 h 1914258"/>
                <a:gd name="connsiteX13" fmla="*/ 444381 w 683663"/>
                <a:gd name="connsiteY13" fmla="*/ 752030 h 1914258"/>
                <a:gd name="connsiteX14" fmla="*/ 564022 w 683663"/>
                <a:gd name="connsiteY14" fmla="*/ 487110 h 1914258"/>
                <a:gd name="connsiteX15" fmla="*/ 658026 w 683663"/>
                <a:gd name="connsiteY15" fmla="*/ 188008 h 1914258"/>
                <a:gd name="connsiteX16" fmla="*/ 683663 w 683663"/>
                <a:gd name="connsiteY16" fmla="*/ 8546 h 1914258"/>
                <a:gd name="connsiteX17" fmla="*/ 521293 w 683663"/>
                <a:gd name="connsiteY17" fmla="*/ 0 h 1914258"/>
                <a:gd name="connsiteX18" fmla="*/ 435835 w 683663"/>
                <a:gd name="connsiteY18" fmla="*/ 8546 h 1914258"/>
                <a:gd name="connsiteX0" fmla="*/ 435835 w 683663"/>
                <a:gd name="connsiteY0" fmla="*/ 8546 h 1914258"/>
                <a:gd name="connsiteX1" fmla="*/ 435835 w 683663"/>
                <a:gd name="connsiteY1" fmla="*/ 8546 h 1914258"/>
                <a:gd name="connsiteX2" fmla="*/ 393106 w 683663"/>
                <a:gd name="connsiteY2" fmla="*/ 136733 h 1914258"/>
                <a:gd name="connsiteX3" fmla="*/ 376015 w 683663"/>
                <a:gd name="connsiteY3" fmla="*/ 188008 h 1914258"/>
                <a:gd name="connsiteX4" fmla="*/ 179461 w 683663"/>
                <a:gd name="connsiteY4" fmla="*/ 658026 h 1914258"/>
                <a:gd name="connsiteX5" fmla="*/ 34183 w 683663"/>
                <a:gd name="connsiteY5" fmla="*/ 1341690 h 1914258"/>
                <a:gd name="connsiteX6" fmla="*/ 0 w 683663"/>
                <a:gd name="connsiteY6" fmla="*/ 1589518 h 1914258"/>
                <a:gd name="connsiteX7" fmla="*/ 59820 w 683663"/>
                <a:gd name="connsiteY7" fmla="*/ 1657884 h 1914258"/>
                <a:gd name="connsiteX8" fmla="*/ 128187 w 683663"/>
                <a:gd name="connsiteY8" fmla="*/ 1751888 h 1914258"/>
                <a:gd name="connsiteX9" fmla="*/ 170916 w 683663"/>
                <a:gd name="connsiteY9" fmla="*/ 1794617 h 1914258"/>
                <a:gd name="connsiteX10" fmla="*/ 282011 w 683663"/>
                <a:gd name="connsiteY10" fmla="*/ 1914258 h 1914258"/>
                <a:gd name="connsiteX11" fmla="*/ 316194 w 683663"/>
                <a:gd name="connsiteY11" fmla="*/ 1427148 h 1914258"/>
                <a:gd name="connsiteX12" fmla="*/ 376015 w 683663"/>
                <a:gd name="connsiteY12" fmla="*/ 1110953 h 1914258"/>
                <a:gd name="connsiteX13" fmla="*/ 444381 w 683663"/>
                <a:gd name="connsiteY13" fmla="*/ 752030 h 1914258"/>
                <a:gd name="connsiteX14" fmla="*/ 564022 w 683663"/>
                <a:gd name="connsiteY14" fmla="*/ 487110 h 1914258"/>
                <a:gd name="connsiteX15" fmla="*/ 658026 w 683663"/>
                <a:gd name="connsiteY15" fmla="*/ 188008 h 1914258"/>
                <a:gd name="connsiteX16" fmla="*/ 683663 w 683663"/>
                <a:gd name="connsiteY16" fmla="*/ 8546 h 1914258"/>
                <a:gd name="connsiteX17" fmla="*/ 521293 w 683663"/>
                <a:gd name="connsiteY17" fmla="*/ 0 h 1914258"/>
                <a:gd name="connsiteX18" fmla="*/ 435835 w 683663"/>
                <a:gd name="connsiteY18" fmla="*/ 8546 h 191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3663" h="1914258">
                  <a:moveTo>
                    <a:pt x="435835" y="8546"/>
                  </a:moveTo>
                  <a:lnTo>
                    <a:pt x="435835" y="8546"/>
                  </a:lnTo>
                  <a:cubicBezTo>
                    <a:pt x="361109" y="195362"/>
                    <a:pt x="424310" y="22318"/>
                    <a:pt x="393106" y="136733"/>
                  </a:cubicBezTo>
                  <a:cubicBezTo>
                    <a:pt x="388366" y="154114"/>
                    <a:pt x="376015" y="188008"/>
                    <a:pt x="376015" y="188008"/>
                  </a:cubicBezTo>
                  <a:lnTo>
                    <a:pt x="179461" y="658026"/>
                  </a:lnTo>
                  <a:lnTo>
                    <a:pt x="34183" y="1341690"/>
                  </a:lnTo>
                  <a:lnTo>
                    <a:pt x="0" y="1589518"/>
                  </a:lnTo>
                  <a:lnTo>
                    <a:pt x="59820" y="1657884"/>
                  </a:lnTo>
                  <a:lnTo>
                    <a:pt x="128187" y="1751888"/>
                  </a:lnTo>
                  <a:lnTo>
                    <a:pt x="170916" y="1794617"/>
                  </a:lnTo>
                  <a:lnTo>
                    <a:pt x="282011" y="1914258"/>
                  </a:lnTo>
                  <a:lnTo>
                    <a:pt x="316194" y="1427148"/>
                  </a:lnTo>
                  <a:lnTo>
                    <a:pt x="376015" y="1110953"/>
                  </a:lnTo>
                  <a:lnTo>
                    <a:pt x="444381" y="752030"/>
                  </a:lnTo>
                  <a:lnTo>
                    <a:pt x="564022" y="487110"/>
                  </a:lnTo>
                  <a:lnTo>
                    <a:pt x="658026" y="188008"/>
                  </a:lnTo>
                  <a:lnTo>
                    <a:pt x="683663" y="8546"/>
                  </a:lnTo>
                  <a:lnTo>
                    <a:pt x="521293" y="0"/>
                  </a:lnTo>
                  <a:lnTo>
                    <a:pt x="435835" y="8546"/>
                  </a:lnTo>
                  <a:close/>
                </a:path>
              </a:pathLst>
            </a:custGeom>
            <a:solidFill>
              <a:srgbClr val="FFFF00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298677" y="2615013"/>
              <a:ext cx="683663" cy="1914258"/>
            </a:xfrm>
            <a:custGeom>
              <a:avLst/>
              <a:gdLst>
                <a:gd name="connsiteX0" fmla="*/ 435835 w 683663"/>
                <a:gd name="connsiteY0" fmla="*/ 8546 h 1914258"/>
                <a:gd name="connsiteX1" fmla="*/ 435835 w 683663"/>
                <a:gd name="connsiteY1" fmla="*/ 8546 h 1914258"/>
                <a:gd name="connsiteX2" fmla="*/ 393106 w 683663"/>
                <a:gd name="connsiteY2" fmla="*/ 136733 h 1914258"/>
                <a:gd name="connsiteX3" fmla="*/ 376015 w 683663"/>
                <a:gd name="connsiteY3" fmla="*/ 188008 h 1914258"/>
                <a:gd name="connsiteX4" fmla="*/ 179461 w 683663"/>
                <a:gd name="connsiteY4" fmla="*/ 658026 h 1914258"/>
                <a:gd name="connsiteX5" fmla="*/ 34183 w 683663"/>
                <a:gd name="connsiteY5" fmla="*/ 1341690 h 1914258"/>
                <a:gd name="connsiteX6" fmla="*/ 0 w 683663"/>
                <a:gd name="connsiteY6" fmla="*/ 1589518 h 1914258"/>
                <a:gd name="connsiteX7" fmla="*/ 59820 w 683663"/>
                <a:gd name="connsiteY7" fmla="*/ 1657884 h 1914258"/>
                <a:gd name="connsiteX8" fmla="*/ 128187 w 683663"/>
                <a:gd name="connsiteY8" fmla="*/ 1751888 h 1914258"/>
                <a:gd name="connsiteX9" fmla="*/ 128187 w 683663"/>
                <a:gd name="connsiteY9" fmla="*/ 1820254 h 1914258"/>
                <a:gd name="connsiteX10" fmla="*/ 282011 w 683663"/>
                <a:gd name="connsiteY10" fmla="*/ 1914258 h 1914258"/>
                <a:gd name="connsiteX11" fmla="*/ 316194 w 683663"/>
                <a:gd name="connsiteY11" fmla="*/ 1427148 h 1914258"/>
                <a:gd name="connsiteX12" fmla="*/ 376015 w 683663"/>
                <a:gd name="connsiteY12" fmla="*/ 1110953 h 1914258"/>
                <a:gd name="connsiteX13" fmla="*/ 444381 w 683663"/>
                <a:gd name="connsiteY13" fmla="*/ 752030 h 1914258"/>
                <a:gd name="connsiteX14" fmla="*/ 564022 w 683663"/>
                <a:gd name="connsiteY14" fmla="*/ 487110 h 1914258"/>
                <a:gd name="connsiteX15" fmla="*/ 658026 w 683663"/>
                <a:gd name="connsiteY15" fmla="*/ 188008 h 1914258"/>
                <a:gd name="connsiteX16" fmla="*/ 683663 w 683663"/>
                <a:gd name="connsiteY16" fmla="*/ 8546 h 1914258"/>
                <a:gd name="connsiteX17" fmla="*/ 521293 w 683663"/>
                <a:gd name="connsiteY17" fmla="*/ 0 h 1914258"/>
                <a:gd name="connsiteX18" fmla="*/ 435835 w 683663"/>
                <a:gd name="connsiteY18" fmla="*/ 8546 h 191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3663" h="1914258">
                  <a:moveTo>
                    <a:pt x="435835" y="8546"/>
                  </a:moveTo>
                  <a:lnTo>
                    <a:pt x="435835" y="8546"/>
                  </a:lnTo>
                  <a:cubicBezTo>
                    <a:pt x="361109" y="195362"/>
                    <a:pt x="424310" y="22318"/>
                    <a:pt x="393106" y="136733"/>
                  </a:cubicBezTo>
                  <a:cubicBezTo>
                    <a:pt x="388366" y="154114"/>
                    <a:pt x="376015" y="188008"/>
                    <a:pt x="376015" y="188008"/>
                  </a:cubicBezTo>
                  <a:lnTo>
                    <a:pt x="179461" y="658026"/>
                  </a:lnTo>
                  <a:lnTo>
                    <a:pt x="34183" y="1341690"/>
                  </a:lnTo>
                  <a:lnTo>
                    <a:pt x="0" y="1589518"/>
                  </a:lnTo>
                  <a:lnTo>
                    <a:pt x="59820" y="1657884"/>
                  </a:lnTo>
                  <a:lnTo>
                    <a:pt x="128187" y="1751888"/>
                  </a:lnTo>
                  <a:lnTo>
                    <a:pt x="128187" y="1820254"/>
                  </a:lnTo>
                  <a:lnTo>
                    <a:pt x="282011" y="1914258"/>
                  </a:lnTo>
                  <a:lnTo>
                    <a:pt x="316194" y="1427148"/>
                  </a:lnTo>
                  <a:lnTo>
                    <a:pt x="376015" y="1110953"/>
                  </a:lnTo>
                  <a:lnTo>
                    <a:pt x="444381" y="752030"/>
                  </a:lnTo>
                  <a:lnTo>
                    <a:pt x="564022" y="487110"/>
                  </a:lnTo>
                  <a:lnTo>
                    <a:pt x="658026" y="188008"/>
                  </a:lnTo>
                  <a:lnTo>
                    <a:pt x="683663" y="8546"/>
                  </a:lnTo>
                  <a:lnTo>
                    <a:pt x="521293" y="0"/>
                  </a:lnTo>
                  <a:lnTo>
                    <a:pt x="435835" y="8546"/>
                  </a:lnTo>
                  <a:close/>
                </a:path>
              </a:pathLst>
            </a:custGeom>
            <a:solidFill>
              <a:srgbClr val="FFFF00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6913" y="3848100"/>
            <a:ext cx="2908874" cy="1503440"/>
            <a:chOff x="876913" y="3848100"/>
            <a:chExt cx="2908874" cy="1503440"/>
          </a:xfrm>
        </p:grpSpPr>
        <p:sp>
          <p:nvSpPr>
            <p:cNvPr id="10" name="TextBox 9"/>
            <p:cNvSpPr txBox="1"/>
            <p:nvPr/>
          </p:nvSpPr>
          <p:spPr>
            <a:xfrm>
              <a:off x="876913" y="4889875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</a:rPr>
                <a:t>glottis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V="1">
              <a:off x="1866286" y="3848100"/>
              <a:ext cx="1919501" cy="125506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028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68" y="2286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States of the Glottis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349" y="4421760"/>
            <a:ext cx="2716226" cy="3259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JohannaO14 via Wikimedia Commons</a:t>
            </a:r>
          </a:p>
        </p:txBody>
      </p:sp>
      <p:pic>
        <p:nvPicPr>
          <p:cNvPr id="5" name="Picture 2" descr="File:Hoarseness 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9" t="-843" b="65474"/>
          <a:stretch/>
        </p:blipFill>
        <p:spPr bwMode="auto">
          <a:xfrm>
            <a:off x="3253075" y="2164335"/>
            <a:ext cx="2547484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Hoarseness 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9" t="33876" b="32307"/>
          <a:stretch/>
        </p:blipFill>
        <p:spPr bwMode="auto">
          <a:xfrm>
            <a:off x="6076870" y="2198295"/>
            <a:ext cx="2640899" cy="22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Hoarseness 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6" t="66648"/>
          <a:stretch/>
        </p:blipFill>
        <p:spPr bwMode="auto">
          <a:xfrm>
            <a:off x="203462" y="2232256"/>
            <a:ext cx="2773302" cy="22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9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365" t="31782" r="9422" b="22959"/>
          <a:stretch/>
        </p:blipFill>
        <p:spPr>
          <a:xfrm>
            <a:off x="559941" y="294494"/>
            <a:ext cx="8024118" cy="4520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941032"/>
            <a:ext cx="49778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W. Wang et al, vial Wikimedia Commons https://commons.wikimedia.org/wiki/File:Laryngeal-Reinnervation-Using-Ansa-Cervicalis-for-Thyroid-Surgery-Related-Unilateral-Vocal-Fold-pone.0019128.s002.ogv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7650" y="4815124"/>
            <a:ext cx="614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https://commons.wikimedia.org/wiki/File:Laryngeal-Reinnervation-Using-Ansa-Cervicalis-for-Thyroid-Surgery-Related-Unilateral-Vocal-Fold-pone.0019128.s002.ogv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456667" y="3507404"/>
            <a:ext cx="2501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W. Wang </a:t>
            </a:r>
            <a:r>
              <a:rPr lang="en-US" sz="1000" i="1" dirty="0"/>
              <a:t>et al.</a:t>
            </a:r>
            <a:r>
              <a:rPr lang="en-US" sz="1000" dirty="0"/>
              <a:t> via Wikimedia Commons </a:t>
            </a:r>
          </a:p>
        </p:txBody>
      </p:sp>
    </p:spTree>
    <p:extLst>
      <p:ext uri="{BB962C8B-B14F-4D97-AF65-F5344CB8AC3E}">
        <p14:creationId xmlns:p14="http://schemas.microsoft.com/office/powerpoint/2010/main" val="108865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ABD4-B531-4E15-B148-770C53D5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65"/>
            <a:ext cx="3889717" cy="1077468"/>
          </a:xfrm>
        </p:spPr>
        <p:txBody>
          <a:bodyPr/>
          <a:lstStyle/>
          <a:p>
            <a:pPr algn="l"/>
            <a:r>
              <a:rPr lang="en-US" dirty="0"/>
              <a:t>Contents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5E204D-3005-4944-A3BC-5B72E8B91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282801"/>
            <a:ext cx="6400754" cy="4062167"/>
          </a:xfrm>
        </p:spPr>
        <p:txBody>
          <a:bodyPr numCol="1"/>
          <a:lstStyle/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Production, Perception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Classic Ling. Prosody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Technology 1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Para. &amp; </a:t>
            </a:r>
            <a:r>
              <a:rPr lang="en-US" sz="2800" kern="1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Prag</a:t>
            </a: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. Functions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Speech Synthesis and Dialog</a:t>
            </a:r>
          </a:p>
          <a:p>
            <a:pPr fontAlgn="b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Perspectives</a:t>
            </a:r>
          </a:p>
          <a:p>
            <a:pPr marL="0" indent="0">
              <a:lnSpc>
                <a:spcPct val="140000"/>
              </a:lnSpc>
              <a:spcBef>
                <a:spcPts val="1200"/>
              </a:spcBef>
              <a:buNone/>
            </a:pPr>
            <a:endParaRPr lang="en-US" sz="4000" dirty="0"/>
          </a:p>
        </p:txBody>
      </p:sp>
      <p:pic>
        <p:nvPicPr>
          <p:cNvPr id="1028" name="Picture 4" descr="Background, Seamless, Repetition, Pattern, Design">
            <a:extLst>
              <a:ext uri="{FF2B5EF4-FFF2-40B4-BE49-F238E27FC236}">
                <a16:creationId xmlns:a16="http://schemas.microsoft.com/office/drawing/2014/main" id="{AEA75B64-C9CD-4397-93B5-71B004703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41718"/>
          <a:stretch/>
        </p:blipFill>
        <p:spPr bwMode="auto">
          <a:xfrm>
            <a:off x="0" y="6007318"/>
            <a:ext cx="91440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Brace 6"/>
          <p:cNvSpPr/>
          <p:nvPr/>
        </p:nvSpPr>
        <p:spPr bwMode="auto">
          <a:xfrm>
            <a:off x="5022165" y="1686837"/>
            <a:ext cx="267287" cy="2310397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9452" y="1569519"/>
            <a:ext cx="45720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4:  Pitch Production 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5:  Pitch Acoustics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   </a:t>
            </a:r>
            <a:r>
              <a:rPr lang="en-US" sz="28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 . . 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9: Pitch Perception 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46917" y="2293034"/>
            <a:ext cx="675248" cy="844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887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5D87-C8D1-5B73-41F2-65FE49FE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B69C2-75E4-35C0-9909-C5916056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47377"/>
      </p:ext>
    </p:extLst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52082</TotalTime>
  <Words>881</Words>
  <Application>Microsoft Office PowerPoint</Application>
  <PresentationFormat>On-screen Show (4:3)</PresentationFormat>
  <Paragraphs>84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Mountain Top</vt:lpstr>
      <vt:lpstr>PowerPoint Presentation</vt:lpstr>
      <vt:lpstr>PowerPoint Presentation</vt:lpstr>
      <vt:lpstr>PowerPoint Presentation</vt:lpstr>
      <vt:lpstr>Larynx</vt:lpstr>
      <vt:lpstr>PowerPoint Presentation</vt:lpstr>
      <vt:lpstr>States of the Glottis</vt:lpstr>
      <vt:lpstr>PowerPoint Presentation</vt:lpstr>
      <vt:lpstr>Contents </vt:lpstr>
      <vt:lpstr>PowerPoint Presentation</vt:lpstr>
      <vt:lpstr>PowerPoint Presentation</vt:lpstr>
      <vt:lpstr>PowerPoint Presentation</vt:lpstr>
      <vt:lpstr>PowerPoint Presentation</vt:lpstr>
    </vt:vector>
  </TitlesOfParts>
  <Company>Univ. of Tokyo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Systems Group</dc:title>
  <dc:creator>Sanpo Lab</dc:creator>
  <cp:lastModifiedBy>Ward, Nigel G.</cp:lastModifiedBy>
  <cp:revision>3945</cp:revision>
  <cp:lastPrinted>2021-05-18T23:20:02Z</cp:lastPrinted>
  <dcterms:created xsi:type="dcterms:W3CDTF">2002-10-17T07:23:49Z</dcterms:created>
  <dcterms:modified xsi:type="dcterms:W3CDTF">2022-10-04T01:58:37Z</dcterms:modified>
</cp:coreProperties>
</file>