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6"/>
  </p:notesMasterIdLst>
  <p:handoutMasterIdLst>
    <p:handoutMasterId r:id="rId27"/>
  </p:handoutMasterIdLst>
  <p:sldIdLst>
    <p:sldId id="2107" r:id="rId2"/>
    <p:sldId id="2109" r:id="rId3"/>
    <p:sldId id="2108" r:id="rId4"/>
    <p:sldId id="946" r:id="rId5"/>
    <p:sldId id="1054" r:id="rId6"/>
    <p:sldId id="1064" r:id="rId7"/>
    <p:sldId id="2104" r:id="rId8"/>
    <p:sldId id="2086" r:id="rId9"/>
    <p:sldId id="2111" r:id="rId10"/>
    <p:sldId id="2087" r:id="rId11"/>
    <p:sldId id="2106" r:id="rId12"/>
    <p:sldId id="2113" r:id="rId13"/>
    <p:sldId id="2116" r:id="rId14"/>
    <p:sldId id="2112" r:id="rId15"/>
    <p:sldId id="2105" r:id="rId16"/>
    <p:sldId id="2110" r:id="rId17"/>
    <p:sldId id="2114" r:id="rId18"/>
    <p:sldId id="2117" r:id="rId19"/>
    <p:sldId id="1090" r:id="rId20"/>
    <p:sldId id="2115" r:id="rId21"/>
    <p:sldId id="2103" r:id="rId22"/>
    <p:sldId id="1055" r:id="rId23"/>
    <p:sldId id="2088" r:id="rId24"/>
    <p:sldId id="2098" r:id="rId25"/>
  </p:sldIdLst>
  <p:sldSz cx="9144000" cy="6858000" type="screen4x3"/>
  <p:notesSz cx="6858000" cy="9239250"/>
  <p:defaultTextStyle>
    <a:defPPr>
      <a:defRPr lang="ja-JP"/>
    </a:defPPr>
    <a:lvl1pPr algn="l" rtl="0" fontAlgn="base">
      <a:spcBef>
        <a:spcPct val="0"/>
      </a:spcBef>
      <a:spcAft>
        <a:spcPct val="0"/>
      </a:spcAft>
      <a:defRPr kumimoji="1" kern="1200">
        <a:solidFill>
          <a:schemeClr val="tx1"/>
        </a:solidFill>
        <a:latin typeface="Arial" charset="0"/>
        <a:ea typeface="ＭＳ Ｐゴシック" pitchFamily="50"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pitchFamily="50"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pitchFamily="50"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pitchFamily="50"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pitchFamily="50" charset="-128"/>
        <a:cs typeface="+mn-cs"/>
      </a:defRPr>
    </a:lvl5pPr>
    <a:lvl6pPr marL="2286000" algn="l" defTabSz="914400" rtl="0" eaLnBrk="1" latinLnBrk="0" hangingPunct="1">
      <a:defRPr kumimoji="1" kern="1200">
        <a:solidFill>
          <a:schemeClr val="tx1"/>
        </a:solidFill>
        <a:latin typeface="Arial" charset="0"/>
        <a:ea typeface="ＭＳ Ｐゴシック" pitchFamily="50" charset="-128"/>
        <a:cs typeface="+mn-cs"/>
      </a:defRPr>
    </a:lvl6pPr>
    <a:lvl7pPr marL="2743200" algn="l" defTabSz="914400" rtl="0" eaLnBrk="1" latinLnBrk="0" hangingPunct="1">
      <a:defRPr kumimoji="1" kern="1200">
        <a:solidFill>
          <a:schemeClr val="tx1"/>
        </a:solidFill>
        <a:latin typeface="Arial" charset="0"/>
        <a:ea typeface="ＭＳ Ｐゴシック" pitchFamily="50" charset="-128"/>
        <a:cs typeface="+mn-cs"/>
      </a:defRPr>
    </a:lvl7pPr>
    <a:lvl8pPr marL="3200400" algn="l" defTabSz="914400" rtl="0" eaLnBrk="1" latinLnBrk="0" hangingPunct="1">
      <a:defRPr kumimoji="1" kern="1200">
        <a:solidFill>
          <a:schemeClr val="tx1"/>
        </a:solidFill>
        <a:latin typeface="Arial" charset="0"/>
        <a:ea typeface="ＭＳ Ｐゴシック" pitchFamily="50" charset="-128"/>
        <a:cs typeface="+mn-cs"/>
      </a:defRPr>
    </a:lvl8pPr>
    <a:lvl9pPr marL="3657600" algn="l" defTabSz="914400" rtl="0" eaLnBrk="1" latinLnBrk="0" hangingPunct="1">
      <a:defRPr kumimoji="1" kern="1200">
        <a:solidFill>
          <a:schemeClr val="tx1"/>
        </a:solidFill>
        <a:latin typeface="Arial" charset="0"/>
        <a:ea typeface="ＭＳ Ｐゴシック" pitchFamily="50" charset="-128"/>
        <a:cs typeface="+mn-cs"/>
      </a:defRPr>
    </a:lvl9pPr>
  </p:defaultTextStyle>
  <p:extLst>
    <p:ext uri="{EFAFB233-063F-42B5-8137-9DF3F51BA10A}">
      <p15:sldGuideLst xmlns:p15="http://schemas.microsoft.com/office/powerpoint/2012/main">
        <p15:guide id="1" orient="horz" pos="2256"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000000"/>
    <a:srgbClr val="CCCEDF"/>
    <a:srgbClr val="92D050"/>
    <a:srgbClr val="FFFFFF"/>
    <a:srgbClr val="05419E"/>
    <a:srgbClr val="FFCCFF"/>
    <a:srgbClr val="0072BD"/>
    <a:srgbClr val="D95319"/>
    <a:srgbClr val="01359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72" autoAdjust="0"/>
    <p:restoredTop sz="80453" autoAdjust="0"/>
  </p:normalViewPr>
  <p:slideViewPr>
    <p:cSldViewPr snapToGrid="0">
      <p:cViewPr varScale="1">
        <p:scale>
          <a:sx n="88" d="100"/>
          <a:sy n="88" d="100"/>
        </p:scale>
        <p:origin x="2112" y="96"/>
      </p:cViewPr>
      <p:guideLst>
        <p:guide orient="horz" pos="2256"/>
        <p:guide pos="2880"/>
      </p:guideLst>
    </p:cSldViewPr>
  </p:slideViewPr>
  <p:outlineViewPr>
    <p:cViewPr>
      <p:scale>
        <a:sx n="33" d="100"/>
        <a:sy n="33" d="100"/>
      </p:scale>
      <p:origin x="0" y="-10502"/>
    </p:cViewPr>
  </p:outlineViewPr>
  <p:notesTextViewPr>
    <p:cViewPr>
      <p:scale>
        <a:sx n="3" d="2"/>
        <a:sy n="3" d="2"/>
      </p:scale>
      <p:origin x="0" y="0"/>
    </p:cViewPr>
  </p:notesTextViewPr>
  <p:sorterViewPr>
    <p:cViewPr>
      <p:scale>
        <a:sx n="98" d="100"/>
        <a:sy n="98" d="100"/>
      </p:scale>
      <p:origin x="0" y="-528"/>
    </p:cViewPr>
  </p:sorterViewPr>
  <p:notesViewPr>
    <p:cSldViewPr snapToGrid="0">
      <p:cViewPr varScale="1">
        <p:scale>
          <a:sx n="51" d="100"/>
          <a:sy n="51" d="100"/>
        </p:scale>
        <p:origin x="2938" y="62"/>
      </p:cViewPr>
      <p:guideLst>
        <p:guide orient="horz" pos="2910"/>
        <p:guide pos="2160"/>
      </p:guideLst>
    </p:cSldViewPr>
  </p:notesViewPr>
  <p:gridSpacing cx="91439" cy="91439"/>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71800" cy="461963"/>
          </a:xfrm>
          <a:prstGeom prst="rect">
            <a:avLst/>
          </a:prstGeom>
          <a:noFill/>
          <a:ln w="9525">
            <a:noFill/>
            <a:miter lim="800000"/>
            <a:headEnd/>
            <a:tailEnd/>
          </a:ln>
          <a:effectLst/>
        </p:spPr>
        <p:txBody>
          <a:bodyPr vert="horz" wrap="square" lIns="90242" tIns="45123" rIns="90242" bIns="45123" numCol="1" anchor="t" anchorCtr="0" compatLnSpc="1">
            <a:prstTxWarp prst="textNoShape">
              <a:avLst/>
            </a:prstTxWarp>
          </a:bodyPr>
          <a:lstStyle>
            <a:lvl1pPr>
              <a:defRPr sz="1200"/>
            </a:lvl1pPr>
          </a:lstStyle>
          <a:p>
            <a:endParaRPr lang="en-US" altLang="ja-JP"/>
          </a:p>
        </p:txBody>
      </p:sp>
      <p:sp>
        <p:nvSpPr>
          <p:cNvPr id="21507" name="Rectangle 3"/>
          <p:cNvSpPr>
            <a:spLocks noGrp="1" noChangeArrowheads="1"/>
          </p:cNvSpPr>
          <p:nvPr>
            <p:ph type="dt" sz="quarter" idx="1"/>
          </p:nvPr>
        </p:nvSpPr>
        <p:spPr bwMode="auto">
          <a:xfrm>
            <a:off x="3886203" y="0"/>
            <a:ext cx="2971800" cy="461963"/>
          </a:xfrm>
          <a:prstGeom prst="rect">
            <a:avLst/>
          </a:prstGeom>
          <a:noFill/>
          <a:ln w="9525">
            <a:noFill/>
            <a:miter lim="800000"/>
            <a:headEnd/>
            <a:tailEnd/>
          </a:ln>
          <a:effectLst/>
        </p:spPr>
        <p:txBody>
          <a:bodyPr vert="horz" wrap="square" lIns="90242" tIns="45123" rIns="90242" bIns="45123" numCol="1" anchor="t" anchorCtr="0" compatLnSpc="1">
            <a:prstTxWarp prst="textNoShape">
              <a:avLst/>
            </a:prstTxWarp>
          </a:bodyPr>
          <a:lstStyle>
            <a:lvl1pPr algn="r">
              <a:defRPr sz="1200"/>
            </a:lvl1pPr>
          </a:lstStyle>
          <a:p>
            <a:endParaRPr lang="en-US" altLang="ja-JP"/>
          </a:p>
        </p:txBody>
      </p:sp>
      <p:sp>
        <p:nvSpPr>
          <p:cNvPr id="21508" name="Rectangle 4"/>
          <p:cNvSpPr>
            <a:spLocks noGrp="1" noChangeArrowheads="1"/>
          </p:cNvSpPr>
          <p:nvPr>
            <p:ph type="ftr" sz="quarter" idx="2"/>
          </p:nvPr>
        </p:nvSpPr>
        <p:spPr bwMode="auto">
          <a:xfrm>
            <a:off x="0" y="8777287"/>
            <a:ext cx="2971800" cy="461963"/>
          </a:xfrm>
          <a:prstGeom prst="rect">
            <a:avLst/>
          </a:prstGeom>
          <a:noFill/>
          <a:ln w="9525">
            <a:noFill/>
            <a:miter lim="800000"/>
            <a:headEnd/>
            <a:tailEnd/>
          </a:ln>
          <a:effectLst/>
        </p:spPr>
        <p:txBody>
          <a:bodyPr vert="horz" wrap="square" lIns="90242" tIns="45123" rIns="90242" bIns="45123" numCol="1" anchor="b" anchorCtr="0" compatLnSpc="1">
            <a:prstTxWarp prst="textNoShape">
              <a:avLst/>
            </a:prstTxWarp>
          </a:bodyPr>
          <a:lstStyle>
            <a:lvl1pPr>
              <a:defRPr sz="1200"/>
            </a:lvl1pPr>
          </a:lstStyle>
          <a:p>
            <a:endParaRPr lang="en-US" altLang="ja-JP"/>
          </a:p>
        </p:txBody>
      </p:sp>
      <p:sp>
        <p:nvSpPr>
          <p:cNvPr id="21509" name="Rectangle 5"/>
          <p:cNvSpPr>
            <a:spLocks noGrp="1" noChangeArrowheads="1"/>
          </p:cNvSpPr>
          <p:nvPr>
            <p:ph type="sldNum" sz="quarter" idx="3"/>
          </p:nvPr>
        </p:nvSpPr>
        <p:spPr bwMode="auto">
          <a:xfrm>
            <a:off x="3886203" y="8777287"/>
            <a:ext cx="2971800" cy="461963"/>
          </a:xfrm>
          <a:prstGeom prst="rect">
            <a:avLst/>
          </a:prstGeom>
          <a:noFill/>
          <a:ln w="9525">
            <a:noFill/>
            <a:miter lim="800000"/>
            <a:headEnd/>
            <a:tailEnd/>
          </a:ln>
          <a:effectLst/>
        </p:spPr>
        <p:txBody>
          <a:bodyPr vert="horz" wrap="square" lIns="90242" tIns="45123" rIns="90242" bIns="45123" numCol="1" anchor="b" anchorCtr="0" compatLnSpc="1">
            <a:prstTxWarp prst="textNoShape">
              <a:avLst/>
            </a:prstTxWarp>
          </a:bodyPr>
          <a:lstStyle>
            <a:lvl1pPr algn="r">
              <a:defRPr sz="1200"/>
            </a:lvl1pPr>
          </a:lstStyle>
          <a:p>
            <a:fld id="{2B933D1E-80BE-444B-94DB-FA0AC1C459DB}" type="slidenum">
              <a:rPr lang="en-US" altLang="ja-JP"/>
              <a:pPr/>
              <a:t>‹#›</a:t>
            </a:fld>
            <a:endParaRPr lang="en-US" altLang="ja-JP"/>
          </a:p>
        </p:txBody>
      </p:sp>
    </p:spTree>
    <p:extLst>
      <p:ext uri="{BB962C8B-B14F-4D97-AF65-F5344CB8AC3E}">
        <p14:creationId xmlns:p14="http://schemas.microsoft.com/office/powerpoint/2010/main" val="10624967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1963"/>
          </a:xfrm>
          <a:prstGeom prst="rect">
            <a:avLst/>
          </a:prstGeom>
        </p:spPr>
        <p:txBody>
          <a:bodyPr vert="horz" lIns="90242" tIns="45123" rIns="90242" bIns="45123" rtlCol="0"/>
          <a:lstStyle>
            <a:lvl1pPr algn="l">
              <a:defRPr sz="1200"/>
            </a:lvl1pPr>
          </a:lstStyle>
          <a:p>
            <a:endParaRPr lang="en-US"/>
          </a:p>
        </p:txBody>
      </p:sp>
      <p:sp>
        <p:nvSpPr>
          <p:cNvPr id="3" name="Date Placeholder 2"/>
          <p:cNvSpPr>
            <a:spLocks noGrp="1"/>
          </p:cNvSpPr>
          <p:nvPr>
            <p:ph type="dt" idx="1"/>
          </p:nvPr>
        </p:nvSpPr>
        <p:spPr>
          <a:xfrm>
            <a:off x="3884616" y="0"/>
            <a:ext cx="2971800" cy="461963"/>
          </a:xfrm>
          <a:prstGeom prst="rect">
            <a:avLst/>
          </a:prstGeom>
        </p:spPr>
        <p:txBody>
          <a:bodyPr vert="horz" lIns="90242" tIns="45123" rIns="90242" bIns="45123" rtlCol="0"/>
          <a:lstStyle>
            <a:lvl1pPr algn="r">
              <a:defRPr sz="1200"/>
            </a:lvl1pPr>
          </a:lstStyle>
          <a:p>
            <a:fld id="{FB4605E5-09BA-467E-8D5F-790F7A9DC9D7}" type="datetimeFigureOut">
              <a:rPr lang="en-US" smtClean="0"/>
              <a:pPr/>
              <a:t>10/3/2022</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0242" tIns="45123" rIns="90242" bIns="45123" rtlCol="0" anchor="ctr"/>
          <a:lstStyle/>
          <a:p>
            <a:endParaRPr lang="en-US"/>
          </a:p>
        </p:txBody>
      </p:sp>
      <p:sp>
        <p:nvSpPr>
          <p:cNvPr id="5" name="Notes Placeholder 4"/>
          <p:cNvSpPr>
            <a:spLocks noGrp="1"/>
          </p:cNvSpPr>
          <p:nvPr>
            <p:ph type="body" sz="quarter" idx="3"/>
          </p:nvPr>
        </p:nvSpPr>
        <p:spPr>
          <a:xfrm>
            <a:off x="685801" y="4388645"/>
            <a:ext cx="5486400" cy="4157663"/>
          </a:xfrm>
          <a:prstGeom prst="rect">
            <a:avLst/>
          </a:prstGeom>
        </p:spPr>
        <p:txBody>
          <a:bodyPr vert="horz" lIns="90242" tIns="45123" rIns="90242" bIns="45123"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5683"/>
            <a:ext cx="2971800" cy="461963"/>
          </a:xfrm>
          <a:prstGeom prst="rect">
            <a:avLst/>
          </a:prstGeom>
        </p:spPr>
        <p:txBody>
          <a:bodyPr vert="horz" lIns="90242" tIns="45123" rIns="90242" bIns="45123" rtlCol="0" anchor="b"/>
          <a:lstStyle>
            <a:lvl1pPr algn="l">
              <a:defRPr sz="1200"/>
            </a:lvl1pPr>
          </a:lstStyle>
          <a:p>
            <a:endParaRPr lang="en-US"/>
          </a:p>
        </p:txBody>
      </p:sp>
      <p:sp>
        <p:nvSpPr>
          <p:cNvPr id="7" name="Slide Number Placeholder 6"/>
          <p:cNvSpPr>
            <a:spLocks noGrp="1"/>
          </p:cNvSpPr>
          <p:nvPr>
            <p:ph type="sldNum" sz="quarter" idx="5"/>
          </p:nvPr>
        </p:nvSpPr>
        <p:spPr>
          <a:xfrm>
            <a:off x="3884616" y="8775683"/>
            <a:ext cx="2971800" cy="461963"/>
          </a:xfrm>
          <a:prstGeom prst="rect">
            <a:avLst/>
          </a:prstGeom>
        </p:spPr>
        <p:txBody>
          <a:bodyPr vert="horz" lIns="90242" tIns="45123" rIns="90242" bIns="45123" rtlCol="0" anchor="b"/>
          <a:lstStyle>
            <a:lvl1pPr algn="r">
              <a:defRPr sz="1200"/>
            </a:lvl1pPr>
          </a:lstStyle>
          <a:p>
            <a:fld id="{29BDAC53-7A3B-4047-838F-AC2D1EB75545}" type="slidenum">
              <a:rPr lang="en-US" smtClean="0"/>
              <a:pPr/>
              <a:t>‹#›</a:t>
            </a:fld>
            <a:endParaRPr lang="en-US"/>
          </a:p>
        </p:txBody>
      </p:sp>
    </p:spTree>
    <p:extLst>
      <p:ext uri="{BB962C8B-B14F-4D97-AF65-F5344CB8AC3E}">
        <p14:creationId xmlns:p14="http://schemas.microsoft.com/office/powerpoint/2010/main" val="1311460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Welcome to Lecture 7 of our series on Prosody.  We’ll talk about phonation types [click],</a:t>
            </a:r>
            <a:r>
              <a:rPr lang="en-US" baseline="0"/>
              <a:t> also known as “</a:t>
            </a:r>
            <a:r>
              <a:rPr lang="en-US"/>
              <a:t>voice</a:t>
            </a:r>
            <a:r>
              <a:rPr lang="en-US" baseline="0"/>
              <a:t> quality properties” … that is things like creaky and breathy voice. </a:t>
            </a:r>
            <a:endParaRPr lang="en-US" baseline="0" dirty="0"/>
          </a:p>
          <a:p>
            <a:endParaRPr lang="en-US" baseline="0"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1</a:t>
            </a:fld>
            <a:endParaRPr lang="en-US"/>
          </a:p>
        </p:txBody>
      </p:sp>
    </p:spTree>
    <p:extLst>
      <p:ext uri="{BB962C8B-B14F-4D97-AF65-F5344CB8AC3E}">
        <p14:creationId xmlns:p14="http://schemas.microsoft.com/office/powerpoint/2010/main" val="13843153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articulatory</a:t>
            </a:r>
            <a:r>
              <a:rPr lang="en-US" baseline="0" dirty="0"/>
              <a:t> story … [click]</a:t>
            </a:r>
          </a:p>
          <a:p>
            <a:r>
              <a:rPr lang="en-US" baseline="0" dirty="0"/>
              <a:t>… constant slight air leakage …</a:t>
            </a:r>
          </a:p>
          <a:p>
            <a:r>
              <a:rPr lang="en-US" baseline="0" dirty="0"/>
              <a:t>… You may hear this when people are marking urgency</a:t>
            </a:r>
          </a:p>
          <a:p>
            <a:r>
              <a:rPr lang="en-US" baseline="0" dirty="0"/>
              <a:t>This clip is from two people playing a cooperative video game.  </a:t>
            </a:r>
          </a:p>
          <a:p>
            <a:r>
              <a:rPr lang="en-US" baseline="0" dirty="0"/>
              <a:t>One’s setting up the next move, when the other notices an urgent problem [click] “jump-jump-jump”. </a:t>
            </a:r>
          </a:p>
          <a:p>
            <a:r>
              <a:rPr lang="en-US" baseline="0" dirty="0"/>
              <a:t>Also exasperation (own voice “why did my soufflé fall again?!”).  Also common in laughter. </a:t>
            </a:r>
            <a:endParaRPr lang="en-US" dirty="0"/>
          </a:p>
          <a:p>
            <a:r>
              <a:rPr lang="en-US" dirty="0"/>
              <a:t>… Note</a:t>
            </a:r>
            <a:r>
              <a:rPr lang="en-US" baseline="0" dirty="0"/>
              <a:t> that this resembles </a:t>
            </a:r>
            <a:r>
              <a:rPr lang="en-US" dirty="0"/>
              <a:t>whispered voice.  They sound a little bit similar [illustrate]</a:t>
            </a:r>
            <a:r>
              <a:rPr lang="en-US" baseline="0" dirty="0"/>
              <a:t>.  But they are different [click].  </a:t>
            </a:r>
          </a:p>
          <a:p>
            <a:r>
              <a:rPr lang="en-US" baseline="0" dirty="0"/>
              <a:t>For one thing, there’s a different mechanism: vocal folds never meet at all.  </a:t>
            </a:r>
          </a:p>
          <a:p>
            <a:r>
              <a:rPr lang="en-US" baseline="0" dirty="0"/>
              <a:t>Now, to explain the acoustics a little better, we need to introduce a new kind of diagram.</a:t>
            </a:r>
            <a:endParaRPr lang="en-US" dirty="0"/>
          </a:p>
          <a:p>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10</a:t>
            </a:fld>
            <a:endParaRPr lang="en-US"/>
          </a:p>
        </p:txBody>
      </p:sp>
    </p:spTree>
    <p:extLst>
      <p:ext uri="{BB962C8B-B14F-4D97-AF65-F5344CB8AC3E}">
        <p14:creationId xmlns:p14="http://schemas.microsoft.com/office/powerpoint/2010/main" val="2980811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Analogy to musical instruments…</a:t>
            </a:r>
          </a:p>
          <a:p>
            <a:endParaRPr lang="en-US" dirty="0"/>
          </a:p>
          <a:p>
            <a:endParaRPr lang="en-US" dirty="0"/>
          </a:p>
          <a:p>
            <a:r>
              <a:rPr lang="en-US" dirty="0"/>
              <a:t>… and even stronger if highly harmonic….</a:t>
            </a:r>
          </a:p>
          <a:p>
            <a:endParaRPr lang="en-US" dirty="0"/>
          </a:p>
        </p:txBody>
      </p:sp>
      <p:sp>
        <p:nvSpPr>
          <p:cNvPr id="4" name="Slide Number Placeholder 3"/>
          <p:cNvSpPr>
            <a:spLocks noGrp="1"/>
          </p:cNvSpPr>
          <p:nvPr>
            <p:ph type="sldNum" sz="quarter" idx="10"/>
          </p:nvPr>
        </p:nvSpPr>
        <p:spPr/>
        <p:txBody>
          <a:bodyPr/>
          <a:lstStyle/>
          <a:p>
            <a:fld id="{29BDAC53-7A3B-4047-838F-AC2D1EB75545}" type="slidenum">
              <a:rPr lang="en-US" smtClean="0"/>
              <a:pPr/>
              <a:t>11</a:t>
            </a:fld>
            <a:endParaRPr lang="en-US"/>
          </a:p>
        </p:txBody>
      </p:sp>
    </p:spTree>
    <p:extLst>
      <p:ext uri="{BB962C8B-B14F-4D97-AF65-F5344CB8AC3E}">
        <p14:creationId xmlns:p14="http://schemas.microsoft.com/office/powerpoint/2010/main" val="2604182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r>
              <a:rPr lang="en-US" dirty="0" err="1"/>
              <a:t>yoo</a:t>
            </a:r>
            <a:r>
              <a:rPr lang="en-US" dirty="0"/>
              <a:t> </a:t>
            </a:r>
            <a:r>
              <a:rPr lang="en-US" dirty="0" err="1"/>
              <a:t>hoo</a:t>
            </a:r>
            <a:r>
              <a:rPr lang="en-US" dirty="0"/>
              <a:t>”</a:t>
            </a:r>
          </a:p>
          <a:p>
            <a:endParaRPr lang="en-US" dirty="0"/>
          </a:p>
        </p:txBody>
      </p:sp>
      <p:sp>
        <p:nvSpPr>
          <p:cNvPr id="4" name="Slide Number Placeholder 3"/>
          <p:cNvSpPr>
            <a:spLocks noGrp="1"/>
          </p:cNvSpPr>
          <p:nvPr>
            <p:ph type="sldNum" sz="quarter" idx="10"/>
          </p:nvPr>
        </p:nvSpPr>
        <p:spPr/>
        <p:txBody>
          <a:bodyPr/>
          <a:lstStyle/>
          <a:p>
            <a:fld id="{29BDAC53-7A3B-4047-838F-AC2D1EB75545}" type="slidenum">
              <a:rPr lang="en-US" smtClean="0"/>
              <a:pPr/>
              <a:t>12</a:t>
            </a:fld>
            <a:endParaRPr lang="en-US"/>
          </a:p>
        </p:txBody>
      </p:sp>
    </p:spTree>
    <p:extLst>
      <p:ext uri="{BB962C8B-B14F-4D97-AF65-F5344CB8AC3E}">
        <p14:creationId xmlns:p14="http://schemas.microsoft.com/office/powerpoint/2010/main" val="1768238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our last phonation</a:t>
            </a:r>
            <a:r>
              <a:rPr lang="en-US" baseline="0" dirty="0"/>
              <a:t> type is falsetto voice.</a:t>
            </a:r>
          </a:p>
          <a:p>
            <a:r>
              <a:rPr lang="en-US" baseline="0" dirty="0"/>
              <a:t>[explain]</a:t>
            </a:r>
          </a:p>
          <a:p>
            <a:r>
              <a:rPr lang="en-US" baseline="0" dirty="0"/>
              <a:t>Now, here’s an example from a real conversation [click]  [click] .  </a:t>
            </a:r>
          </a:p>
          <a:p>
            <a:r>
              <a:rPr lang="en-US" baseline="0" dirty="0"/>
              <a:t>The speaker is trying to convince to stay with her in the “Interval” course </a:t>
            </a:r>
          </a:p>
          <a:p>
            <a:r>
              <a:rPr lang="en-US" baseline="0" dirty="0"/>
              <a:t>Instead of dropping it to take another. Now for comparison [next] </a:t>
            </a:r>
            <a:endParaRPr lang="en-US" dirty="0"/>
          </a:p>
        </p:txBody>
      </p:sp>
      <p:sp>
        <p:nvSpPr>
          <p:cNvPr id="4" name="Slide Number Placeholder 3"/>
          <p:cNvSpPr>
            <a:spLocks noGrp="1"/>
          </p:cNvSpPr>
          <p:nvPr>
            <p:ph type="sldNum" sz="quarter" idx="10"/>
          </p:nvPr>
        </p:nvSpPr>
        <p:spPr/>
        <p:txBody>
          <a:bodyPr/>
          <a:lstStyle/>
          <a:p>
            <a:fld id="{29BDAC53-7A3B-4047-838F-AC2D1EB75545}" type="slidenum">
              <a:rPr lang="en-US" smtClean="0"/>
              <a:pPr/>
              <a:t>13</a:t>
            </a:fld>
            <a:endParaRPr lang="en-US"/>
          </a:p>
        </p:txBody>
      </p:sp>
    </p:spTree>
    <p:extLst>
      <p:ext uri="{BB962C8B-B14F-4D97-AF65-F5344CB8AC3E}">
        <p14:creationId xmlns:p14="http://schemas.microsoft.com/office/powerpoint/2010/main" val="579726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same speaker’s voice in her normal range [click], although rather creaky</a:t>
            </a:r>
            <a:r>
              <a:rPr lang="en-US" baseline="0" dirty="0"/>
              <a:t>.  </a:t>
            </a:r>
          </a:p>
          <a:p>
            <a:r>
              <a:rPr lang="en-US" baseline="0" dirty="0"/>
              <a:t>It doesn’t sound like the same person, but it is.  Here’s the context.  [click click] .</a:t>
            </a:r>
          </a:p>
          <a:p>
            <a:r>
              <a:rPr lang="en-US" baseline="0" dirty="0"/>
              <a:t>Yes, falsetto voice can make you sound like someone else, or, as in this case, express sincere feeling. </a:t>
            </a:r>
            <a:endParaRPr lang="en-US" dirty="0"/>
          </a:p>
        </p:txBody>
      </p:sp>
      <p:sp>
        <p:nvSpPr>
          <p:cNvPr id="4" name="Slide Number Placeholder 3"/>
          <p:cNvSpPr>
            <a:spLocks noGrp="1"/>
          </p:cNvSpPr>
          <p:nvPr>
            <p:ph type="sldNum" sz="quarter" idx="10"/>
          </p:nvPr>
        </p:nvSpPr>
        <p:spPr/>
        <p:txBody>
          <a:bodyPr/>
          <a:lstStyle/>
          <a:p>
            <a:fld id="{29BDAC53-7A3B-4047-838F-AC2D1EB75545}" type="slidenum">
              <a:rPr lang="en-US" smtClean="0"/>
              <a:pPr/>
              <a:t>14</a:t>
            </a:fld>
            <a:endParaRPr lang="en-US"/>
          </a:p>
        </p:txBody>
      </p:sp>
    </p:spTree>
    <p:extLst>
      <p:ext uri="{BB962C8B-B14F-4D97-AF65-F5344CB8AC3E}">
        <p14:creationId xmlns:p14="http://schemas.microsoft.com/office/powerpoint/2010/main" val="3662558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that was a lot of different</a:t>
            </a:r>
            <a:r>
              <a:rPr lang="en-US" baseline="0" dirty="0"/>
              <a:t> phonation types.  Some of them we can arrange along an axis of “periodicity” [click].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It’s an acoustic measure, and helps us roughly line things up.   But others don’t fit so well.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point is, voice quality is not </a:t>
            </a:r>
            <a:r>
              <a:rPr lang="en-US" dirty="0"/>
              <a:t>just one dimension … the larynx and pharynx can take on all sorts of</a:t>
            </a:r>
            <a:r>
              <a:rPr lang="en-US" baseline="0" dirty="0"/>
              <a:t> shapes and tensions.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a:t>
            </a:r>
            <a:r>
              <a:rPr lang="en-US" baseline="0" dirty="0" err="1"/>
              <a:t>ther</a:t>
            </a:r>
            <a:r>
              <a:rPr lang="en-US" baseline="0" dirty="0"/>
              <a:t> things they do include  </a:t>
            </a:r>
            <a:r>
              <a:rPr lang="en-US" dirty="0"/>
              <a:t>harsh, </a:t>
            </a:r>
            <a:r>
              <a:rPr lang="en-US" dirty="0" err="1"/>
              <a:t>faucalized</a:t>
            </a:r>
            <a:r>
              <a:rPr lang="en-US" dirty="0"/>
              <a:t>, and slack</a:t>
            </a:r>
            <a:r>
              <a:rPr lang="en-US" baseline="0" dirty="0"/>
              <a:t> voicing </a:t>
            </a:r>
            <a:r>
              <a:rPr lang="en-US" dirty="0"/>
              <a:t>These however lack clear percepts, or clear articulatory mechanism, or clear acoustic correlates.  Or all </a:t>
            </a:r>
            <a:r>
              <a:rPr lang="en-US"/>
              <a:t>three. ---</a:t>
            </a:r>
            <a:endParaRPr lang="en-US" dirty="0"/>
          </a:p>
          <a:p>
            <a:endParaRPr lang="en-US" baseline="0" dirty="0"/>
          </a:p>
          <a:p>
            <a:r>
              <a:rPr lang="en-US" baseline="0" dirty="0"/>
              <a:t>Anyway, we’ve covered enough for now. Let’s go back to our puzzle. </a:t>
            </a:r>
          </a:p>
        </p:txBody>
      </p:sp>
      <p:sp>
        <p:nvSpPr>
          <p:cNvPr id="4" name="Slide Number Placeholder 3"/>
          <p:cNvSpPr>
            <a:spLocks noGrp="1"/>
          </p:cNvSpPr>
          <p:nvPr>
            <p:ph type="sldNum" sz="quarter" idx="5"/>
          </p:nvPr>
        </p:nvSpPr>
        <p:spPr/>
        <p:txBody>
          <a:bodyPr/>
          <a:lstStyle/>
          <a:p>
            <a:fld id="{29BDAC53-7A3B-4047-838F-AC2D1EB75545}" type="slidenum">
              <a:rPr lang="en-US" smtClean="0"/>
              <a:pPr/>
              <a:t>15</a:t>
            </a:fld>
            <a:endParaRPr lang="en-US"/>
          </a:p>
        </p:txBody>
      </p:sp>
    </p:spTree>
    <p:extLst>
      <p:ext uri="{BB962C8B-B14F-4D97-AF65-F5344CB8AC3E}">
        <p14:creationId xmlns:p14="http://schemas.microsoft.com/office/powerpoint/2010/main" val="33736098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Okay, let’s go back to our puzzle.  What prosody did </a:t>
            </a:r>
            <a:r>
              <a:rPr lang="en-US" dirty="0"/>
              <a:t>you hear</a:t>
            </a:r>
            <a:r>
              <a:rPr lang="en-US"/>
              <a:t>?   What do you hear now?  [click]</a:t>
            </a:r>
          </a:p>
          <a:p>
            <a:r>
              <a:rPr lang="en-US"/>
              <a:t>At least creaky voice, I hope.  Also nasalization.  Also high-ish pitch.  </a:t>
            </a:r>
          </a:p>
          <a:p>
            <a:r>
              <a:rPr lang="en-US"/>
              <a:t>While creaky correlates with low pitch, it’s not just a low-pitch phenomenon: the two don’t always co-occur. </a:t>
            </a:r>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16</a:t>
            </a:fld>
            <a:endParaRPr lang="en-US"/>
          </a:p>
        </p:txBody>
      </p:sp>
    </p:spTree>
    <p:extLst>
      <p:ext uri="{BB962C8B-B14F-4D97-AF65-F5344CB8AC3E}">
        <p14:creationId xmlns:p14="http://schemas.microsoft.com/office/powerpoint/2010/main" val="206075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we’ve seen a lot of features, but it’s certainly not an exhaustive list. </a:t>
            </a:r>
          </a:p>
          <a:p>
            <a:r>
              <a:rPr lang="en-US" dirty="0"/>
              <a:t>In particular, there are what we can call “derived features”,   like average and range, and like vibrato and rhythm, </a:t>
            </a:r>
          </a:p>
          <a:p>
            <a:r>
              <a:rPr lang="en-US" dirty="0"/>
              <a:t>which involve patterns over some span of time.   We’ll cover those later. </a:t>
            </a:r>
          </a:p>
        </p:txBody>
      </p:sp>
      <p:sp>
        <p:nvSpPr>
          <p:cNvPr id="4" name="Slide Number Placeholder 3"/>
          <p:cNvSpPr>
            <a:spLocks noGrp="1"/>
          </p:cNvSpPr>
          <p:nvPr>
            <p:ph type="sldNum" sz="quarter" idx="5"/>
          </p:nvPr>
        </p:nvSpPr>
        <p:spPr/>
        <p:txBody>
          <a:bodyPr/>
          <a:lstStyle/>
          <a:p>
            <a:fld id="{77D538B5-ABD2-4748-AA58-1416D5A1FD45}" type="slidenum">
              <a:rPr lang="en-US" smtClean="0"/>
              <a:t>17</a:t>
            </a:fld>
            <a:endParaRPr lang="en-US"/>
          </a:p>
        </p:txBody>
      </p:sp>
    </p:spTree>
    <p:extLst>
      <p:ext uri="{BB962C8B-B14F-4D97-AF65-F5344CB8AC3E}">
        <p14:creationId xmlns:p14="http://schemas.microsoft.com/office/powerpoint/2010/main" val="6540025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9BDAC53-7A3B-4047-838F-AC2D1EB75545}" type="slidenum">
              <a:rPr lang="en-US" smtClean="0"/>
              <a:pPr/>
              <a:t>18</a:t>
            </a:fld>
            <a:endParaRPr lang="en-US"/>
          </a:p>
        </p:txBody>
      </p:sp>
    </p:spTree>
    <p:extLst>
      <p:ext uri="{BB962C8B-B14F-4D97-AF65-F5344CB8AC3E}">
        <p14:creationId xmlns:p14="http://schemas.microsoft.com/office/powerpoint/2010/main" val="30276553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Well, that wraps up our discussion of the basic prosodic features.  The next lecture will be   [next] </a:t>
            </a:r>
          </a:p>
          <a:p>
            <a:pPr marL="0" indent="0">
              <a:buNone/>
            </a:pPr>
            <a:endParaRPr lang="en-US" sz="1200"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19</a:t>
            </a:fld>
            <a:endParaRPr lang="en-US"/>
          </a:p>
        </p:txBody>
      </p:sp>
    </p:spTree>
    <p:extLst>
      <p:ext uri="{BB962C8B-B14F-4D97-AF65-F5344CB8AC3E}">
        <p14:creationId xmlns:p14="http://schemas.microsoft.com/office/powerpoint/2010/main" val="454398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Now this lecture assumes you’re okay with diagrams like these two.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If not, you may want to go back and watch Lectures 4 and 5.  </a:t>
            </a:r>
          </a:p>
        </p:txBody>
      </p:sp>
      <p:sp>
        <p:nvSpPr>
          <p:cNvPr id="4" name="Slide Number Placeholder 3"/>
          <p:cNvSpPr>
            <a:spLocks noGrp="1"/>
          </p:cNvSpPr>
          <p:nvPr>
            <p:ph type="sldNum" sz="quarter" idx="5"/>
          </p:nvPr>
        </p:nvSpPr>
        <p:spPr/>
        <p:txBody>
          <a:bodyPr/>
          <a:lstStyle/>
          <a:p>
            <a:fld id="{29BDAC53-7A3B-4047-838F-AC2D1EB75545}" type="slidenum">
              <a:rPr lang="en-US" smtClean="0"/>
              <a:pPr/>
              <a:t>2</a:t>
            </a:fld>
            <a:endParaRPr lang="en-US"/>
          </a:p>
        </p:txBody>
      </p:sp>
    </p:spTree>
    <p:extLst>
      <p:ext uri="{BB962C8B-B14F-4D97-AF65-F5344CB8AC3E}">
        <p14:creationId xmlns:p14="http://schemas.microsoft.com/office/powerpoint/2010/main" val="28979318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sz="1200" dirty="0"/>
              <a:t>a chance for you to sharpen your skills, both in perceiving and producing these properties. </a:t>
            </a:r>
          </a:p>
        </p:txBody>
      </p:sp>
      <p:sp>
        <p:nvSpPr>
          <p:cNvPr id="4" name="Slide Number Placeholder 3"/>
          <p:cNvSpPr>
            <a:spLocks noGrp="1"/>
          </p:cNvSpPr>
          <p:nvPr>
            <p:ph type="sldNum" sz="quarter" idx="5"/>
          </p:nvPr>
        </p:nvSpPr>
        <p:spPr/>
        <p:txBody>
          <a:bodyPr/>
          <a:lstStyle/>
          <a:p>
            <a:fld id="{29BDAC53-7A3B-4047-838F-AC2D1EB75545}" type="slidenum">
              <a:rPr lang="en-US" smtClean="0"/>
              <a:pPr/>
              <a:t>20</a:t>
            </a:fld>
            <a:endParaRPr lang="en-US"/>
          </a:p>
        </p:txBody>
      </p:sp>
    </p:spTree>
    <p:extLst>
      <p:ext uri="{BB962C8B-B14F-4D97-AF65-F5344CB8AC3E}">
        <p14:creationId xmlns:p14="http://schemas.microsoft.com/office/powerpoint/2010/main" val="24976516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the</a:t>
            </a:r>
            <a:r>
              <a:rPr lang="en-US" baseline="0" dirty="0"/>
              <a:t> explanations, how about a puzzle?  [click] </a:t>
            </a:r>
            <a:r>
              <a:rPr lang="en-US" dirty="0"/>
              <a:t>What prosody do you hear?  [click] Write down what you hear, then we’ll come back to this example. </a:t>
            </a:r>
          </a:p>
          <a:p>
            <a:r>
              <a:rPr lang="en-US" dirty="0"/>
              <a:t>Now, some of you may object: “how can we tell without context?  How does that compare to the speaker’s normal voice?”  Well,</a:t>
            </a:r>
            <a:r>
              <a:rPr lang="en-US" baseline="0" dirty="0"/>
              <a:t> here it is [click].  </a:t>
            </a:r>
          </a:p>
          <a:p>
            <a:r>
              <a:rPr lang="en-US" baseline="0" dirty="0"/>
              <a:t>Okay, now, what do you hear [click]. </a:t>
            </a:r>
            <a:r>
              <a:rPr lang="en-US" dirty="0"/>
              <a:t>  </a:t>
            </a:r>
          </a:p>
          <a:p>
            <a:r>
              <a:rPr lang="en-US" dirty="0"/>
              <a:t>Training up your perception is a good thing to do.  Here I gave you a clip from an unfamiliar language, where you won’t be distracted by trying to infer the speaker’s attitude or intent; it’s just a sound object.  It’s good to learn to be able to decouple the low-level percepts from the pragmatic force. </a:t>
            </a:r>
          </a:p>
        </p:txBody>
      </p:sp>
      <p:sp>
        <p:nvSpPr>
          <p:cNvPr id="4" name="Slide Number Placeholder 3"/>
          <p:cNvSpPr>
            <a:spLocks noGrp="1"/>
          </p:cNvSpPr>
          <p:nvPr>
            <p:ph type="sldNum" sz="quarter" idx="5"/>
          </p:nvPr>
        </p:nvSpPr>
        <p:spPr/>
        <p:txBody>
          <a:bodyPr/>
          <a:lstStyle/>
          <a:p>
            <a:fld id="{29BDAC53-7A3B-4047-838F-AC2D1EB75545}" type="slidenum">
              <a:rPr lang="en-US" smtClean="0"/>
              <a:pPr/>
              <a:t>3</a:t>
            </a:fld>
            <a:endParaRPr lang="en-US"/>
          </a:p>
        </p:txBody>
      </p:sp>
    </p:spTree>
    <p:extLst>
      <p:ext uri="{BB962C8B-B14F-4D97-AF65-F5344CB8AC3E}">
        <p14:creationId xmlns:p14="http://schemas.microsoft.com/office/powerpoint/2010/main" val="1012934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back to our main topic: phonation types.  Now, these things would not have been covered in a tutorial in prosody even 10 years ago.  </a:t>
            </a:r>
          </a:p>
          <a:p>
            <a:r>
              <a:rPr lang="en-US" dirty="0"/>
              <a:t>They</a:t>
            </a:r>
            <a:r>
              <a:rPr lang="en-US" baseline="0" dirty="0"/>
              <a:t> are certainly not big in classical musical scores  (although, and this is a total digression, they are big in popular music, e.g. creaky voice in rock, breathy voice in </a:t>
            </a:r>
            <a:r>
              <a:rPr lang="en-US" baseline="0" dirty="0" err="1"/>
              <a:t>bossa</a:t>
            </a:r>
            <a:r>
              <a:rPr lang="en-US" baseline="0" dirty="0"/>
              <a:t> nova, falsetto in j-pop).</a:t>
            </a:r>
          </a:p>
          <a:p>
            <a:r>
              <a:rPr lang="en-US" baseline="0" dirty="0"/>
              <a:t>But they are relevant for us, because recent work has shown that these have important functions in language, especially in dialog.  </a:t>
            </a:r>
          </a:p>
          <a:p>
            <a:r>
              <a:rPr lang="en-US" baseline="0" dirty="0"/>
              <a:t>Moreover, they often pattern together with the other features, so we need to cover them. </a:t>
            </a:r>
            <a:endParaRPr lang="en-US" dirty="0"/>
          </a:p>
        </p:txBody>
      </p:sp>
      <p:sp>
        <p:nvSpPr>
          <p:cNvPr id="4" name="Slide Number Placeholder 3"/>
          <p:cNvSpPr>
            <a:spLocks noGrp="1"/>
          </p:cNvSpPr>
          <p:nvPr>
            <p:ph type="sldNum" sz="quarter" idx="5"/>
          </p:nvPr>
        </p:nvSpPr>
        <p:spPr/>
        <p:txBody>
          <a:bodyPr/>
          <a:lstStyle/>
          <a:p>
            <a:fld id="{77D538B5-ABD2-4748-AA58-1416D5A1FD45}" type="slidenum">
              <a:rPr lang="en-US" smtClean="0"/>
              <a:t>4</a:t>
            </a:fld>
            <a:endParaRPr lang="en-US"/>
          </a:p>
        </p:txBody>
      </p:sp>
    </p:spTree>
    <p:extLst>
      <p:ext uri="{BB962C8B-B14F-4D97-AF65-F5344CB8AC3E}">
        <p14:creationId xmlns:p14="http://schemas.microsoft.com/office/powerpoint/2010/main" val="29568326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We’ll start with creaky voice.  There</a:t>
            </a:r>
            <a:r>
              <a:rPr lang="en-US" baseline="0" dirty="0"/>
              <a:t> are two pretty reliable ways to get creaky voice.  One is to just keep talking, on and on, until you run out of air.  </a:t>
            </a:r>
          </a:p>
          <a:p>
            <a:r>
              <a:rPr lang="en-US" baseline="0" dirty="0"/>
              <a:t>Pause and try it if you like.  [dramatic pause]  Yes, it goes creaky.  Low airflow means less air passing the vocal folds, so it may not impart enough energy to keep them vibrating smoothly.  Your glottis may adjust, to try to eke out some sound.  In general, there are several glottal configurations involved, which we won’t distinguish here.   The other reliable way to get creaky voice is to sing lower and lower.   Here’s an example [click].  Now you can try [dramatic pause]</a:t>
            </a:r>
          </a:p>
          <a:p>
            <a:r>
              <a:rPr lang="en-US" baseline="0" dirty="0"/>
              <a:t>To sing low, you want long vocal folds, but at some point they get pretty seriously slack, and again, the vibration becomes irregular.  </a:t>
            </a:r>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5</a:t>
            </a:fld>
            <a:endParaRPr lang="en-US"/>
          </a:p>
        </p:txBody>
      </p:sp>
    </p:spTree>
    <p:extLst>
      <p:ext uri="{BB962C8B-B14F-4D97-AF65-F5344CB8AC3E}">
        <p14:creationId xmlns:p14="http://schemas.microsoft.com/office/powerpoint/2010/main" val="2685524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Now let’s talk about the acoustics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first diagram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second diagram …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Analogy to creaky door hinges (mechanism, also acoustics),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Analogy to frying fish, hence the alternate name “vocal fry”. Here’s another example of what it sounds like? [click]</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That’s Nigel trying to sound like a kindergartener</a:t>
            </a:r>
            <a:r>
              <a:rPr lang="en-US" baseline="0" dirty="0"/>
              <a:t> imitating a </a:t>
            </a:r>
            <a:r>
              <a:rPr lang="en-US" dirty="0"/>
              <a:t>sheep. </a:t>
            </a:r>
          </a:p>
          <a:p>
            <a:endParaRPr lang="en-US" dirty="0"/>
          </a:p>
        </p:txBody>
      </p:sp>
      <p:sp>
        <p:nvSpPr>
          <p:cNvPr id="4" name="Slide Number Placeholder 3"/>
          <p:cNvSpPr>
            <a:spLocks noGrp="1"/>
          </p:cNvSpPr>
          <p:nvPr>
            <p:ph type="sldNum" sz="quarter" idx="5"/>
          </p:nvPr>
        </p:nvSpPr>
        <p:spPr/>
        <p:txBody>
          <a:bodyPr/>
          <a:lstStyle/>
          <a:p>
            <a:fld id="{29BDAC53-7A3B-4047-838F-AC2D1EB75545}" type="slidenum">
              <a:rPr lang="en-US" smtClean="0"/>
              <a:pPr/>
              <a:t>6</a:t>
            </a:fld>
            <a:endParaRPr lang="en-US"/>
          </a:p>
        </p:txBody>
      </p:sp>
    </p:spTree>
    <p:extLst>
      <p:ext uri="{BB962C8B-B14F-4D97-AF65-F5344CB8AC3E}">
        <p14:creationId xmlns:p14="http://schemas.microsoft.com/office/powerpoint/2010/main" val="1875750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if you’re working with speech samples, looking</a:t>
            </a:r>
            <a:r>
              <a:rPr lang="en-US" baseline="0" dirty="0"/>
              <a:t> at glottal closures in the waveform, seen above, to make a decision, is a hassle.  </a:t>
            </a:r>
          </a:p>
          <a:p>
            <a:r>
              <a:rPr lang="en-US" baseline="0" dirty="0"/>
              <a:t>There is an alternative: [click] to just look at the </a:t>
            </a:r>
            <a:r>
              <a:rPr lang="en-US" dirty="0"/>
              <a:t>pitch tracker output.  There are two things you may see. </a:t>
            </a:r>
          </a:p>
          <a:p>
            <a:r>
              <a:rPr lang="en-US" dirty="0"/>
              <a:t>The first is crazy impossible jumps. [click]  </a:t>
            </a:r>
            <a:r>
              <a:rPr lang="en-US" dirty="0" err="1"/>
              <a:t>Octaving</a:t>
            </a:r>
            <a:r>
              <a:rPr lang="en-US" dirty="0"/>
              <a:t> errors.  Pitch tracker is confused.  Or maybe some of them are actually not there.  [next]</a:t>
            </a:r>
          </a:p>
        </p:txBody>
      </p:sp>
      <p:sp>
        <p:nvSpPr>
          <p:cNvPr id="4" name="Slide Number Placeholder 3"/>
          <p:cNvSpPr>
            <a:spLocks noGrp="1"/>
          </p:cNvSpPr>
          <p:nvPr>
            <p:ph type="sldNum" sz="quarter" idx="5"/>
          </p:nvPr>
        </p:nvSpPr>
        <p:spPr/>
        <p:txBody>
          <a:bodyPr/>
          <a:lstStyle/>
          <a:p>
            <a:fld id="{29BDAC53-7A3B-4047-838F-AC2D1EB75545}" type="slidenum">
              <a:rPr lang="en-US" smtClean="0"/>
              <a:pPr/>
              <a:t>7</a:t>
            </a:fld>
            <a:endParaRPr lang="en-US"/>
          </a:p>
        </p:txBody>
      </p:sp>
    </p:spTree>
    <p:extLst>
      <p:ext uri="{BB962C8B-B14F-4D97-AF65-F5344CB8AC3E}">
        <p14:creationId xmlns:p14="http://schemas.microsoft.com/office/powerpoint/2010/main" val="21644970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there’s something else.  Even if we ignore those </a:t>
            </a:r>
            <a:r>
              <a:rPr lang="en-US" dirty="0" err="1"/>
              <a:t>octaving</a:t>
            </a:r>
            <a:r>
              <a:rPr lang="en-US" dirty="0"/>
              <a:t> errors [click] … the pitch track stil</a:t>
            </a:r>
            <a:r>
              <a:rPr lang="en-US" baseline="0" dirty="0"/>
              <a:t>l </a:t>
            </a:r>
            <a:r>
              <a:rPr lang="en-US" dirty="0"/>
              <a:t>looks funny.  Jitter, i.e. …</a:t>
            </a:r>
          </a:p>
          <a:p>
            <a:endParaRPr lang="en-US" dirty="0"/>
          </a:p>
          <a:p>
            <a:r>
              <a:rPr lang="en-US" dirty="0"/>
              <a:t>In any case, if you see either of these (jitter, </a:t>
            </a:r>
            <a:r>
              <a:rPr lang="en-US" dirty="0" err="1"/>
              <a:t>octaving</a:t>
            </a:r>
            <a:r>
              <a:rPr lang="en-US" dirty="0"/>
              <a:t> errors) then it’s an indication of creaky voice.  </a:t>
            </a:r>
          </a:p>
        </p:txBody>
      </p:sp>
      <p:sp>
        <p:nvSpPr>
          <p:cNvPr id="4" name="Slide Number Placeholder 3"/>
          <p:cNvSpPr>
            <a:spLocks noGrp="1"/>
          </p:cNvSpPr>
          <p:nvPr>
            <p:ph type="sldNum" sz="quarter" idx="5"/>
          </p:nvPr>
        </p:nvSpPr>
        <p:spPr/>
        <p:txBody>
          <a:bodyPr/>
          <a:lstStyle/>
          <a:p>
            <a:fld id="{29BDAC53-7A3B-4047-838F-AC2D1EB75545}" type="slidenum">
              <a:rPr lang="en-US" smtClean="0"/>
              <a:pPr/>
              <a:t>8</a:t>
            </a:fld>
            <a:endParaRPr lang="en-US"/>
          </a:p>
        </p:txBody>
      </p:sp>
    </p:spTree>
    <p:extLst>
      <p:ext uri="{BB962C8B-B14F-4D97-AF65-F5344CB8AC3E}">
        <p14:creationId xmlns:p14="http://schemas.microsoft.com/office/powerpoint/2010/main" val="8023619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Okay, to put it all together, creaky voice has these articulatory mechanisms and these acoustic correlates.  </a:t>
            </a:r>
          </a:p>
          <a:p>
            <a:endParaRPr lang="en-US" dirty="0"/>
          </a:p>
          <a:p>
            <a:r>
              <a:rPr lang="en-US" dirty="0"/>
              <a:t>aging … smoking … it’s an individual marker.   Thus </a:t>
            </a:r>
            <a:r>
              <a:rPr lang="en-US" dirty="0" err="1"/>
              <a:t>thus</a:t>
            </a:r>
            <a:r>
              <a:rPr lang="en-US" dirty="0"/>
              <a:t> baselines vary …</a:t>
            </a:r>
            <a:endParaRPr lang="en-US" baseline="0" dirty="0"/>
          </a:p>
          <a:p>
            <a:r>
              <a:rPr lang="en-US" baseline="0" dirty="0"/>
              <a:t>But for purposes of communication, </a:t>
            </a:r>
            <a:r>
              <a:rPr lang="en-US" dirty="0"/>
              <a:t>we can be more or</a:t>
            </a:r>
            <a:r>
              <a:rPr lang="en-US" baseline="0" dirty="0"/>
              <a:t> less creaky. </a:t>
            </a:r>
            <a:r>
              <a:rPr lang="en-US" dirty="0"/>
              <a:t> </a:t>
            </a:r>
          </a:p>
        </p:txBody>
      </p:sp>
      <p:sp>
        <p:nvSpPr>
          <p:cNvPr id="4" name="Slide Number Placeholder 3"/>
          <p:cNvSpPr>
            <a:spLocks noGrp="1"/>
          </p:cNvSpPr>
          <p:nvPr>
            <p:ph type="sldNum" sz="quarter" idx="5"/>
          </p:nvPr>
        </p:nvSpPr>
        <p:spPr/>
        <p:txBody>
          <a:bodyPr/>
          <a:lstStyle/>
          <a:p>
            <a:fld id="{29BDAC53-7A3B-4047-838F-AC2D1EB75545}" type="slidenum">
              <a:rPr lang="en-US" smtClean="0"/>
              <a:pPr/>
              <a:t>9</a:t>
            </a:fld>
            <a:endParaRPr lang="en-US"/>
          </a:p>
        </p:txBody>
      </p:sp>
    </p:spTree>
    <p:extLst>
      <p:ext uri="{BB962C8B-B14F-4D97-AF65-F5344CB8AC3E}">
        <p14:creationId xmlns:p14="http://schemas.microsoft.com/office/powerpoint/2010/main" val="2707198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122" name="Group 2"/>
          <p:cNvGrpSpPr>
            <a:grpSpLocks/>
          </p:cNvGrpSpPr>
          <p:nvPr/>
        </p:nvGrpSpPr>
        <p:grpSpPr bwMode="auto">
          <a:xfrm>
            <a:off x="-6350" y="20638"/>
            <a:ext cx="9144000" cy="6858000"/>
            <a:chOff x="0" y="0"/>
            <a:chExt cx="5760" cy="4320"/>
          </a:xfrm>
        </p:grpSpPr>
        <p:sp>
          <p:nvSpPr>
            <p:cNvPr id="5123"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5124"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5125"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5126" name="Group 6"/>
          <p:cNvGrpSpPr>
            <a:grpSpLocks/>
          </p:cNvGrpSpPr>
          <p:nvPr/>
        </p:nvGrpSpPr>
        <p:grpSpPr bwMode="auto">
          <a:xfrm>
            <a:off x="-1588" y="6034088"/>
            <a:ext cx="7845426" cy="850900"/>
            <a:chOff x="0" y="3792"/>
            <a:chExt cx="4942" cy="536"/>
          </a:xfrm>
        </p:grpSpPr>
        <p:sp>
          <p:nvSpPr>
            <p:cNvPr id="5127"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5128" name="Group 8"/>
            <p:cNvGrpSpPr>
              <a:grpSpLocks/>
            </p:cNvGrpSpPr>
            <p:nvPr userDrawn="1"/>
          </p:nvGrpSpPr>
          <p:grpSpPr bwMode="auto">
            <a:xfrm>
              <a:off x="2486" y="3792"/>
              <a:ext cx="2456" cy="536"/>
              <a:chOff x="2486" y="3792"/>
              <a:chExt cx="2456" cy="536"/>
            </a:xfrm>
          </p:grpSpPr>
          <p:sp>
            <p:nvSpPr>
              <p:cNvPr id="5129"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endParaRPr lang="en-US"/>
              </a:p>
            </p:txBody>
          </p:sp>
          <p:sp>
            <p:nvSpPr>
              <p:cNvPr id="5130"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5131"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5132"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5133"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5134"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5135" name="Group 15"/>
          <p:cNvGrpSpPr>
            <a:grpSpLocks/>
          </p:cNvGrpSpPr>
          <p:nvPr/>
        </p:nvGrpSpPr>
        <p:grpSpPr bwMode="auto">
          <a:xfrm>
            <a:off x="627063" y="6021388"/>
            <a:ext cx="5684837" cy="849312"/>
            <a:chOff x="395" y="3793"/>
            <a:chExt cx="3581" cy="535"/>
          </a:xfrm>
        </p:grpSpPr>
        <p:sp>
          <p:nvSpPr>
            <p:cNvPr id="5136"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5137"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5138"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5139"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5140"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5141"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5142" name="Rectangle 22"/>
          <p:cNvSpPr>
            <a:spLocks noGrp="1" noChangeArrowheads="1"/>
          </p:cNvSpPr>
          <p:nvPr>
            <p:ph type="ctrTitle" sz="quarter"/>
          </p:nvPr>
        </p:nvSpPr>
        <p:spPr>
          <a:xfrm>
            <a:off x="457200" y="1447800"/>
            <a:ext cx="8229600" cy="1736725"/>
          </a:xfrm>
        </p:spPr>
        <p:txBody>
          <a:bodyPr/>
          <a:lstStyle>
            <a:lvl1pPr>
              <a:defRPr sz="5400"/>
            </a:lvl1pPr>
          </a:lstStyle>
          <a:p>
            <a:r>
              <a:rPr lang="ja-JP" altLang="en-US"/>
              <a:t>マスタ タイトルの書式設定</a:t>
            </a:r>
          </a:p>
        </p:txBody>
      </p:sp>
      <p:sp>
        <p:nvSpPr>
          <p:cNvPr id="5143"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ja-JP" altLang="en-US"/>
              <a:t>マスタ サブタイトルの書式設定</a:t>
            </a:r>
          </a:p>
        </p:txBody>
      </p:sp>
      <p:sp>
        <p:nvSpPr>
          <p:cNvPr id="5144" name="Rectangle 24"/>
          <p:cNvSpPr>
            <a:spLocks noGrp="1" noChangeArrowheads="1"/>
          </p:cNvSpPr>
          <p:nvPr>
            <p:ph type="dt" sz="quarter" idx="2"/>
          </p:nvPr>
        </p:nvSpPr>
        <p:spPr/>
        <p:txBody>
          <a:bodyPr/>
          <a:lstStyle>
            <a:lvl1pPr>
              <a:defRPr/>
            </a:lvl1pPr>
          </a:lstStyle>
          <a:p>
            <a:endParaRPr lang="en-US" altLang="ja-JP"/>
          </a:p>
        </p:txBody>
      </p:sp>
      <p:sp>
        <p:nvSpPr>
          <p:cNvPr id="5145" name="Rectangle 25"/>
          <p:cNvSpPr>
            <a:spLocks noGrp="1" noChangeArrowheads="1"/>
          </p:cNvSpPr>
          <p:nvPr>
            <p:ph type="sldNum" sz="quarter" idx="4"/>
          </p:nvPr>
        </p:nvSpPr>
        <p:spPr/>
        <p:txBody>
          <a:bodyPr/>
          <a:lstStyle>
            <a:lvl1pPr>
              <a:defRPr/>
            </a:lvl1pPr>
          </a:lstStyle>
          <a:p>
            <a:fld id="{30163E5B-82AC-4787-8415-FF8699C5043D}" type="slidenum">
              <a:rPr lang="en-US" altLang="ja-JP"/>
              <a:pPr/>
              <a:t>‹#›</a:t>
            </a:fld>
            <a:endParaRPr lang="en-US" altLang="ja-JP"/>
          </a:p>
        </p:txBody>
      </p:sp>
      <p:sp>
        <p:nvSpPr>
          <p:cNvPr id="5146" name="Rectangle 26"/>
          <p:cNvSpPr>
            <a:spLocks noGrp="1" noChangeArrowheads="1"/>
          </p:cNvSpPr>
          <p:nvPr>
            <p:ph type="ftr" sz="quarter" idx="3"/>
          </p:nvPr>
        </p:nvSpPr>
        <p:spPr/>
        <p:txBody>
          <a:bodyPr/>
          <a:lstStyle>
            <a:lvl1pPr>
              <a:defRPr/>
            </a:lvl1pPr>
          </a:lstStyle>
          <a:p>
            <a:endParaRPr lang="en-US" altLang="ja-JP"/>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1A92B880-C0BB-44C1-8AC9-C51D04CF0B1C}" type="slidenum">
              <a:rPr lang="en-US" altLang="ja-JP"/>
              <a:pPr/>
              <a:t>‹#›</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15749918-BC7F-40D9-B22C-9B0F7F46F277}" type="slidenum">
              <a:rPr lang="en-US" altLang="ja-JP"/>
              <a:pPr/>
              <a:t>‹#›</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8A6C2852-C21C-48FF-9C48-C01BA854C3FA}" type="slidenum">
              <a:rPr lang="en-US" altLang="ja-JP" smtClean="0"/>
              <a:pPr/>
              <a:t>‹#›</a:t>
            </a:fld>
            <a:endParaRPr lang="en-US" altLang="ja-JP"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ltLang="ja-JP"/>
          </a:p>
        </p:txBody>
      </p:sp>
      <p:sp>
        <p:nvSpPr>
          <p:cNvPr id="5" name="Footer Placeholder 4"/>
          <p:cNvSpPr>
            <a:spLocks noGrp="1"/>
          </p:cNvSpPr>
          <p:nvPr>
            <p:ph type="ftr" sz="quarter" idx="11"/>
          </p:nvPr>
        </p:nvSpPr>
        <p:spPr/>
        <p:txBody>
          <a:bodyPr/>
          <a:lstStyle>
            <a:lvl1pPr>
              <a:defRPr/>
            </a:lvl1pPr>
          </a:lstStyle>
          <a:p>
            <a:endParaRPr lang="en-US" altLang="ja-JP"/>
          </a:p>
        </p:txBody>
      </p:sp>
      <p:sp>
        <p:nvSpPr>
          <p:cNvPr id="6" name="Slide Number Placeholder 5"/>
          <p:cNvSpPr>
            <a:spLocks noGrp="1"/>
          </p:cNvSpPr>
          <p:nvPr>
            <p:ph type="sldNum" sz="quarter" idx="12"/>
          </p:nvPr>
        </p:nvSpPr>
        <p:spPr/>
        <p:txBody>
          <a:bodyPr/>
          <a:lstStyle>
            <a:lvl1pPr>
              <a:defRPr/>
            </a:lvl1pPr>
          </a:lstStyle>
          <a:p>
            <a:fld id="{06552627-1FD7-48DC-86B7-26D5D43A9FBD}" type="slidenum">
              <a:rPr lang="en-US" altLang="ja-JP"/>
              <a:pPr/>
              <a:t>‹#›</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6318DB14-8A3B-429B-8D6E-A3AEE008E29C}" type="slidenum">
              <a:rPr lang="en-US" altLang="ja-JP"/>
              <a:pPr/>
              <a:t>‹#›</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ja-JP"/>
          </a:p>
        </p:txBody>
      </p:sp>
      <p:sp>
        <p:nvSpPr>
          <p:cNvPr id="8" name="Footer Placeholder 7"/>
          <p:cNvSpPr>
            <a:spLocks noGrp="1"/>
          </p:cNvSpPr>
          <p:nvPr>
            <p:ph type="ftr" sz="quarter" idx="11"/>
          </p:nvPr>
        </p:nvSpPr>
        <p:spPr/>
        <p:txBody>
          <a:bodyPr/>
          <a:lstStyle>
            <a:lvl1pPr>
              <a:defRPr/>
            </a:lvl1pPr>
          </a:lstStyle>
          <a:p>
            <a:endParaRPr lang="en-US" altLang="ja-JP"/>
          </a:p>
        </p:txBody>
      </p:sp>
      <p:sp>
        <p:nvSpPr>
          <p:cNvPr id="9" name="Slide Number Placeholder 8"/>
          <p:cNvSpPr>
            <a:spLocks noGrp="1"/>
          </p:cNvSpPr>
          <p:nvPr>
            <p:ph type="sldNum" sz="quarter" idx="12"/>
          </p:nvPr>
        </p:nvSpPr>
        <p:spPr/>
        <p:txBody>
          <a:bodyPr/>
          <a:lstStyle>
            <a:lvl1pPr>
              <a:defRPr/>
            </a:lvl1pPr>
          </a:lstStyle>
          <a:p>
            <a:fld id="{2751ADF1-CA16-4DE1-8D9D-033EB25882D5}" type="slidenum">
              <a:rPr lang="en-US" altLang="ja-JP"/>
              <a:pPr/>
              <a:t>‹#›</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ja-JP"/>
          </a:p>
        </p:txBody>
      </p:sp>
      <p:sp>
        <p:nvSpPr>
          <p:cNvPr id="4" name="Footer Placeholder 3"/>
          <p:cNvSpPr>
            <a:spLocks noGrp="1"/>
          </p:cNvSpPr>
          <p:nvPr>
            <p:ph type="ftr" sz="quarter" idx="11"/>
          </p:nvPr>
        </p:nvSpPr>
        <p:spPr/>
        <p:txBody>
          <a:bodyPr/>
          <a:lstStyle>
            <a:lvl1pPr>
              <a:defRPr/>
            </a:lvl1pPr>
          </a:lstStyle>
          <a:p>
            <a:endParaRPr lang="en-US" altLang="ja-JP"/>
          </a:p>
        </p:txBody>
      </p:sp>
      <p:sp>
        <p:nvSpPr>
          <p:cNvPr id="5" name="Slide Number Placeholder 4"/>
          <p:cNvSpPr>
            <a:spLocks noGrp="1"/>
          </p:cNvSpPr>
          <p:nvPr>
            <p:ph type="sldNum" sz="quarter" idx="12"/>
          </p:nvPr>
        </p:nvSpPr>
        <p:spPr/>
        <p:txBody>
          <a:bodyPr/>
          <a:lstStyle>
            <a:lvl1pPr>
              <a:defRPr/>
            </a:lvl1pPr>
          </a:lstStyle>
          <a:p>
            <a:fld id="{13E52331-BE03-47D8-BAD0-F6BC65B8D600}" type="slidenum">
              <a:rPr lang="en-US" altLang="ja-JP"/>
              <a:pPr/>
              <a:t>‹#›</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ja-JP"/>
          </a:p>
        </p:txBody>
      </p:sp>
      <p:sp>
        <p:nvSpPr>
          <p:cNvPr id="3" name="Footer Placeholder 2"/>
          <p:cNvSpPr>
            <a:spLocks noGrp="1"/>
          </p:cNvSpPr>
          <p:nvPr>
            <p:ph type="ftr" sz="quarter" idx="11"/>
          </p:nvPr>
        </p:nvSpPr>
        <p:spPr/>
        <p:txBody>
          <a:bodyPr/>
          <a:lstStyle>
            <a:lvl1pPr>
              <a:defRPr/>
            </a:lvl1pPr>
          </a:lstStyle>
          <a:p>
            <a:endParaRPr lang="en-US" altLang="ja-JP"/>
          </a:p>
        </p:txBody>
      </p:sp>
      <p:sp>
        <p:nvSpPr>
          <p:cNvPr id="4" name="Slide Number Placeholder 3"/>
          <p:cNvSpPr>
            <a:spLocks noGrp="1"/>
          </p:cNvSpPr>
          <p:nvPr>
            <p:ph type="sldNum" sz="quarter" idx="12"/>
          </p:nvPr>
        </p:nvSpPr>
        <p:spPr/>
        <p:txBody>
          <a:bodyPr/>
          <a:lstStyle>
            <a:lvl1pPr>
              <a:defRPr/>
            </a:lvl1pPr>
          </a:lstStyle>
          <a:p>
            <a:fld id="{73F7B694-A21E-413D-8924-E0177E7DDEED}" type="slidenum">
              <a:rPr lang="en-US" altLang="ja-JP"/>
              <a:pPr/>
              <a:t>‹#›</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828FA49D-4BB6-4723-AE15-752136DEE383}" type="slidenum">
              <a:rPr lang="en-US" altLang="ja-JP"/>
              <a:pPr/>
              <a:t>‹#›</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ltLang="ja-JP"/>
          </a:p>
        </p:txBody>
      </p:sp>
      <p:sp>
        <p:nvSpPr>
          <p:cNvPr id="6" name="Footer Placeholder 5"/>
          <p:cNvSpPr>
            <a:spLocks noGrp="1"/>
          </p:cNvSpPr>
          <p:nvPr>
            <p:ph type="ftr" sz="quarter" idx="11"/>
          </p:nvPr>
        </p:nvSpPr>
        <p:spPr/>
        <p:txBody>
          <a:bodyPr/>
          <a:lstStyle>
            <a:lvl1pPr>
              <a:defRPr/>
            </a:lvl1pPr>
          </a:lstStyle>
          <a:p>
            <a:endParaRPr lang="en-US" altLang="ja-JP"/>
          </a:p>
        </p:txBody>
      </p:sp>
      <p:sp>
        <p:nvSpPr>
          <p:cNvPr id="7" name="Slide Number Placeholder 6"/>
          <p:cNvSpPr>
            <a:spLocks noGrp="1"/>
          </p:cNvSpPr>
          <p:nvPr>
            <p:ph type="sldNum" sz="quarter" idx="12"/>
          </p:nvPr>
        </p:nvSpPr>
        <p:spPr/>
        <p:txBody>
          <a:bodyPr/>
          <a:lstStyle>
            <a:lvl1pPr>
              <a:defRPr/>
            </a:lvl1pPr>
          </a:lstStyle>
          <a:p>
            <a:fld id="{3D2ABE7A-140D-4652-9E1D-56A5B2129398}" type="slidenum">
              <a:rPr lang="en-US" altLang="ja-JP"/>
              <a:pPr/>
              <a:t>‹#›</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0" y="0"/>
            <a:ext cx="9144000" cy="6858000"/>
            <a:chOff x="0" y="0"/>
            <a:chExt cx="5760" cy="4320"/>
          </a:xfrm>
        </p:grpSpPr>
        <p:sp>
          <p:nvSpPr>
            <p:cNvPr id="40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en-US"/>
            </a:p>
          </p:txBody>
        </p:sp>
        <p:sp>
          <p:nvSpPr>
            <p:cNvPr id="41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en-US"/>
            </a:p>
          </p:txBody>
        </p:sp>
      </p:grpSp>
      <p:sp>
        <p:nvSpPr>
          <p:cNvPr id="41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en-US"/>
          </a:p>
        </p:txBody>
      </p:sp>
      <p:grpSp>
        <p:nvGrpSpPr>
          <p:cNvPr id="4102" name="Group 6"/>
          <p:cNvGrpSpPr>
            <a:grpSpLocks/>
          </p:cNvGrpSpPr>
          <p:nvPr/>
        </p:nvGrpSpPr>
        <p:grpSpPr bwMode="auto">
          <a:xfrm>
            <a:off x="0" y="6019800"/>
            <a:ext cx="7848600" cy="857250"/>
            <a:chOff x="0" y="3792"/>
            <a:chExt cx="4944" cy="540"/>
          </a:xfrm>
        </p:grpSpPr>
        <p:sp>
          <p:nvSpPr>
            <p:cNvPr id="41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en-US"/>
            </a:p>
          </p:txBody>
        </p:sp>
        <p:grpSp>
          <p:nvGrpSpPr>
            <p:cNvPr id="4104" name="Group 8"/>
            <p:cNvGrpSpPr>
              <a:grpSpLocks/>
            </p:cNvGrpSpPr>
            <p:nvPr userDrawn="1"/>
          </p:nvGrpSpPr>
          <p:grpSpPr bwMode="auto">
            <a:xfrm>
              <a:off x="2486" y="3792"/>
              <a:ext cx="2458" cy="540"/>
              <a:chOff x="2486" y="3792"/>
              <a:chExt cx="2458" cy="540"/>
            </a:xfrm>
          </p:grpSpPr>
          <p:sp>
            <p:nvSpPr>
              <p:cNvPr id="41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en-US"/>
              </a:p>
            </p:txBody>
          </p:sp>
          <p:sp>
            <p:nvSpPr>
              <p:cNvPr id="41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en-US"/>
              </a:p>
            </p:txBody>
          </p:sp>
          <p:sp>
            <p:nvSpPr>
              <p:cNvPr id="41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en-US"/>
              </a:p>
            </p:txBody>
          </p:sp>
          <p:sp>
            <p:nvSpPr>
              <p:cNvPr id="41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en-US"/>
              </a:p>
            </p:txBody>
          </p:sp>
          <p:sp>
            <p:nvSpPr>
              <p:cNvPr id="41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en-US"/>
              </a:p>
            </p:txBody>
          </p:sp>
        </p:grpSp>
        <p:sp>
          <p:nvSpPr>
            <p:cNvPr id="41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en-US"/>
            </a:p>
          </p:txBody>
        </p:sp>
      </p:grpSp>
      <p:grpSp>
        <p:nvGrpSpPr>
          <p:cNvPr id="4111" name="Group 15"/>
          <p:cNvGrpSpPr>
            <a:grpSpLocks/>
          </p:cNvGrpSpPr>
          <p:nvPr/>
        </p:nvGrpSpPr>
        <p:grpSpPr bwMode="auto">
          <a:xfrm>
            <a:off x="627063" y="6021388"/>
            <a:ext cx="5684837" cy="849312"/>
            <a:chOff x="395" y="3793"/>
            <a:chExt cx="3581" cy="535"/>
          </a:xfrm>
        </p:grpSpPr>
        <p:sp>
          <p:nvSpPr>
            <p:cNvPr id="41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en-US"/>
            </a:p>
          </p:txBody>
        </p:sp>
        <p:sp>
          <p:nvSpPr>
            <p:cNvPr id="41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en-US"/>
            </a:p>
          </p:txBody>
        </p:sp>
        <p:sp>
          <p:nvSpPr>
            <p:cNvPr id="41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en-US"/>
            </a:p>
          </p:txBody>
        </p:sp>
        <p:sp>
          <p:nvSpPr>
            <p:cNvPr id="41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en-US"/>
            </a:p>
          </p:txBody>
        </p:sp>
        <p:sp>
          <p:nvSpPr>
            <p:cNvPr id="41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en-US"/>
            </a:p>
          </p:txBody>
        </p:sp>
        <p:sp>
          <p:nvSpPr>
            <p:cNvPr id="41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en-US"/>
            </a:p>
          </p:txBody>
        </p:sp>
      </p:grpSp>
      <p:sp>
        <p:nvSpPr>
          <p:cNvPr id="4118"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4119"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1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ja-JP"/>
          </a:p>
        </p:txBody>
      </p:sp>
      <p:sp>
        <p:nvSpPr>
          <p:cNvPr id="41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ja-JP"/>
          </a:p>
        </p:txBody>
      </p:sp>
      <p:sp>
        <p:nvSpPr>
          <p:cNvPr id="41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B5E2AF24-5323-4747-B67F-38D0FF57F093}" type="slidenum">
              <a:rPr lang="en-US" altLang="ja-JP"/>
              <a:pPr/>
              <a:t>‹#›</a:t>
            </a:fld>
            <a:endParaRPr lang="en-US" altLang="ja-JP"/>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p:titleStyle>
    <p:body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microsoft.com/office/2007/relationships/media" Target="../media/media5.wav"/><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hyperlink" Target="https://www.youtube.com/watch?v=y2okeYVclQo"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6.wav"/><Relationship Id="rId1" Type="http://schemas.openxmlformats.org/officeDocument/2006/relationships/audio" Target="NULL" TargetMode="External"/><Relationship Id="rId5" Type="http://schemas.openxmlformats.org/officeDocument/2006/relationships/image" Target="../media/image6.pn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audio" Target="../media/media6.wav"/><Relationship Id="rId2" Type="http://schemas.microsoft.com/office/2007/relationships/media" Target="../media/media6.wav"/><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5" Type="http://schemas.openxmlformats.org/officeDocument/2006/relationships/image" Target="../media/image6.pn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media" Target="../media/media2.wav"/><Relationship Id="rId7" Type="http://schemas.openxmlformats.org/officeDocument/2006/relationships/image" Target="../media/image6.png"/><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audio" Target="../media/media2.wav"/></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3.wav"/><Relationship Id="rId1" Type="http://schemas.openxmlformats.org/officeDocument/2006/relationships/audio" Target="NULL" TargetMode="External"/><Relationship Id="rId6" Type="http://schemas.openxmlformats.org/officeDocument/2006/relationships/image" Target="../media/image6.png"/><Relationship Id="rId5" Type="http://schemas.openxmlformats.org/officeDocument/2006/relationships/hyperlink" Target="https://www.youtube.com/watch?v=1PRzm7Lg9Vw"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9.png"/><Relationship Id="rId5" Type="http://schemas.openxmlformats.org/officeDocument/2006/relationships/image" Target="../media/image6.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6.png"/><Relationship Id="rId5" Type="http://schemas.openxmlformats.org/officeDocument/2006/relationships/image" Target="../media/image9.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1PRzm7Lg9Vw"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1012" y="360010"/>
            <a:ext cx="7958061" cy="1988237"/>
          </a:xfrm>
          <a:prstGeom prst="rect">
            <a:avLst/>
          </a:prstGeom>
        </p:spPr>
        <p:txBody>
          <a:bodyPr wrap="square">
            <a:spAutoFit/>
          </a:bodyPr>
          <a:lstStyle/>
          <a:p>
            <a:pPr>
              <a:lnSpc>
                <a:spcPct val="140000"/>
              </a:lnSpc>
            </a:pPr>
            <a:r>
              <a:rPr lang="en-US" sz="5400" b="1" dirty="0"/>
              <a:t>Prosody </a:t>
            </a:r>
          </a:p>
          <a:p>
            <a:pPr>
              <a:lnSpc>
                <a:spcPct val="140000"/>
              </a:lnSpc>
            </a:pPr>
            <a:r>
              <a:rPr lang="en-US" sz="3400" b="1" dirty="0"/>
              <a:t>Lecture 7:  Phonation Types</a:t>
            </a:r>
          </a:p>
        </p:txBody>
      </p:sp>
      <p:sp>
        <p:nvSpPr>
          <p:cNvPr id="3" name="Rectangle 2"/>
          <p:cNvSpPr/>
          <p:nvPr/>
        </p:nvSpPr>
        <p:spPr>
          <a:xfrm>
            <a:off x="561012" y="4402552"/>
            <a:ext cx="5295254" cy="507831"/>
          </a:xfrm>
          <a:prstGeom prst="rect">
            <a:avLst/>
          </a:prstGeom>
        </p:spPr>
        <p:txBody>
          <a:bodyPr wrap="square">
            <a:spAutoFit/>
          </a:bodyPr>
          <a:lstStyle/>
          <a:p>
            <a:pPr>
              <a:lnSpc>
                <a:spcPct val="150000"/>
              </a:lnSpc>
            </a:pPr>
            <a:r>
              <a:rPr lang="en-US" dirty="0"/>
              <a:t>Tutorial presented at ACL 2021  </a:t>
            </a:r>
          </a:p>
        </p:txBody>
      </p:sp>
      <p:sp>
        <p:nvSpPr>
          <p:cNvPr id="9" name="Rectangle 8"/>
          <p:cNvSpPr/>
          <p:nvPr/>
        </p:nvSpPr>
        <p:spPr>
          <a:xfrm>
            <a:off x="561012" y="2963850"/>
            <a:ext cx="5173560" cy="1114408"/>
          </a:xfrm>
          <a:prstGeom prst="rect">
            <a:avLst/>
          </a:prstGeom>
        </p:spPr>
        <p:txBody>
          <a:bodyPr wrap="square">
            <a:spAutoFit/>
          </a:bodyPr>
          <a:lstStyle/>
          <a:p>
            <a:pPr>
              <a:lnSpc>
                <a:spcPct val="200000"/>
              </a:lnSpc>
            </a:pPr>
            <a:r>
              <a:rPr lang="en-US" b="1" dirty="0"/>
              <a:t>Nigel G. Ward</a:t>
            </a:r>
            <a:r>
              <a:rPr lang="en-US" dirty="0"/>
              <a:t>, University of Texas at El Paso</a:t>
            </a:r>
          </a:p>
          <a:p>
            <a:pPr>
              <a:lnSpc>
                <a:spcPct val="200000"/>
              </a:lnSpc>
            </a:pPr>
            <a:r>
              <a:rPr lang="en-US" b="1" dirty="0"/>
              <a:t>Gina-Anne </a:t>
            </a:r>
            <a:r>
              <a:rPr lang="en-US" b="1" dirty="0" err="1"/>
              <a:t>Levow</a:t>
            </a:r>
            <a:r>
              <a:rPr lang="en-US"/>
              <a:t>, University of Washington  </a:t>
            </a:r>
            <a:endParaRPr lang="en-US" dirty="0"/>
          </a:p>
        </p:txBody>
      </p:sp>
      <p:pic>
        <p:nvPicPr>
          <p:cNvPr id="1030" name="Picture 6">
            <a:extLst>
              <a:ext uri="{FF2B5EF4-FFF2-40B4-BE49-F238E27FC236}">
                <a16:creationId xmlns:a16="http://schemas.microsoft.com/office/drawing/2014/main" id="{2AF9EC5A-B427-4A2A-BBEA-96A203DE65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4710" y="3279846"/>
            <a:ext cx="2587765" cy="862588"/>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University of Texas at El Paso - UTEP">
            <a:extLst>
              <a:ext uri="{FF2B5EF4-FFF2-40B4-BE49-F238E27FC236}">
                <a16:creationId xmlns:a16="http://schemas.microsoft.com/office/drawing/2014/main" id="{3AFF0749-B2A5-44EB-A417-5B7910A2908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2345" y="3279846"/>
            <a:ext cx="1044731" cy="79841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5"/>
          <a:srcRect l="24776" t="26124" r="37015" b="39263"/>
          <a:stretch/>
        </p:blipFill>
        <p:spPr>
          <a:xfrm>
            <a:off x="638679" y="5105831"/>
            <a:ext cx="3493827" cy="736979"/>
          </a:xfrm>
          <a:prstGeom prst="rect">
            <a:avLst/>
          </a:prstGeom>
        </p:spPr>
      </p:pic>
      <p:sp>
        <p:nvSpPr>
          <p:cNvPr id="5" name="TextBox 4">
            <a:extLst>
              <a:ext uri="{FF2B5EF4-FFF2-40B4-BE49-F238E27FC236}">
                <a16:creationId xmlns:a16="http://schemas.microsoft.com/office/drawing/2014/main" id="{542EFF1D-70D2-B90D-1F8E-69086A4B3974}"/>
              </a:ext>
            </a:extLst>
          </p:cNvPr>
          <p:cNvSpPr txBox="1"/>
          <p:nvPr/>
        </p:nvSpPr>
        <p:spPr>
          <a:xfrm>
            <a:off x="2870568" y="2336079"/>
            <a:ext cx="4943395" cy="615553"/>
          </a:xfrm>
          <a:prstGeom prst="rect">
            <a:avLst/>
          </a:prstGeom>
          <a:noFill/>
        </p:spPr>
        <p:txBody>
          <a:bodyPr wrap="square" rtlCol="0">
            <a:spAutoFit/>
          </a:bodyPr>
          <a:lstStyle/>
          <a:p>
            <a:r>
              <a:rPr lang="en-US" sz="3400"/>
              <a:t>a.k.a. </a:t>
            </a:r>
            <a:r>
              <a:rPr lang="en-US" sz="3400" b="1"/>
              <a:t>Voice Quality </a:t>
            </a:r>
          </a:p>
        </p:txBody>
      </p:sp>
    </p:spTree>
    <p:extLst>
      <p:ext uri="{BB962C8B-B14F-4D97-AF65-F5344CB8AC3E}">
        <p14:creationId xmlns:p14="http://schemas.microsoft.com/office/powerpoint/2010/main" val="1756719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823FC-7921-4311-98CD-3DECD01F3615}"/>
              </a:ext>
            </a:extLst>
          </p:cNvPr>
          <p:cNvSpPr>
            <a:spLocks noGrp="1"/>
          </p:cNvSpPr>
          <p:nvPr>
            <p:ph type="title"/>
          </p:nvPr>
        </p:nvSpPr>
        <p:spPr>
          <a:xfrm>
            <a:off x="469900" y="76200"/>
            <a:ext cx="8229600" cy="1143000"/>
          </a:xfrm>
        </p:spPr>
        <p:txBody>
          <a:bodyPr/>
          <a:lstStyle/>
          <a:p>
            <a:pPr algn="l"/>
            <a:r>
              <a:rPr lang="en-US" dirty="0"/>
              <a:t>Breathy Voice </a:t>
            </a:r>
          </a:p>
        </p:txBody>
      </p:sp>
      <p:sp>
        <p:nvSpPr>
          <p:cNvPr id="3" name="Content Placeholder 2">
            <a:extLst>
              <a:ext uri="{FF2B5EF4-FFF2-40B4-BE49-F238E27FC236}">
                <a16:creationId xmlns:a16="http://schemas.microsoft.com/office/drawing/2014/main" id="{EDA17DAD-9204-479C-8385-F641D4092EC4}"/>
              </a:ext>
            </a:extLst>
          </p:cNvPr>
          <p:cNvSpPr>
            <a:spLocks noGrp="1"/>
          </p:cNvSpPr>
          <p:nvPr>
            <p:ph idx="1"/>
          </p:nvPr>
        </p:nvSpPr>
        <p:spPr>
          <a:xfrm>
            <a:off x="457200" y="1600200"/>
            <a:ext cx="5915025" cy="4495800"/>
          </a:xfrm>
        </p:spPr>
        <p:txBody>
          <a:bodyPr/>
          <a:lstStyle/>
          <a:p>
            <a:pPr marL="0" indent="0">
              <a:buNone/>
            </a:pPr>
            <a:r>
              <a:rPr lang="en-US" sz="2400" dirty="0"/>
              <a:t>Articulatory correlate</a:t>
            </a:r>
          </a:p>
          <a:p>
            <a:r>
              <a:rPr lang="en-US" sz="1800" dirty="0"/>
              <a:t>incomplete glottal closures</a:t>
            </a:r>
          </a:p>
          <a:p>
            <a:endParaRPr lang="en-US" sz="1800" dirty="0"/>
          </a:p>
          <a:p>
            <a:pPr marL="0" indent="0">
              <a:buNone/>
            </a:pPr>
            <a:endParaRPr lang="en-US" sz="2400" dirty="0"/>
          </a:p>
          <a:p>
            <a:pPr marL="0" indent="0">
              <a:buNone/>
            </a:pPr>
            <a:r>
              <a:rPr lang="en-US" sz="2400" dirty="0"/>
              <a:t>Acoustic correlates</a:t>
            </a:r>
          </a:p>
          <a:p>
            <a:r>
              <a:rPr lang="en-US" sz="1800" dirty="0"/>
              <a:t>constant slight air leakage</a:t>
            </a:r>
          </a:p>
          <a:p>
            <a:r>
              <a:rPr lang="en-US" sz="1800" dirty="0"/>
              <a:t>low </a:t>
            </a:r>
            <a:r>
              <a:rPr lang="en-US" sz="1800" dirty="0" err="1"/>
              <a:t>harmonicity</a:t>
            </a:r>
            <a:endParaRPr lang="en-US" sz="1800" dirty="0"/>
          </a:p>
        </p:txBody>
      </p:sp>
      <p:sp>
        <p:nvSpPr>
          <p:cNvPr id="4" name="Content Placeholder 2">
            <a:extLst>
              <a:ext uri="{FF2B5EF4-FFF2-40B4-BE49-F238E27FC236}">
                <a16:creationId xmlns:a16="http://schemas.microsoft.com/office/drawing/2014/main" id="{B761C31D-0AE8-45DC-BFB8-C0F2666470F1}"/>
              </a:ext>
            </a:extLst>
          </p:cNvPr>
          <p:cNvSpPr txBox="1">
            <a:spLocks/>
          </p:cNvSpPr>
          <p:nvPr/>
        </p:nvSpPr>
        <p:spPr bwMode="auto">
          <a:xfrm>
            <a:off x="594360" y="6200503"/>
            <a:ext cx="5915025" cy="9296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lr>
                <a:schemeClr val="tx2"/>
              </a:buClr>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lr>
                <a:schemeClr val="tx2"/>
              </a:buClr>
              <a:buChar char="•"/>
              <a:defRPr kumimoji="1" sz="2000">
                <a:solidFill>
                  <a:schemeClr val="tx1"/>
                </a:solidFill>
                <a:latin typeface="+mn-lt"/>
                <a:ea typeface="+mn-ea"/>
              </a:defRPr>
            </a:lvl5pPr>
            <a:lvl6pPr marL="2514600" indent="-228600" algn="l" rtl="0" fontAlgn="base">
              <a:spcBef>
                <a:spcPct val="20000"/>
              </a:spcBef>
              <a:spcAft>
                <a:spcPct val="0"/>
              </a:spcAft>
              <a:buClr>
                <a:schemeClr val="tx2"/>
              </a:buClr>
              <a:buChar char="•"/>
              <a:defRPr kumimoji="1" sz="2000">
                <a:solidFill>
                  <a:schemeClr val="tx1"/>
                </a:solidFill>
                <a:latin typeface="+mn-lt"/>
                <a:ea typeface="+mn-ea"/>
              </a:defRPr>
            </a:lvl6pPr>
            <a:lvl7pPr marL="2971800" indent="-228600" algn="l" rtl="0" fontAlgn="base">
              <a:spcBef>
                <a:spcPct val="20000"/>
              </a:spcBef>
              <a:spcAft>
                <a:spcPct val="0"/>
              </a:spcAft>
              <a:buClr>
                <a:schemeClr val="tx2"/>
              </a:buClr>
              <a:buChar char="•"/>
              <a:defRPr kumimoji="1" sz="2000">
                <a:solidFill>
                  <a:schemeClr val="tx1"/>
                </a:solidFill>
                <a:latin typeface="+mn-lt"/>
                <a:ea typeface="+mn-ea"/>
              </a:defRPr>
            </a:lvl7pPr>
            <a:lvl8pPr marL="3429000" indent="-228600" algn="l" rtl="0" fontAlgn="base">
              <a:spcBef>
                <a:spcPct val="20000"/>
              </a:spcBef>
              <a:spcAft>
                <a:spcPct val="0"/>
              </a:spcAft>
              <a:buClr>
                <a:schemeClr val="tx2"/>
              </a:buClr>
              <a:buChar char="•"/>
              <a:defRPr kumimoji="1" sz="2000">
                <a:solidFill>
                  <a:schemeClr val="tx1"/>
                </a:solidFill>
                <a:latin typeface="+mn-lt"/>
                <a:ea typeface="+mn-ea"/>
              </a:defRPr>
            </a:lvl8pPr>
            <a:lvl9pPr marL="3886200" indent="-228600" algn="l" rtl="0" fontAlgn="base">
              <a:spcBef>
                <a:spcPct val="20000"/>
              </a:spcBef>
              <a:spcAft>
                <a:spcPct val="0"/>
              </a:spcAft>
              <a:buClr>
                <a:schemeClr val="tx2"/>
              </a:buClr>
              <a:buChar char="•"/>
              <a:defRPr kumimoji="1" sz="2000">
                <a:solidFill>
                  <a:schemeClr val="tx1"/>
                </a:solidFill>
                <a:latin typeface="+mn-lt"/>
                <a:ea typeface="+mn-ea"/>
              </a:defRPr>
            </a:lvl9pPr>
          </a:lstStyle>
          <a:p>
            <a:pPr marL="0" indent="0">
              <a:buFontTx/>
              <a:buNone/>
            </a:pPr>
            <a:r>
              <a:rPr lang="en-US" sz="1200" kern="0">
                <a:hlinkClick r:id="rId5">
                  <a:extLst>
                    <a:ext uri="{A12FA001-AC4F-418D-AE19-62706E023703}">
                      <ahyp:hlinkClr xmlns:ahyp="http://schemas.microsoft.com/office/drawing/2018/hyperlinkcolor" val="tx"/>
                    </a:ext>
                  </a:extLst>
                </a:hlinkClick>
              </a:rPr>
              <a:t>https://www.youtube.com/watch?v=y2okeYVclQo</a:t>
            </a:r>
            <a:r>
              <a:rPr lang="en-US" sz="1200" kern="0"/>
              <a:t>  @ 1:52</a:t>
            </a:r>
          </a:p>
        </p:txBody>
      </p:sp>
      <p:sp>
        <p:nvSpPr>
          <p:cNvPr id="9" name="TextBox 8">
            <a:extLst>
              <a:ext uri="{FF2B5EF4-FFF2-40B4-BE49-F238E27FC236}">
                <a16:creationId xmlns:a16="http://schemas.microsoft.com/office/drawing/2014/main" id="{10E08F51-45AC-49D2-A61F-7BBC126B5A96}"/>
              </a:ext>
            </a:extLst>
          </p:cNvPr>
          <p:cNvSpPr txBox="1"/>
          <p:nvPr/>
        </p:nvSpPr>
        <p:spPr>
          <a:xfrm>
            <a:off x="594362" y="6483816"/>
            <a:ext cx="5915024" cy="615553"/>
          </a:xfrm>
          <a:prstGeom prst="rect">
            <a:avLst/>
          </a:prstGeom>
          <a:noFill/>
        </p:spPr>
        <p:txBody>
          <a:bodyPr wrap="square">
            <a:spAutoFit/>
          </a:bodyPr>
          <a:lstStyle/>
          <a:p>
            <a:pPr algn="l"/>
            <a:r>
              <a:rPr lang="en-US" sz="1000" b="0" i="0" dirty="0" err="1">
                <a:effectLst/>
                <a:latin typeface="+mj-lt"/>
              </a:rPr>
              <a:t>LingualHealth</a:t>
            </a:r>
            <a:r>
              <a:rPr lang="en-US" sz="1000" b="0" i="0" dirty="0">
                <a:effectLst/>
                <a:latin typeface="+mj-lt"/>
              </a:rPr>
              <a:t>: Speech-Language Pathology: The Vocal Cords in Action</a:t>
            </a:r>
          </a:p>
          <a:p>
            <a:br>
              <a:rPr lang="en-US" sz="1200" b="0" i="0" dirty="0">
                <a:solidFill>
                  <a:srgbClr val="000000"/>
                </a:solidFill>
                <a:effectLst/>
                <a:latin typeface="Roboto" panose="02000000000000000000" pitchFamily="2" charset="0"/>
              </a:rPr>
            </a:br>
            <a:endParaRPr lang="en-US" sz="1200" dirty="0"/>
          </a:p>
        </p:txBody>
      </p:sp>
      <p:pic>
        <p:nvPicPr>
          <p:cNvPr id="5" name="jump-jump-jump">
            <a:hlinkClick r:id="" action="ppaction://media"/>
            <a:extLst>
              <a:ext uri="{FF2B5EF4-FFF2-40B4-BE49-F238E27FC236}">
                <a16:creationId xmlns:a16="http://schemas.microsoft.com/office/drawing/2014/main" id="{1FDB93D6-9B67-4ADA-9D8A-8466C2C3D69E}"/>
              </a:ext>
            </a:extLst>
          </p:cNvPr>
          <p:cNvPicPr>
            <a:picLocks noChangeAspect="1"/>
          </p:cNvPicPr>
          <p:nvPr>
            <a:audioFile r:link="rId1"/>
            <p:extLst>
              <p:ext uri="{DAA4B4D4-6D71-4841-9C94-3DE7FCFB9230}">
                <p14:media xmlns:p14="http://schemas.microsoft.com/office/powerpoint/2010/main" r:embed="rId2">
                  <p14:trim end="887"/>
                </p14:media>
              </p:ext>
            </p:extLst>
          </p:nvPr>
        </p:nvPicPr>
        <p:blipFill>
          <a:blip r:embed="rId6"/>
          <a:stretch>
            <a:fillRect/>
          </a:stretch>
        </p:blipFill>
        <p:spPr>
          <a:xfrm>
            <a:off x="2888902" y="5314537"/>
            <a:ext cx="609600" cy="609600"/>
          </a:xfrm>
          <a:prstGeom prst="rect">
            <a:avLst/>
          </a:prstGeom>
        </p:spPr>
      </p:pic>
      <p:pic>
        <p:nvPicPr>
          <p:cNvPr id="8" name="Picture 7">
            <a:extLst>
              <a:ext uri="{FF2B5EF4-FFF2-40B4-BE49-F238E27FC236}">
                <a16:creationId xmlns:a16="http://schemas.microsoft.com/office/drawing/2014/main" id="{818F993B-2AC9-46C3-9FCF-306DA7C0A515}"/>
              </a:ext>
            </a:extLst>
          </p:cNvPr>
          <p:cNvPicPr>
            <a:picLocks noChangeAspect="1"/>
          </p:cNvPicPr>
          <p:nvPr/>
        </p:nvPicPr>
        <p:blipFill rotWithShape="1">
          <a:blip r:embed="rId7"/>
          <a:srcRect l="12000" t="17421" r="37000" b="33710"/>
          <a:stretch/>
        </p:blipFill>
        <p:spPr>
          <a:xfrm>
            <a:off x="4773326" y="1654913"/>
            <a:ext cx="4067753" cy="2871355"/>
          </a:xfrm>
          <a:prstGeom prst="rect">
            <a:avLst/>
          </a:prstGeom>
        </p:spPr>
      </p:pic>
      <p:sp>
        <p:nvSpPr>
          <p:cNvPr id="7" name="TextBox 6">
            <a:extLst>
              <a:ext uri="{FF2B5EF4-FFF2-40B4-BE49-F238E27FC236}">
                <a16:creationId xmlns:a16="http://schemas.microsoft.com/office/drawing/2014/main" id="{1CEE1C56-A590-0FC7-7B10-35E6E753FBD8}"/>
              </a:ext>
            </a:extLst>
          </p:cNvPr>
          <p:cNvSpPr txBox="1"/>
          <p:nvPr/>
        </p:nvSpPr>
        <p:spPr>
          <a:xfrm>
            <a:off x="3605205" y="5423635"/>
            <a:ext cx="2560297" cy="369332"/>
          </a:xfrm>
          <a:prstGeom prst="rect">
            <a:avLst/>
          </a:prstGeom>
          <a:noFill/>
        </p:spPr>
        <p:txBody>
          <a:bodyPr wrap="square" rtlCol="0">
            <a:spAutoFit/>
          </a:bodyPr>
          <a:lstStyle/>
          <a:p>
            <a:r>
              <a:rPr lang="en-US" dirty="0"/>
              <a:t>jump </a:t>
            </a:r>
            <a:r>
              <a:rPr lang="en-US" dirty="0" err="1"/>
              <a:t>jump</a:t>
            </a:r>
            <a:r>
              <a:rPr lang="en-US" dirty="0"/>
              <a:t> </a:t>
            </a:r>
            <a:r>
              <a:rPr lang="en-US" dirty="0" err="1"/>
              <a:t>jump</a:t>
            </a:r>
            <a:r>
              <a:rPr lang="en-US" dirty="0"/>
              <a:t>!</a:t>
            </a:r>
          </a:p>
        </p:txBody>
      </p:sp>
      <p:sp>
        <p:nvSpPr>
          <p:cNvPr id="11" name="Down Arrow 10"/>
          <p:cNvSpPr/>
          <p:nvPr/>
        </p:nvSpPr>
        <p:spPr bwMode="auto">
          <a:xfrm rot="19461387" flipH="1">
            <a:off x="5730411" y="1305172"/>
            <a:ext cx="508000" cy="17780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2" name="TextBox 11"/>
          <p:cNvSpPr txBox="1"/>
          <p:nvPr/>
        </p:nvSpPr>
        <p:spPr>
          <a:xfrm>
            <a:off x="469900" y="4748369"/>
            <a:ext cx="3345018" cy="461665"/>
          </a:xfrm>
          <a:prstGeom prst="rect">
            <a:avLst/>
          </a:prstGeom>
          <a:noFill/>
        </p:spPr>
        <p:txBody>
          <a:bodyPr wrap="none" rtlCol="0">
            <a:spAutoFit/>
          </a:bodyPr>
          <a:lstStyle/>
          <a:p>
            <a:r>
              <a:rPr lang="en-US" sz="2400" dirty="0"/>
              <a:t>(different from whisper)</a:t>
            </a:r>
          </a:p>
        </p:txBody>
      </p:sp>
    </p:spTree>
    <p:extLst>
      <p:ext uri="{BB962C8B-B14F-4D97-AF65-F5344CB8AC3E}">
        <p14:creationId xmlns:p14="http://schemas.microsoft.com/office/powerpoint/2010/main" val="313869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5613" fill="hold"/>
                                        <p:tgtEl>
                                          <p:spTgt spid="5"/>
                                        </p:tgtEl>
                                      </p:cBhvr>
                                    </p:cmd>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5"/>
                </p:tgtEl>
              </p:cMediaNode>
            </p:audio>
          </p:childTnLst>
        </p:cTn>
      </p:par>
    </p:tnLst>
    <p:bldLst>
      <p:bldP spid="7" grpId="0"/>
      <p:bldP spid="11" grpId="0" animBg="1"/>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F56FE-6E4E-B5F4-DD89-185229F39D7C}"/>
              </a:ext>
            </a:extLst>
          </p:cNvPr>
          <p:cNvSpPr>
            <a:spLocks noGrp="1"/>
          </p:cNvSpPr>
          <p:nvPr>
            <p:ph type="title"/>
          </p:nvPr>
        </p:nvSpPr>
        <p:spPr>
          <a:xfrm>
            <a:off x="457200" y="104258"/>
            <a:ext cx="8229600" cy="1143000"/>
          </a:xfrm>
        </p:spPr>
        <p:txBody>
          <a:bodyPr/>
          <a:lstStyle/>
          <a:p>
            <a:pPr algn="l"/>
            <a:r>
              <a:rPr lang="en-US" dirty="0"/>
              <a:t>Modal Voice </a:t>
            </a:r>
          </a:p>
        </p:txBody>
      </p:sp>
      <p:pic>
        <p:nvPicPr>
          <p:cNvPr id="4" name="Picture 3">
            <a:extLst>
              <a:ext uri="{FF2B5EF4-FFF2-40B4-BE49-F238E27FC236}">
                <a16:creationId xmlns:a16="http://schemas.microsoft.com/office/drawing/2014/main" id="{F7A17E64-2B86-7904-115F-B303C9D519B9}"/>
              </a:ext>
            </a:extLst>
          </p:cNvPr>
          <p:cNvPicPr>
            <a:picLocks noChangeAspect="1"/>
          </p:cNvPicPr>
          <p:nvPr/>
        </p:nvPicPr>
        <p:blipFill rotWithShape="1">
          <a:blip r:embed="rId3"/>
          <a:srcRect l="17857" t="46534" r="25295" b="9687"/>
          <a:stretch/>
        </p:blipFill>
        <p:spPr>
          <a:xfrm>
            <a:off x="1210150" y="1541036"/>
            <a:ext cx="7277560" cy="3227294"/>
          </a:xfrm>
          <a:prstGeom prst="rect">
            <a:avLst/>
          </a:prstGeom>
        </p:spPr>
      </p:pic>
      <p:sp>
        <p:nvSpPr>
          <p:cNvPr id="7" name="TextBox 6">
            <a:extLst>
              <a:ext uri="{FF2B5EF4-FFF2-40B4-BE49-F238E27FC236}">
                <a16:creationId xmlns:a16="http://schemas.microsoft.com/office/drawing/2014/main" id="{0DD528DB-F933-BA40-AD90-16EF7DEB1586}"/>
              </a:ext>
            </a:extLst>
          </p:cNvPr>
          <p:cNvSpPr txBox="1"/>
          <p:nvPr/>
        </p:nvSpPr>
        <p:spPr>
          <a:xfrm>
            <a:off x="3520451" y="4877442"/>
            <a:ext cx="2103097" cy="369332"/>
          </a:xfrm>
          <a:prstGeom prst="rect">
            <a:avLst/>
          </a:prstGeom>
          <a:noFill/>
        </p:spPr>
        <p:txBody>
          <a:bodyPr wrap="square" rtlCol="0">
            <a:spAutoFit/>
          </a:bodyPr>
          <a:lstStyle/>
          <a:p>
            <a:pPr algn="ctr"/>
            <a:r>
              <a:rPr lang="en-US"/>
              <a:t>time</a:t>
            </a:r>
          </a:p>
        </p:txBody>
      </p:sp>
      <p:sp>
        <p:nvSpPr>
          <p:cNvPr id="8" name="Rectangle 7">
            <a:extLst>
              <a:ext uri="{FF2B5EF4-FFF2-40B4-BE49-F238E27FC236}">
                <a16:creationId xmlns:a16="http://schemas.microsoft.com/office/drawing/2014/main" id="{332B91E3-7712-303B-3568-02A3C451EA08}"/>
              </a:ext>
            </a:extLst>
          </p:cNvPr>
          <p:cNvSpPr/>
          <p:nvPr/>
        </p:nvSpPr>
        <p:spPr bwMode="auto">
          <a:xfrm>
            <a:off x="3345642" y="1508781"/>
            <a:ext cx="5163462" cy="3170545"/>
          </a:xfrm>
          <a:prstGeom prst="rect">
            <a:avLst/>
          </a:prstGeom>
          <a:solidFill>
            <a:srgbClr val="CCCEDF">
              <a:alpha val="8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9" name="Rectangle 8">
            <a:extLst>
              <a:ext uri="{FF2B5EF4-FFF2-40B4-BE49-F238E27FC236}">
                <a16:creationId xmlns:a16="http://schemas.microsoft.com/office/drawing/2014/main" id="{1637F8AC-E59B-DB01-C48B-0455452EF846}"/>
              </a:ext>
            </a:extLst>
          </p:cNvPr>
          <p:cNvSpPr/>
          <p:nvPr/>
        </p:nvSpPr>
        <p:spPr bwMode="auto">
          <a:xfrm>
            <a:off x="1188757" y="1538601"/>
            <a:ext cx="1984685" cy="3170545"/>
          </a:xfrm>
          <a:prstGeom prst="rect">
            <a:avLst/>
          </a:prstGeom>
          <a:solidFill>
            <a:srgbClr val="CCCEDF">
              <a:alpha val="89804"/>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0" name="TextBox 9">
            <a:extLst>
              <a:ext uri="{FF2B5EF4-FFF2-40B4-BE49-F238E27FC236}">
                <a16:creationId xmlns:a16="http://schemas.microsoft.com/office/drawing/2014/main" id="{E81B3C2D-AF27-03B9-7641-5727C45EDE3F}"/>
              </a:ext>
            </a:extLst>
          </p:cNvPr>
          <p:cNvSpPr txBox="1"/>
          <p:nvPr/>
        </p:nvSpPr>
        <p:spPr>
          <a:xfrm>
            <a:off x="1102658" y="5418283"/>
            <a:ext cx="5760662" cy="369332"/>
          </a:xfrm>
          <a:prstGeom prst="rect">
            <a:avLst/>
          </a:prstGeom>
          <a:noFill/>
        </p:spPr>
        <p:txBody>
          <a:bodyPr wrap="square" rtlCol="0">
            <a:spAutoFit/>
          </a:bodyPr>
          <a:lstStyle/>
          <a:p>
            <a:r>
              <a:rPr lang="en-US"/>
              <a:t>Modal voice has a clear harmonic structure </a:t>
            </a:r>
          </a:p>
        </p:txBody>
      </p:sp>
      <p:sp>
        <p:nvSpPr>
          <p:cNvPr id="11" name="TextBox 10">
            <a:extLst>
              <a:ext uri="{FF2B5EF4-FFF2-40B4-BE49-F238E27FC236}">
                <a16:creationId xmlns:a16="http://schemas.microsoft.com/office/drawing/2014/main" id="{FDDCB47F-D900-33C7-A69B-5C1ECECF0F5B}"/>
              </a:ext>
            </a:extLst>
          </p:cNvPr>
          <p:cNvSpPr txBox="1"/>
          <p:nvPr/>
        </p:nvSpPr>
        <p:spPr>
          <a:xfrm rot="16200000">
            <a:off x="-133557" y="3007944"/>
            <a:ext cx="2103097" cy="369332"/>
          </a:xfrm>
          <a:prstGeom prst="rect">
            <a:avLst/>
          </a:prstGeom>
          <a:noFill/>
        </p:spPr>
        <p:txBody>
          <a:bodyPr wrap="square" rtlCol="0">
            <a:spAutoFit/>
          </a:bodyPr>
          <a:lstStyle/>
          <a:p>
            <a:pPr algn="ctr"/>
            <a:r>
              <a:rPr lang="en-US"/>
              <a:t>frequency</a:t>
            </a:r>
          </a:p>
        </p:txBody>
      </p:sp>
    </p:spTree>
    <p:extLst>
      <p:ext uri="{BB962C8B-B14F-4D97-AF65-F5344CB8AC3E}">
        <p14:creationId xmlns:p14="http://schemas.microsoft.com/office/powerpoint/2010/main" val="192472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F56FE-6E4E-B5F4-DD89-185229F39D7C}"/>
              </a:ext>
            </a:extLst>
          </p:cNvPr>
          <p:cNvSpPr>
            <a:spLocks noGrp="1"/>
          </p:cNvSpPr>
          <p:nvPr>
            <p:ph type="title"/>
          </p:nvPr>
        </p:nvSpPr>
        <p:spPr>
          <a:xfrm>
            <a:off x="457200" y="104258"/>
            <a:ext cx="8229600" cy="1143000"/>
          </a:xfrm>
        </p:spPr>
        <p:txBody>
          <a:bodyPr/>
          <a:lstStyle/>
          <a:p>
            <a:pPr algn="l"/>
            <a:r>
              <a:rPr lang="en-US"/>
              <a:t>Highly Harmonic Voice </a:t>
            </a:r>
          </a:p>
        </p:txBody>
      </p:sp>
      <p:sp>
        <p:nvSpPr>
          <p:cNvPr id="12" name="TextBox 11">
            <a:extLst>
              <a:ext uri="{FF2B5EF4-FFF2-40B4-BE49-F238E27FC236}">
                <a16:creationId xmlns:a16="http://schemas.microsoft.com/office/drawing/2014/main" id="{7B21677B-3100-DD2D-B84A-DADBB373ADB7}"/>
              </a:ext>
            </a:extLst>
          </p:cNvPr>
          <p:cNvSpPr txBox="1"/>
          <p:nvPr/>
        </p:nvSpPr>
        <p:spPr>
          <a:xfrm>
            <a:off x="114796" y="1777423"/>
            <a:ext cx="4077825" cy="2811026"/>
          </a:xfrm>
          <a:prstGeom prst="rect">
            <a:avLst/>
          </a:prstGeom>
          <a:noFill/>
        </p:spPr>
        <p:txBody>
          <a:bodyPr wrap="square">
            <a:spAutoFit/>
          </a:bodyPr>
          <a:lstStyle/>
          <a:p>
            <a:pPr lvl="1">
              <a:lnSpc>
                <a:spcPct val="150000"/>
              </a:lnSpc>
            </a:pPr>
            <a:r>
              <a:rPr lang="en-US" sz="2400" dirty="0"/>
              <a:t>Articulatory Mechanisms</a:t>
            </a:r>
          </a:p>
          <a:p>
            <a:pPr marL="742950" lvl="1" indent="-285750">
              <a:lnSpc>
                <a:spcPct val="150000"/>
              </a:lnSpc>
              <a:buFont typeface="Arial" panose="020B0604020202020204" pitchFamily="34" charset="0"/>
              <a:buChar char="•"/>
            </a:pPr>
            <a:r>
              <a:rPr lang="en-US" dirty="0"/>
              <a:t>lowered larynx</a:t>
            </a:r>
          </a:p>
          <a:p>
            <a:pPr marL="742950" lvl="1" indent="-285750">
              <a:lnSpc>
                <a:spcPct val="150000"/>
              </a:lnSpc>
              <a:buFont typeface="Arial" panose="020B0604020202020204" pitchFamily="34" charset="0"/>
              <a:buChar char="•"/>
            </a:pPr>
            <a:r>
              <a:rPr lang="en-US" dirty="0"/>
              <a:t>widened pharynx</a:t>
            </a:r>
          </a:p>
          <a:p>
            <a:pPr lvl="1">
              <a:lnSpc>
                <a:spcPct val="150000"/>
              </a:lnSpc>
            </a:pPr>
            <a:endParaRPr lang="en-US" sz="1800" dirty="0"/>
          </a:p>
          <a:p>
            <a:pPr lvl="1">
              <a:lnSpc>
                <a:spcPct val="150000"/>
              </a:lnSpc>
            </a:pPr>
            <a:r>
              <a:rPr lang="en-US" sz="2400" dirty="0"/>
              <a:t>Acoustic Correlates </a:t>
            </a:r>
          </a:p>
          <a:p>
            <a:pPr marL="742950" lvl="1" indent="-285750">
              <a:lnSpc>
                <a:spcPct val="150000"/>
              </a:lnSpc>
              <a:buFont typeface="Arial" panose="020B0604020202020204" pitchFamily="34" charset="0"/>
              <a:buChar char="•"/>
            </a:pPr>
            <a:r>
              <a:rPr lang="en-US" sz="1800" dirty="0"/>
              <a:t>harmonic,  musical, sung</a:t>
            </a:r>
          </a:p>
        </p:txBody>
      </p:sp>
    </p:spTree>
    <p:extLst>
      <p:ext uri="{BB962C8B-B14F-4D97-AF65-F5344CB8AC3E}">
        <p14:creationId xmlns:p14="http://schemas.microsoft.com/office/powerpoint/2010/main" val="34116921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F56FE-6E4E-B5F4-DD89-185229F39D7C}"/>
              </a:ext>
            </a:extLst>
          </p:cNvPr>
          <p:cNvSpPr>
            <a:spLocks noGrp="1"/>
          </p:cNvSpPr>
          <p:nvPr>
            <p:ph type="title"/>
          </p:nvPr>
        </p:nvSpPr>
        <p:spPr>
          <a:xfrm>
            <a:off x="457200" y="104258"/>
            <a:ext cx="2908300" cy="1143000"/>
          </a:xfrm>
        </p:spPr>
        <p:txBody>
          <a:bodyPr/>
          <a:lstStyle/>
          <a:p>
            <a:pPr algn="l"/>
            <a:r>
              <a:rPr lang="en-US" dirty="0"/>
              <a:t>Falsetto</a:t>
            </a:r>
          </a:p>
        </p:txBody>
      </p:sp>
      <p:sp>
        <p:nvSpPr>
          <p:cNvPr id="12" name="TextBox 11">
            <a:extLst>
              <a:ext uri="{FF2B5EF4-FFF2-40B4-BE49-F238E27FC236}">
                <a16:creationId xmlns:a16="http://schemas.microsoft.com/office/drawing/2014/main" id="{7B21677B-3100-DD2D-B84A-DADBB373ADB7}"/>
              </a:ext>
            </a:extLst>
          </p:cNvPr>
          <p:cNvSpPr txBox="1"/>
          <p:nvPr/>
        </p:nvSpPr>
        <p:spPr>
          <a:xfrm>
            <a:off x="114796" y="1777423"/>
            <a:ext cx="4077825" cy="2395528"/>
          </a:xfrm>
          <a:prstGeom prst="rect">
            <a:avLst/>
          </a:prstGeom>
          <a:noFill/>
        </p:spPr>
        <p:txBody>
          <a:bodyPr wrap="square">
            <a:spAutoFit/>
          </a:bodyPr>
          <a:lstStyle/>
          <a:p>
            <a:pPr lvl="1">
              <a:lnSpc>
                <a:spcPct val="150000"/>
              </a:lnSpc>
            </a:pPr>
            <a:r>
              <a:rPr lang="en-US" sz="2400" dirty="0"/>
              <a:t>Articulatory Mechanism</a:t>
            </a:r>
          </a:p>
          <a:p>
            <a:pPr marL="742950" lvl="1" indent="-285750">
              <a:lnSpc>
                <a:spcPct val="150000"/>
              </a:lnSpc>
              <a:buFont typeface="Arial" panose="020B0604020202020204" pitchFamily="34" charset="0"/>
              <a:buChar char="•"/>
            </a:pPr>
            <a:r>
              <a:rPr lang="en-US" dirty="0"/>
              <a:t>stretched vocal folds                    </a:t>
            </a:r>
          </a:p>
          <a:p>
            <a:pPr lvl="1">
              <a:lnSpc>
                <a:spcPct val="150000"/>
              </a:lnSpc>
            </a:pPr>
            <a:endParaRPr lang="en-US" sz="1800" dirty="0"/>
          </a:p>
          <a:p>
            <a:pPr lvl="1">
              <a:lnSpc>
                <a:spcPct val="150000"/>
              </a:lnSpc>
            </a:pPr>
            <a:r>
              <a:rPr lang="en-US" sz="2400" dirty="0"/>
              <a:t>Acoustic Correlates </a:t>
            </a:r>
          </a:p>
          <a:p>
            <a:pPr marL="742950" lvl="1" indent="-285750">
              <a:lnSpc>
                <a:spcPct val="150000"/>
              </a:lnSpc>
              <a:buFont typeface="Arial" panose="020B0604020202020204" pitchFamily="34" charset="0"/>
              <a:buChar char="•"/>
            </a:pPr>
            <a:r>
              <a:rPr lang="en-US" sz="1800" dirty="0"/>
              <a:t>very high pitch</a:t>
            </a:r>
          </a:p>
        </p:txBody>
      </p:sp>
      <p:pic>
        <p:nvPicPr>
          <p:cNvPr id="16" name="waiver">
            <a:hlinkClick r:id="" action="ppaction://media"/>
            <a:extLst>
              <a:ext uri="{FF2B5EF4-FFF2-40B4-BE49-F238E27FC236}">
                <a16:creationId xmlns:a16="http://schemas.microsoft.com/office/drawing/2014/main" id="{88F8D6FE-01EB-E28D-DF28-259A91944B09}"/>
              </a:ext>
            </a:extLst>
          </p:cNvPr>
          <p:cNvPicPr>
            <a:picLocks noChangeAspect="1"/>
          </p:cNvPicPr>
          <p:nvPr>
            <a:audioFile r:link="rId1"/>
            <p:extLst>
              <p:ext uri="{DAA4B4D4-6D71-4841-9C94-3DE7FCFB9230}">
                <p14:media xmlns:p14="http://schemas.microsoft.com/office/powerpoint/2010/main" r:embed="rId2">
                  <p14:trim end="7954"/>
                </p14:media>
              </p:ext>
            </p:extLst>
          </p:nvPr>
        </p:nvPicPr>
        <p:blipFill>
          <a:blip r:embed="rId5"/>
          <a:stretch>
            <a:fillRect/>
          </a:stretch>
        </p:blipFill>
        <p:spPr>
          <a:xfrm>
            <a:off x="7975599" y="1788565"/>
            <a:ext cx="609600" cy="609600"/>
          </a:xfrm>
          <a:prstGeom prst="rect">
            <a:avLst/>
          </a:prstGeom>
        </p:spPr>
      </p:pic>
      <p:grpSp>
        <p:nvGrpSpPr>
          <p:cNvPr id="3" name="Group 2"/>
          <p:cNvGrpSpPr/>
          <p:nvPr/>
        </p:nvGrpSpPr>
        <p:grpSpPr>
          <a:xfrm>
            <a:off x="4192621" y="1893310"/>
            <a:ext cx="3655979" cy="1977504"/>
            <a:chOff x="4175415" y="1893310"/>
            <a:chExt cx="3800185" cy="1977504"/>
          </a:xfrm>
        </p:grpSpPr>
        <p:sp>
          <p:nvSpPr>
            <p:cNvPr id="13" name="TextBox 12">
              <a:extLst>
                <a:ext uri="{FF2B5EF4-FFF2-40B4-BE49-F238E27FC236}">
                  <a16:creationId xmlns:a16="http://schemas.microsoft.com/office/drawing/2014/main" id="{ADFD741C-ADE5-568F-6E87-56FC0B4FE4FF}"/>
                </a:ext>
              </a:extLst>
            </p:cNvPr>
            <p:cNvSpPr txBox="1"/>
            <p:nvPr/>
          </p:nvSpPr>
          <p:spPr>
            <a:xfrm>
              <a:off x="4188117" y="1893310"/>
              <a:ext cx="3787483" cy="400110"/>
            </a:xfrm>
            <a:prstGeom prst="rect">
              <a:avLst/>
            </a:prstGeom>
            <a:noFill/>
          </p:spPr>
          <p:txBody>
            <a:bodyPr wrap="square">
              <a:spAutoFit/>
            </a:bodyPr>
            <a:lstStyle/>
            <a:p>
              <a:pPr lvl="1"/>
              <a:r>
                <a:rPr lang="en-US" sz="2000" i="1" dirty="0"/>
                <a:t>A: just stay in Interval</a:t>
              </a:r>
              <a:endParaRPr lang="en-US" sz="2000" dirty="0"/>
            </a:p>
          </p:txBody>
        </p:sp>
        <p:sp>
          <p:nvSpPr>
            <p:cNvPr id="9" name="TextBox 8">
              <a:extLst>
                <a:ext uri="{FF2B5EF4-FFF2-40B4-BE49-F238E27FC236}">
                  <a16:creationId xmlns:a16="http://schemas.microsoft.com/office/drawing/2014/main" id="{ADFD741C-ADE5-568F-6E87-56FC0B4FE4FF}"/>
                </a:ext>
              </a:extLst>
            </p:cNvPr>
            <p:cNvSpPr txBox="1"/>
            <p:nvPr/>
          </p:nvSpPr>
          <p:spPr>
            <a:xfrm>
              <a:off x="4188116" y="3470704"/>
              <a:ext cx="3787483" cy="400110"/>
            </a:xfrm>
            <a:prstGeom prst="rect">
              <a:avLst/>
            </a:prstGeom>
            <a:noFill/>
          </p:spPr>
          <p:txBody>
            <a:bodyPr wrap="square">
              <a:spAutoFit/>
            </a:bodyPr>
            <a:lstStyle/>
            <a:p>
              <a:pPr lvl="1"/>
              <a:endParaRPr lang="en-US" sz="2000" i="1" dirty="0"/>
            </a:p>
          </p:txBody>
        </p:sp>
        <p:sp>
          <p:nvSpPr>
            <p:cNvPr id="11" name="TextBox 10">
              <a:extLst>
                <a:ext uri="{FF2B5EF4-FFF2-40B4-BE49-F238E27FC236}">
                  <a16:creationId xmlns:a16="http://schemas.microsoft.com/office/drawing/2014/main" id="{ADFD741C-ADE5-568F-6E87-56FC0B4FE4FF}"/>
                </a:ext>
              </a:extLst>
            </p:cNvPr>
            <p:cNvSpPr txBox="1"/>
            <p:nvPr/>
          </p:nvSpPr>
          <p:spPr>
            <a:xfrm>
              <a:off x="4175415" y="2581156"/>
              <a:ext cx="3787483" cy="400110"/>
            </a:xfrm>
            <a:prstGeom prst="rect">
              <a:avLst/>
            </a:prstGeom>
            <a:noFill/>
          </p:spPr>
          <p:txBody>
            <a:bodyPr wrap="square">
              <a:spAutoFit/>
            </a:bodyPr>
            <a:lstStyle/>
            <a:p>
              <a:pPr lvl="1"/>
              <a:endParaRPr lang="en-US" sz="2000" dirty="0"/>
            </a:p>
          </p:txBody>
        </p:sp>
      </p:grpSp>
    </p:spTree>
    <p:extLst>
      <p:ext uri="{BB962C8B-B14F-4D97-AF65-F5344CB8AC3E}">
        <p14:creationId xmlns:p14="http://schemas.microsoft.com/office/powerpoint/2010/main" val="2429464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2046"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16"/>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F56FE-6E4E-B5F4-DD89-185229F39D7C}"/>
              </a:ext>
            </a:extLst>
          </p:cNvPr>
          <p:cNvSpPr>
            <a:spLocks noGrp="1"/>
          </p:cNvSpPr>
          <p:nvPr>
            <p:ph type="title"/>
          </p:nvPr>
        </p:nvSpPr>
        <p:spPr>
          <a:xfrm>
            <a:off x="457200" y="104258"/>
            <a:ext cx="2908300" cy="1143000"/>
          </a:xfrm>
        </p:spPr>
        <p:txBody>
          <a:bodyPr/>
          <a:lstStyle/>
          <a:p>
            <a:pPr algn="l"/>
            <a:r>
              <a:rPr lang="en-US" dirty="0"/>
              <a:t>Falsetto</a:t>
            </a:r>
          </a:p>
        </p:txBody>
      </p:sp>
      <p:sp>
        <p:nvSpPr>
          <p:cNvPr id="12" name="TextBox 11">
            <a:extLst>
              <a:ext uri="{FF2B5EF4-FFF2-40B4-BE49-F238E27FC236}">
                <a16:creationId xmlns:a16="http://schemas.microsoft.com/office/drawing/2014/main" id="{7B21677B-3100-DD2D-B84A-DADBB373ADB7}"/>
              </a:ext>
            </a:extLst>
          </p:cNvPr>
          <p:cNvSpPr txBox="1"/>
          <p:nvPr/>
        </p:nvSpPr>
        <p:spPr>
          <a:xfrm>
            <a:off x="114796" y="1777423"/>
            <a:ext cx="4077825" cy="2395528"/>
          </a:xfrm>
          <a:prstGeom prst="rect">
            <a:avLst/>
          </a:prstGeom>
          <a:noFill/>
        </p:spPr>
        <p:txBody>
          <a:bodyPr wrap="square">
            <a:spAutoFit/>
          </a:bodyPr>
          <a:lstStyle/>
          <a:p>
            <a:pPr lvl="1">
              <a:lnSpc>
                <a:spcPct val="150000"/>
              </a:lnSpc>
            </a:pPr>
            <a:r>
              <a:rPr lang="en-US" sz="2400" dirty="0"/>
              <a:t>Articulatory Mechanism</a:t>
            </a:r>
          </a:p>
          <a:p>
            <a:pPr marL="742950" lvl="1" indent="-285750">
              <a:lnSpc>
                <a:spcPct val="150000"/>
              </a:lnSpc>
              <a:buFont typeface="Arial" panose="020B0604020202020204" pitchFamily="34" charset="0"/>
              <a:buChar char="•"/>
            </a:pPr>
            <a:r>
              <a:rPr lang="en-US" dirty="0"/>
              <a:t>stretched vocal folds                    </a:t>
            </a:r>
          </a:p>
          <a:p>
            <a:pPr lvl="1">
              <a:lnSpc>
                <a:spcPct val="150000"/>
              </a:lnSpc>
            </a:pPr>
            <a:endParaRPr lang="en-US" sz="1800" dirty="0"/>
          </a:p>
          <a:p>
            <a:pPr lvl="1">
              <a:lnSpc>
                <a:spcPct val="150000"/>
              </a:lnSpc>
            </a:pPr>
            <a:r>
              <a:rPr lang="en-US" sz="2400" dirty="0"/>
              <a:t>Acoustic Correlates </a:t>
            </a:r>
          </a:p>
          <a:p>
            <a:pPr marL="742950" lvl="1" indent="-285750">
              <a:lnSpc>
                <a:spcPct val="150000"/>
              </a:lnSpc>
              <a:buFont typeface="Arial" panose="020B0604020202020204" pitchFamily="34" charset="0"/>
              <a:buChar char="•"/>
            </a:pPr>
            <a:r>
              <a:rPr lang="en-US" sz="1800" dirty="0"/>
              <a:t>very high pitch</a:t>
            </a:r>
          </a:p>
        </p:txBody>
      </p:sp>
      <p:pic>
        <p:nvPicPr>
          <p:cNvPr id="15" name="waiver">
            <a:hlinkClick r:id="" action="ppaction://media"/>
            <a:extLst>
              <a:ext uri="{FF2B5EF4-FFF2-40B4-BE49-F238E27FC236}">
                <a16:creationId xmlns:a16="http://schemas.microsoft.com/office/drawing/2014/main" id="{5AF9A519-CB4B-A67D-AC00-CA459926E6D8}"/>
              </a:ext>
            </a:extLst>
          </p:cNvPr>
          <p:cNvPicPr>
            <a:picLocks noChangeAspect="1"/>
          </p:cNvPicPr>
          <p:nvPr>
            <a:audioFile r:link="rId1"/>
            <p:extLst>
              <p:ext uri="{DAA4B4D4-6D71-4841-9C94-3DE7FCFB9230}">
                <p14:media xmlns:p14="http://schemas.microsoft.com/office/powerpoint/2010/main" r:embed="rId2">
                  <p14:trim st="8215"/>
                </p14:media>
              </p:ext>
            </p:extLst>
          </p:nvPr>
        </p:nvPicPr>
        <p:blipFill>
          <a:blip r:embed="rId6"/>
          <a:stretch>
            <a:fillRect/>
          </a:stretch>
        </p:blipFill>
        <p:spPr>
          <a:xfrm>
            <a:off x="7962898" y="3459877"/>
            <a:ext cx="609600" cy="609600"/>
          </a:xfrm>
          <a:prstGeom prst="rect">
            <a:avLst/>
          </a:prstGeom>
        </p:spPr>
      </p:pic>
      <p:pic>
        <p:nvPicPr>
          <p:cNvPr id="16" name="waiver">
            <a:hlinkClick r:id="" action="ppaction://media"/>
            <a:extLst>
              <a:ext uri="{FF2B5EF4-FFF2-40B4-BE49-F238E27FC236}">
                <a16:creationId xmlns:a16="http://schemas.microsoft.com/office/drawing/2014/main" id="{88F8D6FE-01EB-E28D-DF28-259A91944B09}"/>
              </a:ext>
            </a:extLst>
          </p:cNvPr>
          <p:cNvPicPr>
            <a:picLocks noChangeAspect="1"/>
          </p:cNvPicPr>
          <p:nvPr>
            <a:audioFile r:link="rId1"/>
            <p:extLst>
              <p:ext uri="{DAA4B4D4-6D71-4841-9C94-3DE7FCFB9230}">
                <p14:media xmlns:p14="http://schemas.microsoft.com/office/powerpoint/2010/main" r:embed="rId2">
                  <p14:trim end="7954"/>
                </p14:media>
              </p:ext>
            </p:extLst>
          </p:nvPr>
        </p:nvPicPr>
        <p:blipFill>
          <a:blip r:embed="rId6"/>
          <a:stretch>
            <a:fillRect/>
          </a:stretch>
        </p:blipFill>
        <p:spPr>
          <a:xfrm>
            <a:off x="7975599" y="1788565"/>
            <a:ext cx="609600" cy="609600"/>
          </a:xfrm>
          <a:prstGeom prst="rect">
            <a:avLst/>
          </a:prstGeom>
        </p:spPr>
      </p:pic>
      <p:pic>
        <p:nvPicPr>
          <p:cNvPr id="8" name="waiver">
            <a:hlinkClick r:id="" action="ppaction://media"/>
            <a:extLst>
              <a:ext uri="{FF2B5EF4-FFF2-40B4-BE49-F238E27FC236}">
                <a16:creationId xmlns:a16="http://schemas.microsoft.com/office/drawing/2014/main" id="{88F8D6FE-01EB-E28D-DF28-259A91944B0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5777057" y="4537298"/>
            <a:ext cx="609600" cy="609600"/>
          </a:xfrm>
          <a:prstGeom prst="rect">
            <a:avLst/>
          </a:prstGeom>
        </p:spPr>
      </p:pic>
      <p:sp>
        <p:nvSpPr>
          <p:cNvPr id="13" name="TextBox 12">
            <a:extLst>
              <a:ext uri="{FF2B5EF4-FFF2-40B4-BE49-F238E27FC236}">
                <a16:creationId xmlns:a16="http://schemas.microsoft.com/office/drawing/2014/main" id="{ADFD741C-ADE5-568F-6E87-56FC0B4FE4FF}"/>
              </a:ext>
            </a:extLst>
          </p:cNvPr>
          <p:cNvSpPr txBox="1"/>
          <p:nvPr/>
        </p:nvSpPr>
        <p:spPr>
          <a:xfrm>
            <a:off x="4204841" y="1893310"/>
            <a:ext cx="3643759" cy="400110"/>
          </a:xfrm>
          <a:prstGeom prst="rect">
            <a:avLst/>
          </a:prstGeom>
          <a:noFill/>
        </p:spPr>
        <p:txBody>
          <a:bodyPr wrap="square">
            <a:spAutoFit/>
          </a:bodyPr>
          <a:lstStyle/>
          <a:p>
            <a:pPr lvl="1"/>
            <a:r>
              <a:rPr lang="en-US" sz="2000" i="1" dirty="0"/>
              <a:t>A: just stay in Interval</a:t>
            </a:r>
            <a:endParaRPr lang="en-US" sz="2000" dirty="0"/>
          </a:p>
        </p:txBody>
      </p:sp>
      <p:sp>
        <p:nvSpPr>
          <p:cNvPr id="9" name="TextBox 8">
            <a:extLst>
              <a:ext uri="{FF2B5EF4-FFF2-40B4-BE49-F238E27FC236}">
                <a16:creationId xmlns:a16="http://schemas.microsoft.com/office/drawing/2014/main" id="{ADFD741C-ADE5-568F-6E87-56FC0B4FE4FF}"/>
              </a:ext>
            </a:extLst>
          </p:cNvPr>
          <p:cNvSpPr txBox="1"/>
          <p:nvPr/>
        </p:nvSpPr>
        <p:spPr>
          <a:xfrm>
            <a:off x="4204840" y="3470704"/>
            <a:ext cx="3643759" cy="707886"/>
          </a:xfrm>
          <a:prstGeom prst="rect">
            <a:avLst/>
          </a:prstGeom>
          <a:noFill/>
        </p:spPr>
        <p:txBody>
          <a:bodyPr wrap="square">
            <a:spAutoFit/>
          </a:bodyPr>
          <a:lstStyle/>
          <a:p>
            <a:pPr lvl="1"/>
            <a:r>
              <a:rPr lang="en-US" sz="2000" dirty="0"/>
              <a:t>A: </a:t>
            </a:r>
            <a:r>
              <a:rPr lang="en-US" sz="2000" i="1" dirty="0"/>
              <a:t>You can’t get a waiver to try and get in?</a:t>
            </a:r>
          </a:p>
        </p:txBody>
      </p:sp>
      <p:sp>
        <p:nvSpPr>
          <p:cNvPr id="11" name="TextBox 10">
            <a:extLst>
              <a:ext uri="{FF2B5EF4-FFF2-40B4-BE49-F238E27FC236}">
                <a16:creationId xmlns:a16="http://schemas.microsoft.com/office/drawing/2014/main" id="{ADFD741C-ADE5-568F-6E87-56FC0B4FE4FF}"/>
              </a:ext>
            </a:extLst>
          </p:cNvPr>
          <p:cNvSpPr txBox="1"/>
          <p:nvPr/>
        </p:nvSpPr>
        <p:spPr>
          <a:xfrm>
            <a:off x="4192621" y="2581156"/>
            <a:ext cx="3643759" cy="707886"/>
          </a:xfrm>
          <a:prstGeom prst="rect">
            <a:avLst/>
          </a:prstGeom>
          <a:noFill/>
        </p:spPr>
        <p:txBody>
          <a:bodyPr wrap="square">
            <a:spAutoFit/>
          </a:bodyPr>
          <a:lstStyle/>
          <a:p>
            <a:pPr lvl="1"/>
            <a:r>
              <a:rPr lang="en-US" sz="2000" i="1" dirty="0"/>
              <a:t>B: but I like human-computer interaction ... … </a:t>
            </a:r>
            <a:endParaRPr lang="en-US" sz="2000" dirty="0"/>
          </a:p>
        </p:txBody>
      </p:sp>
    </p:spTree>
    <p:extLst>
      <p:ext uri="{BB962C8B-B14F-4D97-AF65-F5344CB8AC3E}">
        <p14:creationId xmlns:p14="http://schemas.microsoft.com/office/powerpoint/2010/main" val="777219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5" fill="hold"/>
                                        <p:tgtEl>
                                          <p:spTgt spid="15"/>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0000"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6" fill="hold" display="0">
                  <p:stCondLst>
                    <p:cond delay="indefinite"/>
                  </p:stCondLst>
                  <p:endCondLst>
                    <p:cond evt="onStopAudio" delay="0">
                      <p:tgtEl>
                        <p:sldTgt/>
                      </p:tgtEl>
                    </p:cond>
                  </p:endCondLst>
                </p:cTn>
                <p:tgtEl>
                  <p:spTgt spid="15"/>
                </p:tgtEl>
              </p:cMediaNode>
            </p:audio>
            <p:audio>
              <p:cMediaNode vol="80000">
                <p:cTn id="17" fill="hold" display="0">
                  <p:stCondLst>
                    <p:cond delay="indefinite"/>
                  </p:stCondLst>
                  <p:endCondLst>
                    <p:cond evt="onStopAudio" delay="0">
                      <p:tgtEl>
                        <p:sldTgt/>
                      </p:tgtEl>
                    </p:cond>
                  </p:endCondLst>
                </p:cTn>
                <p:tgtEl>
                  <p:spTgt spid="16"/>
                </p:tgtEl>
              </p:cMediaNode>
            </p:audio>
            <p:audio>
              <p:cMediaNode vol="80000">
                <p:cTn id="18" fill="hold" display="0">
                  <p:stCondLst>
                    <p:cond delay="indefinite"/>
                  </p:stCondLst>
                  <p:endCondLst>
                    <p:cond evt="onStopAudio" delay="0">
                      <p:tgtEl>
                        <p:sldTgt/>
                      </p:tgtEl>
                    </p:cond>
                  </p:endCondLst>
                </p:cTn>
                <p:tgtEl>
                  <p:spTgt spid="8"/>
                </p:tgtEl>
              </p:cMediaNode>
            </p:audio>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6AA83-EF65-8DAE-6900-138F4601DAC8}"/>
              </a:ext>
            </a:extLst>
          </p:cNvPr>
          <p:cNvSpPr>
            <a:spLocks noGrp="1"/>
          </p:cNvSpPr>
          <p:nvPr>
            <p:ph type="title"/>
          </p:nvPr>
        </p:nvSpPr>
        <p:spPr>
          <a:xfrm>
            <a:off x="457200" y="177230"/>
            <a:ext cx="8229600" cy="1143000"/>
          </a:xfrm>
        </p:spPr>
        <p:txBody>
          <a:bodyPr/>
          <a:lstStyle/>
          <a:p>
            <a:pPr algn="l"/>
            <a:r>
              <a:rPr lang="en-US" dirty="0"/>
              <a:t>Summary</a:t>
            </a:r>
          </a:p>
        </p:txBody>
      </p:sp>
      <p:sp>
        <p:nvSpPr>
          <p:cNvPr id="4" name="TextBox 3">
            <a:extLst>
              <a:ext uri="{FF2B5EF4-FFF2-40B4-BE49-F238E27FC236}">
                <a16:creationId xmlns:a16="http://schemas.microsoft.com/office/drawing/2014/main" id="{2BE4FB61-D3DE-89BB-E708-DEC3913D85E7}"/>
              </a:ext>
            </a:extLst>
          </p:cNvPr>
          <p:cNvSpPr txBox="1"/>
          <p:nvPr/>
        </p:nvSpPr>
        <p:spPr>
          <a:xfrm rot="19726904">
            <a:off x="4660357" y="3247867"/>
            <a:ext cx="914400" cy="400110"/>
          </a:xfrm>
          <a:prstGeom prst="rect">
            <a:avLst/>
          </a:prstGeom>
          <a:noFill/>
        </p:spPr>
        <p:txBody>
          <a:bodyPr wrap="square" rtlCol="0">
            <a:spAutoFit/>
          </a:bodyPr>
          <a:lstStyle/>
          <a:p>
            <a:r>
              <a:rPr lang="en-US" sz="2000"/>
              <a:t>modal</a:t>
            </a:r>
          </a:p>
        </p:txBody>
      </p:sp>
      <p:sp>
        <p:nvSpPr>
          <p:cNvPr id="6" name="TextBox 5">
            <a:extLst>
              <a:ext uri="{FF2B5EF4-FFF2-40B4-BE49-F238E27FC236}">
                <a16:creationId xmlns:a16="http://schemas.microsoft.com/office/drawing/2014/main" id="{98BC0BD9-55FD-B0FE-80AD-5114CA3AEB10}"/>
              </a:ext>
            </a:extLst>
          </p:cNvPr>
          <p:cNvSpPr txBox="1"/>
          <p:nvPr/>
        </p:nvSpPr>
        <p:spPr>
          <a:xfrm rot="19726904">
            <a:off x="2705228" y="3176779"/>
            <a:ext cx="1188707" cy="400110"/>
          </a:xfrm>
          <a:prstGeom prst="rect">
            <a:avLst/>
          </a:prstGeom>
          <a:noFill/>
        </p:spPr>
        <p:txBody>
          <a:bodyPr wrap="square" rtlCol="0">
            <a:spAutoFit/>
          </a:bodyPr>
          <a:lstStyle/>
          <a:p>
            <a:r>
              <a:rPr lang="en-US" sz="2000"/>
              <a:t>breathy</a:t>
            </a:r>
          </a:p>
        </p:txBody>
      </p:sp>
      <p:sp>
        <p:nvSpPr>
          <p:cNvPr id="7" name="TextBox 6">
            <a:extLst>
              <a:ext uri="{FF2B5EF4-FFF2-40B4-BE49-F238E27FC236}">
                <a16:creationId xmlns:a16="http://schemas.microsoft.com/office/drawing/2014/main" id="{0C47B262-0156-909A-8033-2155324DE3ED}"/>
              </a:ext>
            </a:extLst>
          </p:cNvPr>
          <p:cNvSpPr txBox="1"/>
          <p:nvPr/>
        </p:nvSpPr>
        <p:spPr>
          <a:xfrm rot="19726904">
            <a:off x="1050480" y="3136189"/>
            <a:ext cx="1463026" cy="400110"/>
          </a:xfrm>
          <a:prstGeom prst="rect">
            <a:avLst/>
          </a:prstGeom>
          <a:noFill/>
        </p:spPr>
        <p:txBody>
          <a:bodyPr wrap="square" rtlCol="0">
            <a:spAutoFit/>
          </a:bodyPr>
          <a:lstStyle/>
          <a:p>
            <a:r>
              <a:rPr lang="en-US" sz="2000"/>
              <a:t>whispered</a:t>
            </a:r>
          </a:p>
        </p:txBody>
      </p:sp>
      <p:sp>
        <p:nvSpPr>
          <p:cNvPr id="8" name="TextBox 7">
            <a:extLst>
              <a:ext uri="{FF2B5EF4-FFF2-40B4-BE49-F238E27FC236}">
                <a16:creationId xmlns:a16="http://schemas.microsoft.com/office/drawing/2014/main" id="{C6E67908-9E16-1B73-6F43-9BD394BF2C68}"/>
              </a:ext>
            </a:extLst>
          </p:cNvPr>
          <p:cNvSpPr txBox="1"/>
          <p:nvPr/>
        </p:nvSpPr>
        <p:spPr>
          <a:xfrm rot="19726904">
            <a:off x="5904673" y="2623770"/>
            <a:ext cx="3200368" cy="707886"/>
          </a:xfrm>
          <a:prstGeom prst="rect">
            <a:avLst/>
          </a:prstGeom>
          <a:noFill/>
        </p:spPr>
        <p:txBody>
          <a:bodyPr wrap="square" rtlCol="0">
            <a:spAutoFit/>
          </a:bodyPr>
          <a:lstStyle/>
          <a:p>
            <a:r>
              <a:rPr lang="en-US" sz="2000" dirty="0"/>
              <a:t> </a:t>
            </a:r>
          </a:p>
          <a:p>
            <a:r>
              <a:rPr lang="en-US" sz="2000" dirty="0"/>
              <a:t>      highly harmonic</a:t>
            </a:r>
          </a:p>
        </p:txBody>
      </p:sp>
      <p:cxnSp>
        <p:nvCxnSpPr>
          <p:cNvPr id="10" name="Straight Arrow Connector 9">
            <a:extLst>
              <a:ext uri="{FF2B5EF4-FFF2-40B4-BE49-F238E27FC236}">
                <a16:creationId xmlns:a16="http://schemas.microsoft.com/office/drawing/2014/main" id="{E6BF5DCD-0DC8-53AF-CA6D-C49A11E70D53}"/>
              </a:ext>
            </a:extLst>
          </p:cNvPr>
          <p:cNvCxnSpPr/>
          <p:nvPr/>
        </p:nvCxnSpPr>
        <p:spPr bwMode="auto">
          <a:xfrm>
            <a:off x="1031178" y="3901754"/>
            <a:ext cx="6675047" cy="0"/>
          </a:xfrm>
          <a:prstGeom prst="straightConnector1">
            <a:avLst/>
          </a:prstGeom>
          <a:solidFill>
            <a:schemeClr val="accent1"/>
          </a:solidFill>
          <a:ln w="76200" cap="flat" cmpd="sng" algn="ctr">
            <a:solidFill>
              <a:schemeClr val="tx1">
                <a:lumMod val="85000"/>
              </a:schemeClr>
            </a:solidFill>
            <a:prstDash val="solid"/>
            <a:round/>
            <a:headEnd type="none" w="med" len="med"/>
            <a:tailEnd type="triangle"/>
          </a:ln>
          <a:effectLst/>
        </p:spPr>
      </p:cxnSp>
      <p:sp>
        <p:nvSpPr>
          <p:cNvPr id="11" name="TextBox 10">
            <a:extLst>
              <a:ext uri="{FF2B5EF4-FFF2-40B4-BE49-F238E27FC236}">
                <a16:creationId xmlns:a16="http://schemas.microsoft.com/office/drawing/2014/main" id="{C7F4B262-D797-96A0-8D01-C69106A596B2}"/>
              </a:ext>
            </a:extLst>
          </p:cNvPr>
          <p:cNvSpPr txBox="1"/>
          <p:nvPr/>
        </p:nvSpPr>
        <p:spPr>
          <a:xfrm>
            <a:off x="5604267" y="4000764"/>
            <a:ext cx="2001389" cy="523220"/>
          </a:xfrm>
          <a:prstGeom prst="rect">
            <a:avLst/>
          </a:prstGeom>
          <a:noFill/>
        </p:spPr>
        <p:txBody>
          <a:bodyPr wrap="square" rtlCol="0">
            <a:spAutoFit/>
          </a:bodyPr>
          <a:lstStyle/>
          <a:p>
            <a:r>
              <a:rPr lang="en-US" sz="2800" dirty="0"/>
              <a:t>Periodicity</a:t>
            </a:r>
            <a:endParaRPr lang="en-US" sz="2400" dirty="0"/>
          </a:p>
        </p:txBody>
      </p:sp>
      <p:grpSp>
        <p:nvGrpSpPr>
          <p:cNvPr id="9" name="Group 8"/>
          <p:cNvGrpSpPr/>
          <p:nvPr/>
        </p:nvGrpSpPr>
        <p:grpSpPr>
          <a:xfrm>
            <a:off x="1817245" y="2338462"/>
            <a:ext cx="3528530" cy="3431724"/>
            <a:chOff x="1817245" y="2338462"/>
            <a:chExt cx="3528530" cy="3431724"/>
          </a:xfrm>
        </p:grpSpPr>
        <p:sp>
          <p:nvSpPr>
            <p:cNvPr id="5" name="TextBox 4">
              <a:extLst>
                <a:ext uri="{FF2B5EF4-FFF2-40B4-BE49-F238E27FC236}">
                  <a16:creationId xmlns:a16="http://schemas.microsoft.com/office/drawing/2014/main" id="{5E62DB6B-16BB-F415-3882-E476EDA91D48}"/>
                </a:ext>
              </a:extLst>
            </p:cNvPr>
            <p:cNvSpPr txBox="1"/>
            <p:nvPr/>
          </p:nvSpPr>
          <p:spPr>
            <a:xfrm rot="19726904">
              <a:off x="3641549" y="2338462"/>
              <a:ext cx="1523676" cy="400110"/>
            </a:xfrm>
            <a:prstGeom prst="rect">
              <a:avLst/>
            </a:prstGeom>
            <a:noFill/>
          </p:spPr>
          <p:txBody>
            <a:bodyPr wrap="square" rtlCol="0">
              <a:spAutoFit/>
            </a:bodyPr>
            <a:lstStyle/>
            <a:p>
              <a:r>
                <a:rPr lang="en-US" sz="2000" dirty="0"/>
                <a:t>creaky</a:t>
              </a:r>
            </a:p>
          </p:txBody>
        </p:sp>
        <p:sp>
          <p:nvSpPr>
            <p:cNvPr id="14" name="TextBox 13">
              <a:extLst>
                <a:ext uri="{FF2B5EF4-FFF2-40B4-BE49-F238E27FC236}">
                  <a16:creationId xmlns:a16="http://schemas.microsoft.com/office/drawing/2014/main" id="{32ACAFA7-442F-73E2-C502-B1C8B140AE55}"/>
                </a:ext>
              </a:extLst>
            </p:cNvPr>
            <p:cNvSpPr txBox="1"/>
            <p:nvPr/>
          </p:nvSpPr>
          <p:spPr>
            <a:xfrm rot="19726904">
              <a:off x="3519079" y="4050874"/>
              <a:ext cx="1093984" cy="400110"/>
            </a:xfrm>
            <a:prstGeom prst="rect">
              <a:avLst/>
            </a:prstGeom>
            <a:noFill/>
          </p:spPr>
          <p:txBody>
            <a:bodyPr wrap="square" rtlCol="0">
              <a:spAutoFit/>
            </a:bodyPr>
            <a:lstStyle/>
            <a:p>
              <a:r>
                <a:rPr lang="en-US" sz="2000" dirty="0"/>
                <a:t>falsetto</a:t>
              </a:r>
            </a:p>
          </p:txBody>
        </p:sp>
        <p:sp>
          <p:nvSpPr>
            <p:cNvPr id="3" name="Rectangle 2"/>
            <p:cNvSpPr/>
            <p:nvPr/>
          </p:nvSpPr>
          <p:spPr>
            <a:xfrm>
              <a:off x="1817245" y="5370076"/>
              <a:ext cx="3528530" cy="400110"/>
            </a:xfrm>
            <a:prstGeom prst="rect">
              <a:avLst/>
            </a:prstGeom>
          </p:spPr>
          <p:txBody>
            <a:bodyPr wrap="none">
              <a:spAutoFit/>
            </a:bodyPr>
            <a:lstStyle/>
            <a:p>
              <a:r>
                <a:rPr lang="en-US" sz="2000" dirty="0"/>
                <a:t>harsh,  </a:t>
              </a:r>
              <a:r>
                <a:rPr lang="en-US" sz="2000" dirty="0" err="1"/>
                <a:t>faucalized</a:t>
              </a:r>
              <a:r>
                <a:rPr lang="en-US" sz="2000" dirty="0"/>
                <a:t>,  slack  …  </a:t>
              </a:r>
            </a:p>
          </p:txBody>
        </p:sp>
      </p:grpSp>
    </p:spTree>
    <p:extLst>
      <p:ext uri="{BB962C8B-B14F-4D97-AF65-F5344CB8AC3E}">
        <p14:creationId xmlns:p14="http://schemas.microsoft.com/office/powerpoint/2010/main" val="247190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243D77-8890-79B5-D498-B841FCEA0271}"/>
              </a:ext>
            </a:extLst>
          </p:cNvPr>
          <p:cNvSpPr txBox="1"/>
          <p:nvPr/>
        </p:nvSpPr>
        <p:spPr>
          <a:xfrm>
            <a:off x="1863299" y="1803173"/>
            <a:ext cx="5760657" cy="2469907"/>
          </a:xfrm>
          <a:prstGeom prst="rect">
            <a:avLst/>
          </a:prstGeom>
          <a:noFill/>
        </p:spPr>
        <p:txBody>
          <a:bodyPr wrap="square">
            <a:spAutoFit/>
          </a:bodyPr>
          <a:lstStyle/>
          <a:p>
            <a:pPr>
              <a:lnSpc>
                <a:spcPct val="150000"/>
              </a:lnSpc>
            </a:pPr>
            <a:r>
              <a:rPr lang="en-US" sz="2400" dirty="0"/>
              <a:t>What do you hear in</a:t>
            </a:r>
          </a:p>
          <a:p>
            <a:pPr>
              <a:lnSpc>
                <a:spcPct val="150000"/>
              </a:lnSpc>
            </a:pPr>
            <a:endParaRPr lang="en-US" sz="700" dirty="0"/>
          </a:p>
          <a:p>
            <a:pPr>
              <a:lnSpc>
                <a:spcPct val="150000"/>
              </a:lnSpc>
            </a:pPr>
            <a:r>
              <a:rPr lang="en-US" sz="2400" dirty="0"/>
              <a:t>	</a:t>
            </a:r>
            <a:r>
              <a:rPr lang="en-US" sz="2400" i="1" dirty="0"/>
              <a:t>ii </a:t>
            </a:r>
            <a:r>
              <a:rPr lang="en-US" sz="2400" i="1" dirty="0" err="1"/>
              <a:t>naa</a:t>
            </a:r>
            <a:endParaRPr lang="en-US" sz="2400" i="1" dirty="0"/>
          </a:p>
          <a:p>
            <a:pPr>
              <a:lnSpc>
                <a:spcPct val="150000"/>
              </a:lnSpc>
            </a:pPr>
            <a:endParaRPr lang="en-US" sz="2400" i="1" dirty="0"/>
          </a:p>
          <a:p>
            <a:pPr>
              <a:lnSpc>
                <a:spcPct val="150000"/>
              </a:lnSpc>
            </a:pPr>
            <a:endParaRPr lang="en-US" sz="2400" dirty="0"/>
          </a:p>
        </p:txBody>
      </p:sp>
      <p:sp>
        <p:nvSpPr>
          <p:cNvPr id="4" name="Title 1">
            <a:extLst>
              <a:ext uri="{FF2B5EF4-FFF2-40B4-BE49-F238E27FC236}">
                <a16:creationId xmlns:a16="http://schemas.microsoft.com/office/drawing/2014/main" id="{31C8906B-912B-F7C1-8265-24D5E54117D3}"/>
              </a:ext>
            </a:extLst>
          </p:cNvPr>
          <p:cNvSpPr>
            <a:spLocks noGrp="1"/>
          </p:cNvSpPr>
          <p:nvPr>
            <p:ph type="title"/>
          </p:nvPr>
        </p:nvSpPr>
        <p:spPr>
          <a:xfrm>
            <a:off x="570481" y="316654"/>
            <a:ext cx="6097448" cy="857250"/>
          </a:xfrm>
        </p:spPr>
        <p:txBody>
          <a:bodyPr/>
          <a:lstStyle/>
          <a:p>
            <a:pPr algn="l">
              <a:lnSpc>
                <a:spcPct val="150000"/>
              </a:lnSpc>
            </a:pPr>
            <a:r>
              <a:rPr lang="en-US" sz="4400" dirty="0"/>
              <a:t>Perception Warm-up</a:t>
            </a:r>
          </a:p>
        </p:txBody>
      </p:sp>
      <p:pic>
        <p:nvPicPr>
          <p:cNvPr id="2" name="ii-naaa-nigel">
            <a:hlinkClick r:id="" action="ppaction://media"/>
            <a:extLst>
              <a:ext uri="{FF2B5EF4-FFF2-40B4-BE49-F238E27FC236}">
                <a16:creationId xmlns:a16="http://schemas.microsoft.com/office/drawing/2014/main" id="{F31C7B37-A617-942A-CE6D-01FE56B038C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844119" y="2605586"/>
            <a:ext cx="609600" cy="609600"/>
          </a:xfrm>
          <a:prstGeom prst="rect">
            <a:avLst/>
          </a:prstGeom>
        </p:spPr>
      </p:pic>
    </p:spTree>
    <p:extLst>
      <p:ext uri="{BB962C8B-B14F-4D97-AF65-F5344CB8AC3E}">
        <p14:creationId xmlns:p14="http://schemas.microsoft.com/office/powerpoint/2010/main" val="357905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6"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879" y="46327"/>
            <a:ext cx="6172200" cy="857250"/>
          </a:xfrm>
        </p:spPr>
        <p:txBody>
          <a:bodyPr/>
          <a:lstStyle/>
          <a:p>
            <a:r>
              <a:rPr lang="en-US" dirty="0"/>
              <a:t>Prosody is … </a:t>
            </a:r>
          </a:p>
        </p:txBody>
      </p:sp>
      <p:sp>
        <p:nvSpPr>
          <p:cNvPr id="3" name="Content Placeholder 2"/>
          <p:cNvSpPr>
            <a:spLocks noGrp="1"/>
          </p:cNvSpPr>
          <p:nvPr>
            <p:ph idx="1"/>
          </p:nvPr>
        </p:nvSpPr>
        <p:spPr>
          <a:xfrm>
            <a:off x="878890" y="1110815"/>
            <a:ext cx="7954392" cy="4988142"/>
          </a:xfrm>
        </p:spPr>
        <p:txBody>
          <a:bodyPr/>
          <a:lstStyle/>
          <a:p>
            <a:pPr marL="0" indent="0">
              <a:lnSpc>
                <a:spcPct val="122000"/>
              </a:lnSpc>
              <a:buNone/>
            </a:pPr>
            <a:r>
              <a:rPr lang="en-US" sz="2800" dirty="0"/>
              <a:t>The musical aspects of speech</a:t>
            </a:r>
          </a:p>
          <a:p>
            <a:pPr>
              <a:lnSpc>
                <a:spcPct val="122000"/>
              </a:lnSpc>
            </a:pPr>
            <a:r>
              <a:rPr lang="en-US" sz="2400" dirty="0"/>
              <a:t>Pitch, loudness, timing, duration, and rate</a:t>
            </a:r>
          </a:p>
          <a:p>
            <a:pPr marL="0" indent="0">
              <a:lnSpc>
                <a:spcPct val="122000"/>
              </a:lnSpc>
              <a:spcBef>
                <a:spcPts val="900"/>
              </a:spcBef>
              <a:spcAft>
                <a:spcPts val="0"/>
              </a:spcAft>
              <a:buNone/>
            </a:pPr>
            <a:r>
              <a:rPr lang="en-US" sz="2800" dirty="0"/>
              <a:t>and things that pattern with them: </a:t>
            </a:r>
          </a:p>
          <a:p>
            <a:pPr>
              <a:lnSpc>
                <a:spcPct val="122000"/>
              </a:lnSpc>
              <a:spcBef>
                <a:spcPts val="450"/>
              </a:spcBef>
            </a:pPr>
            <a:r>
              <a:rPr lang="en-US" sz="2400" dirty="0"/>
              <a:t>Voicing present (binary) or periodicity</a:t>
            </a:r>
          </a:p>
          <a:p>
            <a:pPr>
              <a:lnSpc>
                <a:spcPct val="122000"/>
              </a:lnSpc>
              <a:spcBef>
                <a:spcPts val="0"/>
              </a:spcBef>
            </a:pPr>
            <a:r>
              <a:rPr lang="en-US" sz="2400" dirty="0">
                <a:solidFill>
                  <a:srgbClr val="FFFF00"/>
                </a:solidFill>
              </a:rPr>
              <a:t>Phonation type: creaky / breathy / falsetto …</a:t>
            </a:r>
          </a:p>
          <a:p>
            <a:pPr>
              <a:lnSpc>
                <a:spcPct val="122000"/>
              </a:lnSpc>
              <a:spcBef>
                <a:spcPts val="0"/>
              </a:spcBef>
            </a:pPr>
            <a:r>
              <a:rPr lang="en-US" sz="2400" dirty="0"/>
              <a:t>Reduction / enunciation</a:t>
            </a:r>
          </a:p>
          <a:p>
            <a:pPr>
              <a:lnSpc>
                <a:spcPct val="122000"/>
              </a:lnSpc>
              <a:spcBef>
                <a:spcPts val="0"/>
              </a:spcBef>
            </a:pPr>
            <a:r>
              <a:rPr lang="en-US" sz="2400" dirty="0"/>
              <a:t>Nasalization</a:t>
            </a:r>
          </a:p>
          <a:p>
            <a:pPr>
              <a:lnSpc>
                <a:spcPct val="122000"/>
              </a:lnSpc>
              <a:spcBef>
                <a:spcPts val="0"/>
              </a:spcBef>
            </a:pPr>
            <a:endParaRPr lang="en-US" sz="2400" dirty="0"/>
          </a:p>
          <a:p>
            <a:pPr>
              <a:lnSpc>
                <a:spcPct val="122000"/>
              </a:lnSpc>
              <a:spcBef>
                <a:spcPts val="0"/>
              </a:spcBef>
            </a:pPr>
            <a:r>
              <a:rPr lang="en-US" sz="2400" dirty="0">
                <a:solidFill>
                  <a:srgbClr val="FFFF00"/>
                </a:solidFill>
              </a:rPr>
              <a:t>Thousands of derived features </a:t>
            </a:r>
          </a:p>
        </p:txBody>
      </p:sp>
    </p:spTree>
    <p:extLst>
      <p:ext uri="{BB962C8B-B14F-4D97-AF65-F5344CB8AC3E}">
        <p14:creationId xmlns:p14="http://schemas.microsoft.com/office/powerpoint/2010/main" val="42918252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iceberg images underwa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itle 1"/>
          <p:cNvSpPr>
            <a:spLocks noGrp="1"/>
          </p:cNvSpPr>
          <p:nvPr>
            <p:ph type="title"/>
          </p:nvPr>
        </p:nvSpPr>
        <p:spPr>
          <a:xfrm>
            <a:off x="457200" y="228600"/>
            <a:ext cx="8229600" cy="1143000"/>
          </a:xfrm>
        </p:spPr>
        <p:txBody>
          <a:bodyPr/>
          <a:lstStyle/>
          <a:p>
            <a:pPr algn="l"/>
            <a:r>
              <a:rPr lang="en-US" sz="3600" dirty="0"/>
              <a:t>Prosody is More than Intonation</a:t>
            </a:r>
          </a:p>
        </p:txBody>
      </p:sp>
      <p:sp>
        <p:nvSpPr>
          <p:cNvPr id="4" name="TextBox 3"/>
          <p:cNvSpPr txBox="1"/>
          <p:nvPr/>
        </p:nvSpPr>
        <p:spPr>
          <a:xfrm>
            <a:off x="558405" y="5537036"/>
            <a:ext cx="4251485" cy="461665"/>
          </a:xfrm>
          <a:prstGeom prst="rect">
            <a:avLst/>
          </a:prstGeom>
          <a:noFill/>
        </p:spPr>
        <p:txBody>
          <a:bodyPr wrap="none" rtlCol="0">
            <a:spAutoFit/>
          </a:bodyPr>
          <a:lstStyle/>
          <a:p>
            <a:r>
              <a:rPr lang="en-US" sz="2400" dirty="0"/>
              <a:t>F</a:t>
            </a:r>
            <a:r>
              <a:rPr lang="en-US" sz="2800" baseline="-12000" dirty="0"/>
              <a:t>0</a:t>
            </a:r>
            <a:r>
              <a:rPr lang="en-US" sz="2400" dirty="0"/>
              <a:t> is just the tip of the iceberg</a:t>
            </a:r>
          </a:p>
        </p:txBody>
      </p:sp>
      <p:grpSp>
        <p:nvGrpSpPr>
          <p:cNvPr id="16" name="Group 15"/>
          <p:cNvGrpSpPr/>
          <p:nvPr/>
        </p:nvGrpSpPr>
        <p:grpSpPr>
          <a:xfrm>
            <a:off x="1314450" y="1712262"/>
            <a:ext cx="6614848" cy="3889833"/>
            <a:chOff x="1314450" y="1712262"/>
            <a:chExt cx="6614848" cy="3889833"/>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314450" y="1712262"/>
              <a:ext cx="6515100" cy="3664895"/>
            </a:xfrm>
            <a:prstGeom prst="rect">
              <a:avLst/>
            </a:prstGeom>
          </p:spPr>
        </p:pic>
        <p:sp>
          <p:nvSpPr>
            <p:cNvPr id="12" name="TextBox 11"/>
            <p:cNvSpPr txBox="1"/>
            <p:nvPr/>
          </p:nvSpPr>
          <p:spPr>
            <a:xfrm>
              <a:off x="6534364" y="5355874"/>
              <a:ext cx="1394934" cy="246221"/>
            </a:xfrm>
            <a:prstGeom prst="rect">
              <a:avLst/>
            </a:prstGeom>
            <a:noFill/>
          </p:spPr>
          <p:txBody>
            <a:bodyPr wrap="none" rtlCol="0">
              <a:spAutoFit/>
            </a:bodyPr>
            <a:lstStyle/>
            <a:p>
              <a:r>
                <a:rPr lang="en-US" sz="1000" dirty="0"/>
                <a:t>Wikimedia Commons</a:t>
              </a:r>
            </a:p>
          </p:txBody>
        </p:sp>
      </p:grpSp>
      <p:grpSp>
        <p:nvGrpSpPr>
          <p:cNvPr id="15" name="Group 14"/>
          <p:cNvGrpSpPr/>
          <p:nvPr/>
        </p:nvGrpSpPr>
        <p:grpSpPr>
          <a:xfrm>
            <a:off x="2147299" y="1910598"/>
            <a:ext cx="3914454" cy="699038"/>
            <a:chOff x="2147299" y="1910598"/>
            <a:chExt cx="3914454" cy="699038"/>
          </a:xfrm>
        </p:grpSpPr>
        <p:sp>
          <p:nvSpPr>
            <p:cNvPr id="13" name="Freeform 12"/>
            <p:cNvSpPr/>
            <p:nvPr/>
          </p:nvSpPr>
          <p:spPr bwMode="auto">
            <a:xfrm>
              <a:off x="2147299" y="2095928"/>
              <a:ext cx="1438382" cy="513708"/>
            </a:xfrm>
            <a:custGeom>
              <a:avLst/>
              <a:gdLst>
                <a:gd name="connsiteX0" fmla="*/ 0 w 1438382"/>
                <a:gd name="connsiteY0" fmla="*/ 513708 h 513708"/>
                <a:gd name="connsiteX1" fmla="*/ 215757 w 1438382"/>
                <a:gd name="connsiteY1" fmla="*/ 380144 h 513708"/>
                <a:gd name="connsiteX2" fmla="*/ 441789 w 1438382"/>
                <a:gd name="connsiteY2" fmla="*/ 267128 h 513708"/>
                <a:gd name="connsiteX3" fmla="*/ 636998 w 1438382"/>
                <a:gd name="connsiteY3" fmla="*/ 236306 h 513708"/>
                <a:gd name="connsiteX4" fmla="*/ 821932 w 1438382"/>
                <a:gd name="connsiteY4" fmla="*/ 308225 h 513708"/>
                <a:gd name="connsiteX5" fmla="*/ 904126 w 1438382"/>
                <a:gd name="connsiteY5" fmla="*/ 226032 h 513708"/>
                <a:gd name="connsiteX6" fmla="*/ 996593 w 1438382"/>
                <a:gd name="connsiteY6" fmla="*/ 184935 h 513708"/>
                <a:gd name="connsiteX7" fmla="*/ 1150705 w 1438382"/>
                <a:gd name="connsiteY7" fmla="*/ 133564 h 513708"/>
                <a:gd name="connsiteX8" fmla="*/ 1438382 w 1438382"/>
                <a:gd name="connsiteY8" fmla="*/ 0 h 513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8382" h="513708">
                  <a:moveTo>
                    <a:pt x="0" y="513708"/>
                  </a:moveTo>
                  <a:cubicBezTo>
                    <a:pt x="71063" y="467474"/>
                    <a:pt x="142126" y="421241"/>
                    <a:pt x="215757" y="380144"/>
                  </a:cubicBezTo>
                  <a:cubicBezTo>
                    <a:pt x="289388" y="339047"/>
                    <a:pt x="371582" y="291101"/>
                    <a:pt x="441789" y="267128"/>
                  </a:cubicBezTo>
                  <a:cubicBezTo>
                    <a:pt x="511996" y="243155"/>
                    <a:pt x="573641" y="229457"/>
                    <a:pt x="636998" y="236306"/>
                  </a:cubicBezTo>
                  <a:cubicBezTo>
                    <a:pt x="700355" y="243155"/>
                    <a:pt x="777411" y="309937"/>
                    <a:pt x="821932" y="308225"/>
                  </a:cubicBezTo>
                  <a:cubicBezTo>
                    <a:pt x="866453" y="306513"/>
                    <a:pt x="875016" y="246580"/>
                    <a:pt x="904126" y="226032"/>
                  </a:cubicBezTo>
                  <a:cubicBezTo>
                    <a:pt x="933236" y="205484"/>
                    <a:pt x="955497" y="200346"/>
                    <a:pt x="996593" y="184935"/>
                  </a:cubicBezTo>
                  <a:cubicBezTo>
                    <a:pt x="1037689" y="169524"/>
                    <a:pt x="1077074" y="164386"/>
                    <a:pt x="1150705" y="133564"/>
                  </a:cubicBezTo>
                  <a:cubicBezTo>
                    <a:pt x="1224336" y="102742"/>
                    <a:pt x="1331359" y="51371"/>
                    <a:pt x="1438382" y="0"/>
                  </a:cubicBez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4" name="Freeform 13"/>
            <p:cNvSpPr/>
            <p:nvPr/>
          </p:nvSpPr>
          <p:spPr bwMode="auto">
            <a:xfrm>
              <a:off x="3832261" y="1910598"/>
              <a:ext cx="2229492" cy="668215"/>
            </a:xfrm>
            <a:custGeom>
              <a:avLst/>
              <a:gdLst>
                <a:gd name="connsiteX0" fmla="*/ 0 w 2229492"/>
                <a:gd name="connsiteY0" fmla="*/ 51766 h 668215"/>
                <a:gd name="connsiteX1" fmla="*/ 226031 w 2229492"/>
                <a:gd name="connsiteY1" fmla="*/ 92863 h 668215"/>
                <a:gd name="connsiteX2" fmla="*/ 359595 w 2229492"/>
                <a:gd name="connsiteY2" fmla="*/ 395 h 668215"/>
                <a:gd name="connsiteX3" fmla="*/ 616449 w 2229492"/>
                <a:gd name="connsiteY3" fmla="*/ 62040 h 668215"/>
                <a:gd name="connsiteX4" fmla="*/ 852755 w 2229492"/>
                <a:gd name="connsiteY4" fmla="*/ 123685 h 668215"/>
                <a:gd name="connsiteX5" fmla="*/ 1068512 w 2229492"/>
                <a:gd name="connsiteY5" fmla="*/ 185330 h 668215"/>
                <a:gd name="connsiteX6" fmla="*/ 1140431 w 2229492"/>
                <a:gd name="connsiteY6" fmla="*/ 349717 h 668215"/>
                <a:gd name="connsiteX7" fmla="*/ 1315092 w 2229492"/>
                <a:gd name="connsiteY7" fmla="*/ 421636 h 668215"/>
                <a:gd name="connsiteX8" fmla="*/ 1643865 w 2229492"/>
                <a:gd name="connsiteY8" fmla="*/ 442184 h 668215"/>
                <a:gd name="connsiteX9" fmla="*/ 1828800 w 2229492"/>
                <a:gd name="connsiteY9" fmla="*/ 596296 h 668215"/>
                <a:gd name="connsiteX10" fmla="*/ 2229492 w 2229492"/>
                <a:gd name="connsiteY10" fmla="*/ 668215 h 668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9492" h="668215">
                  <a:moveTo>
                    <a:pt x="0" y="51766"/>
                  </a:moveTo>
                  <a:cubicBezTo>
                    <a:pt x="83049" y="76595"/>
                    <a:pt x="166099" y="101425"/>
                    <a:pt x="226031" y="92863"/>
                  </a:cubicBezTo>
                  <a:cubicBezTo>
                    <a:pt x="285964" y="84301"/>
                    <a:pt x="294525" y="5532"/>
                    <a:pt x="359595" y="395"/>
                  </a:cubicBezTo>
                  <a:cubicBezTo>
                    <a:pt x="424665" y="-4742"/>
                    <a:pt x="534256" y="41492"/>
                    <a:pt x="616449" y="62040"/>
                  </a:cubicBezTo>
                  <a:cubicBezTo>
                    <a:pt x="698642" y="82588"/>
                    <a:pt x="777411" y="103137"/>
                    <a:pt x="852755" y="123685"/>
                  </a:cubicBezTo>
                  <a:cubicBezTo>
                    <a:pt x="928099" y="144233"/>
                    <a:pt x="1020566" y="147658"/>
                    <a:pt x="1068512" y="185330"/>
                  </a:cubicBezTo>
                  <a:cubicBezTo>
                    <a:pt x="1116458" y="223002"/>
                    <a:pt x="1099334" y="310333"/>
                    <a:pt x="1140431" y="349717"/>
                  </a:cubicBezTo>
                  <a:cubicBezTo>
                    <a:pt x="1181528" y="389101"/>
                    <a:pt x="1231186" y="406225"/>
                    <a:pt x="1315092" y="421636"/>
                  </a:cubicBezTo>
                  <a:cubicBezTo>
                    <a:pt x="1398998" y="437047"/>
                    <a:pt x="1558247" y="413074"/>
                    <a:pt x="1643865" y="442184"/>
                  </a:cubicBezTo>
                  <a:cubicBezTo>
                    <a:pt x="1729483" y="471294"/>
                    <a:pt x="1731196" y="558624"/>
                    <a:pt x="1828800" y="596296"/>
                  </a:cubicBezTo>
                  <a:cubicBezTo>
                    <a:pt x="1926405" y="633968"/>
                    <a:pt x="2077948" y="651091"/>
                    <a:pt x="2229492" y="668215"/>
                  </a:cubicBezTo>
                </a:path>
              </a:pathLst>
            </a:cu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grpSp>
    </p:spTree>
    <p:extLst>
      <p:ext uri="{BB962C8B-B14F-4D97-AF65-F5344CB8AC3E}">
        <p14:creationId xmlns:p14="http://schemas.microsoft.com/office/powerpoint/2010/main" val="2822573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3889717"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6400754" cy="4062167"/>
          </a:xfrm>
        </p:spPr>
        <p:txBody>
          <a:bodyPr numCol="1"/>
          <a:lstStyle/>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Introduction</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Classic Ling. Prosody</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Technology 1</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Para. &amp; </a:t>
            </a:r>
            <a:r>
              <a:rPr lang="en-US" sz="2800" kern="1200" dirty="0" err="1">
                <a:solidFill>
                  <a:schemeClr val="tx1">
                    <a:lumMod val="50000"/>
                  </a:schemeClr>
                </a:solidFill>
                <a:latin typeface="Calibri" panose="020F0502020204030204" pitchFamily="34" charset="0"/>
                <a:ea typeface="ＭＳ Ｐゴシック" panose="020B0600070205080204" pitchFamily="34" charset="-128"/>
              </a:rPr>
              <a:t>Prag</a:t>
            </a:r>
            <a:r>
              <a:rPr lang="en-US" sz="2800" kern="1200" dirty="0">
                <a:solidFill>
                  <a:schemeClr val="tx1">
                    <a:lumMod val="50000"/>
                  </a:schemeClr>
                </a:solidFill>
                <a:latin typeface="Calibri" panose="020F0502020204030204" pitchFamily="34" charset="0"/>
                <a:ea typeface="ＭＳ Ｐゴシック" panose="020B0600070205080204" pitchFamily="34" charset="-128"/>
              </a:rPr>
              <a:t>. Functions</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Speech Synthesis and Dialog</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Perspectives</a:t>
            </a: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sp>
        <p:nvSpPr>
          <p:cNvPr id="7" name="Left Brace 6"/>
          <p:cNvSpPr/>
          <p:nvPr/>
        </p:nvSpPr>
        <p:spPr bwMode="auto">
          <a:xfrm>
            <a:off x="5022165" y="1686837"/>
            <a:ext cx="267287" cy="2900520"/>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0" name="Rectangle 9"/>
          <p:cNvSpPr/>
          <p:nvPr/>
        </p:nvSpPr>
        <p:spPr>
          <a:xfrm>
            <a:off x="5289452" y="1569519"/>
            <a:ext cx="4572000" cy="3711785"/>
          </a:xfrm>
          <a:prstGeom prst="rect">
            <a:avLst/>
          </a:prstGeom>
        </p:spPr>
        <p:txBody>
          <a:bodyPr>
            <a:spAutoFit/>
          </a:bodyPr>
          <a:lstStyle/>
          <a:p>
            <a:pPr>
              <a:lnSpc>
                <a:spcPct val="140000"/>
              </a:lnSpc>
            </a:pPr>
            <a:r>
              <a:rPr lang="en-US" sz="2800" dirty="0">
                <a:solidFill>
                  <a:schemeClr val="tx1">
                    <a:lumMod val="50000"/>
                  </a:schemeClr>
                </a:solidFill>
                <a:latin typeface="Calibri" panose="020F0502020204030204" pitchFamily="34" charset="0"/>
                <a:ea typeface="ＭＳ Ｐゴシック" panose="020B0600070205080204" pitchFamily="34" charset="-128"/>
              </a:rPr>
              <a:t>4:  Pitch Production </a:t>
            </a:r>
          </a:p>
          <a:p>
            <a:pPr>
              <a:lnSpc>
                <a:spcPct val="140000"/>
              </a:lnSpc>
            </a:pPr>
            <a:r>
              <a:rPr lang="en-US" sz="2800" dirty="0">
                <a:solidFill>
                  <a:schemeClr val="tx1">
                    <a:lumMod val="50000"/>
                  </a:schemeClr>
                </a:solidFill>
                <a:latin typeface="Calibri" panose="020F0502020204030204" pitchFamily="34" charset="0"/>
                <a:ea typeface="ＭＳ Ｐゴシック" panose="020B0600070205080204" pitchFamily="34" charset="-128"/>
              </a:rPr>
              <a:t>5:  Pitch and F</a:t>
            </a:r>
            <a:r>
              <a:rPr lang="en-US" sz="2800" baseline="-15000" dirty="0">
                <a:solidFill>
                  <a:schemeClr val="tx1">
                    <a:lumMod val="50000"/>
                  </a:schemeClr>
                </a:solidFill>
                <a:latin typeface="Calibri" panose="020F0502020204030204" pitchFamily="34" charset="0"/>
                <a:ea typeface="ＭＳ Ｐゴシック" panose="020B0600070205080204" pitchFamily="34" charset="-128"/>
              </a:rPr>
              <a:t>0</a:t>
            </a:r>
            <a:endParaRPr lang="en-US" sz="2800" dirty="0">
              <a:solidFill>
                <a:schemeClr val="tx1">
                  <a:lumMod val="50000"/>
                </a:schemeClr>
              </a:solidFill>
              <a:latin typeface="Calibri" panose="020F0502020204030204" pitchFamily="34" charset="0"/>
              <a:ea typeface="ＭＳ Ｐゴシック" panose="020B0600070205080204" pitchFamily="34" charset="-128"/>
            </a:endParaRPr>
          </a:p>
          <a:p>
            <a:pPr>
              <a:lnSpc>
                <a:spcPct val="140000"/>
              </a:lnSpc>
            </a:pPr>
            <a:r>
              <a:rPr lang="en-US" sz="2800" dirty="0">
                <a:solidFill>
                  <a:schemeClr val="tx1">
                    <a:lumMod val="50000"/>
                  </a:schemeClr>
                </a:solidFill>
                <a:latin typeface="Calibri" panose="020F0502020204030204" pitchFamily="34" charset="0"/>
                <a:ea typeface="ＭＳ Ｐゴシック" panose="020B0600070205080204" pitchFamily="34" charset="-128"/>
              </a:rPr>
              <a:t>6</a:t>
            </a:r>
            <a:r>
              <a:rPr lang="en-US" sz="2800">
                <a:solidFill>
                  <a:schemeClr val="tx1">
                    <a:lumMod val="50000"/>
                  </a:schemeClr>
                </a:solidFill>
                <a:latin typeface="Calibri" panose="020F0502020204030204" pitchFamily="34" charset="0"/>
                <a:ea typeface="ＭＳ Ｐゴシック" panose="020B0600070205080204" pitchFamily="34" charset="-128"/>
              </a:rPr>
              <a:t>.  Loudness</a:t>
            </a:r>
            <a:r>
              <a:rPr lang="en-US" sz="2800" dirty="0">
                <a:solidFill>
                  <a:schemeClr val="tx1">
                    <a:lumMod val="50000"/>
                  </a:schemeClr>
                </a:solidFill>
                <a:latin typeface="Calibri" panose="020F0502020204030204" pitchFamily="34" charset="0"/>
                <a:ea typeface="ＭＳ Ｐゴシック" panose="020B0600070205080204" pitchFamily="34" charset="-128"/>
              </a:rPr>
              <a:t>, Timing, etc</a:t>
            </a:r>
            <a:r>
              <a:rPr lang="en-US" sz="2800" dirty="0">
                <a:solidFill>
                  <a:schemeClr val="tx1">
                    <a:lumMod val="75000"/>
                  </a:schemeClr>
                </a:solidFill>
                <a:latin typeface="Calibri" panose="020F0502020204030204" pitchFamily="34" charset="0"/>
                <a:ea typeface="ＭＳ Ｐゴシック" panose="020B0600070205080204" pitchFamily="34" charset="-128"/>
              </a:rPr>
              <a:t>.</a:t>
            </a:r>
          </a:p>
          <a:p>
            <a:pPr>
              <a:lnSpc>
                <a:spcPct val="140000"/>
              </a:lnSpc>
            </a:pPr>
            <a:r>
              <a:rPr lang="en-US" sz="2800" dirty="0">
                <a:solidFill>
                  <a:schemeClr val="tx1">
                    <a:lumMod val="65000"/>
                  </a:schemeClr>
                </a:solidFill>
                <a:latin typeface="Calibri" panose="020F0502020204030204" pitchFamily="34" charset="0"/>
                <a:ea typeface="ＭＳ Ｐゴシック" panose="020B0600070205080204" pitchFamily="34" charset="-128"/>
              </a:rPr>
              <a:t>7</a:t>
            </a:r>
            <a:r>
              <a:rPr lang="en-US" sz="2800">
                <a:solidFill>
                  <a:schemeClr val="tx1">
                    <a:lumMod val="65000"/>
                  </a:schemeClr>
                </a:solidFill>
                <a:latin typeface="Calibri" panose="020F0502020204030204" pitchFamily="34" charset="0"/>
                <a:ea typeface="ＭＳ Ｐゴシック" panose="020B0600070205080204" pitchFamily="34" charset="-128"/>
              </a:rPr>
              <a:t>:  </a:t>
            </a:r>
            <a:r>
              <a:rPr lang="en-US" sz="2800">
                <a:latin typeface="Calibri" panose="020F0502020204030204" pitchFamily="34" charset="0"/>
                <a:ea typeface="ＭＳ Ｐゴシック" panose="020B0600070205080204" pitchFamily="34" charset="-128"/>
              </a:rPr>
              <a:t>Phonation Types</a:t>
            </a:r>
            <a:endParaRPr lang="en-US" sz="2800" dirty="0">
              <a:latin typeface="Calibri" panose="020F0502020204030204" pitchFamily="34" charset="0"/>
              <a:ea typeface="ＭＳ Ｐゴシック" panose="020B0600070205080204" pitchFamily="34" charset="-128"/>
            </a:endParaRPr>
          </a:p>
          <a:p>
            <a:pPr>
              <a:lnSpc>
                <a:spcPct val="140000"/>
              </a:lnSpc>
            </a:pPr>
            <a:r>
              <a:rPr lang="en-US" sz="2800" dirty="0">
                <a:solidFill>
                  <a:schemeClr val="tx1">
                    <a:lumMod val="65000"/>
                  </a:schemeClr>
                </a:solidFill>
                <a:latin typeface="Calibri" panose="020F0502020204030204" pitchFamily="34" charset="0"/>
                <a:ea typeface="ＭＳ Ｐゴシック" panose="020B0600070205080204" pitchFamily="34" charset="-128"/>
              </a:rPr>
              <a:t>8:  Exercises</a:t>
            </a:r>
          </a:p>
          <a:p>
            <a:pPr>
              <a:lnSpc>
                <a:spcPct val="140000"/>
              </a:lnSpc>
            </a:pPr>
            <a:r>
              <a:rPr lang="en-US" sz="2800" dirty="0">
                <a:solidFill>
                  <a:schemeClr val="tx1">
                    <a:lumMod val="65000"/>
                  </a:schemeClr>
                </a:solidFill>
                <a:latin typeface="Calibri" panose="020F0502020204030204" pitchFamily="34" charset="0"/>
                <a:ea typeface="ＭＳ Ｐゴシック" panose="020B0600070205080204" pitchFamily="34" charset="-128"/>
              </a:rPr>
              <a:t>9:  Pitch Perception </a:t>
            </a:r>
          </a:p>
        </p:txBody>
      </p:sp>
      <p:cxnSp>
        <p:nvCxnSpPr>
          <p:cNvPr id="14" name="Straight Connector 13"/>
          <p:cNvCxnSpPr/>
          <p:nvPr/>
        </p:nvCxnSpPr>
        <p:spPr bwMode="auto">
          <a:xfrm>
            <a:off x="4346917" y="2293034"/>
            <a:ext cx="675248" cy="84406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932192011"/>
      </p:ext>
    </p:extLst>
  </p:cSld>
  <p:clrMapOvr>
    <a:masterClrMapping/>
  </p:clrMapOvr>
  <mc:AlternateContent xmlns:mc="http://schemas.openxmlformats.org/markup-compatibility/2006" xmlns:p14="http://schemas.microsoft.com/office/powerpoint/2010/main">
    <mc:Choice Requires="p14">
      <p:transition spd="slow" p14:dur="2000" advTm="2236"/>
    </mc:Choice>
    <mc:Fallback xmlns="">
      <p:transition spd="slow" advTm="2236"/>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78056-CAEE-A760-B2C3-597800590A05}"/>
              </a:ext>
            </a:extLst>
          </p:cNvPr>
          <p:cNvSpPr>
            <a:spLocks noGrp="1"/>
          </p:cNvSpPr>
          <p:nvPr>
            <p:ph type="title"/>
          </p:nvPr>
        </p:nvSpPr>
        <p:spPr/>
        <p:txBody>
          <a:bodyPr/>
          <a:lstStyle/>
          <a:p>
            <a:pPr algn="l"/>
            <a:r>
              <a:rPr lang="en-US"/>
              <a:t>Background</a:t>
            </a:r>
          </a:p>
        </p:txBody>
      </p:sp>
      <p:sp>
        <p:nvSpPr>
          <p:cNvPr id="3" name="Content Placeholder 2">
            <a:extLst>
              <a:ext uri="{FF2B5EF4-FFF2-40B4-BE49-F238E27FC236}">
                <a16:creationId xmlns:a16="http://schemas.microsoft.com/office/drawing/2014/main" id="{2711C385-5FE5-8771-FE38-BDA1CD22A331}"/>
              </a:ext>
            </a:extLst>
          </p:cNvPr>
          <p:cNvSpPr>
            <a:spLocks noGrp="1"/>
          </p:cNvSpPr>
          <p:nvPr>
            <p:ph idx="1"/>
          </p:nvPr>
        </p:nvSpPr>
        <p:spPr/>
        <p:txBody>
          <a:bodyPr/>
          <a:lstStyle/>
          <a:p>
            <a:endParaRPr lang="en-US"/>
          </a:p>
        </p:txBody>
      </p:sp>
      <p:pic>
        <p:nvPicPr>
          <p:cNvPr id="4" name="Picture 2" descr="File:Hoarseness image.jpg">
            <a:extLst>
              <a:ext uri="{FF2B5EF4-FFF2-40B4-BE49-F238E27FC236}">
                <a16:creationId xmlns:a16="http://schemas.microsoft.com/office/drawing/2014/main" id="{6D1461AE-0DC1-A853-677B-41EA443FA7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3379" t="33876" b="32307"/>
          <a:stretch/>
        </p:blipFill>
        <p:spPr bwMode="auto">
          <a:xfrm>
            <a:off x="457200" y="1600200"/>
            <a:ext cx="2640899" cy="22085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8C4340BB-EB2B-02A1-BAA8-BE301A952807}"/>
              </a:ext>
            </a:extLst>
          </p:cNvPr>
          <p:cNvPicPr>
            <a:picLocks noChangeAspect="1"/>
          </p:cNvPicPr>
          <p:nvPr/>
        </p:nvPicPr>
        <p:blipFill rotWithShape="1">
          <a:blip r:embed="rId4"/>
          <a:srcRect l="12039" t="17310" r="24369" b="23058"/>
          <a:stretch/>
        </p:blipFill>
        <p:spPr>
          <a:xfrm>
            <a:off x="457200" y="4278488"/>
            <a:ext cx="11398569" cy="2350912"/>
          </a:xfrm>
          <a:prstGeom prst="rect">
            <a:avLst/>
          </a:prstGeom>
        </p:spPr>
      </p:pic>
    </p:spTree>
    <p:extLst>
      <p:ext uri="{BB962C8B-B14F-4D97-AF65-F5344CB8AC3E}">
        <p14:creationId xmlns:p14="http://schemas.microsoft.com/office/powerpoint/2010/main" val="5796419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0EABD4-B531-4E15-B148-770C53D5BC32}"/>
              </a:ext>
            </a:extLst>
          </p:cNvPr>
          <p:cNvSpPr>
            <a:spLocks noGrp="1"/>
          </p:cNvSpPr>
          <p:nvPr>
            <p:ph type="title"/>
          </p:nvPr>
        </p:nvSpPr>
        <p:spPr>
          <a:xfrm>
            <a:off x="457200" y="171465"/>
            <a:ext cx="3889717" cy="1077468"/>
          </a:xfrm>
        </p:spPr>
        <p:txBody>
          <a:bodyPr/>
          <a:lstStyle/>
          <a:p>
            <a:pPr algn="l"/>
            <a:r>
              <a:rPr lang="en-US" dirty="0"/>
              <a:t>Contents </a:t>
            </a:r>
          </a:p>
        </p:txBody>
      </p:sp>
      <p:sp>
        <p:nvSpPr>
          <p:cNvPr id="6" name="Content Placeholder 5">
            <a:extLst>
              <a:ext uri="{FF2B5EF4-FFF2-40B4-BE49-F238E27FC236}">
                <a16:creationId xmlns:a16="http://schemas.microsoft.com/office/drawing/2014/main" id="{F55E204D-3005-4944-A3BC-5B72E8B915D9}"/>
              </a:ext>
            </a:extLst>
          </p:cNvPr>
          <p:cNvSpPr>
            <a:spLocks noGrp="1"/>
          </p:cNvSpPr>
          <p:nvPr>
            <p:ph idx="1"/>
          </p:nvPr>
        </p:nvSpPr>
        <p:spPr>
          <a:xfrm>
            <a:off x="469726" y="1282801"/>
            <a:ext cx="6400754" cy="4062167"/>
          </a:xfrm>
        </p:spPr>
        <p:txBody>
          <a:bodyPr numCol="1"/>
          <a:lstStyle/>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Introduction</a:t>
            </a:r>
          </a:p>
          <a:p>
            <a:pPr fontAlgn="b">
              <a:lnSpc>
                <a:spcPct val="140000"/>
              </a:lnSpc>
              <a:spcBef>
                <a:spcPts val="0"/>
              </a:spcBef>
              <a:spcAft>
                <a:spcPts val="0"/>
              </a:spcAft>
            </a:pPr>
            <a:r>
              <a:rPr lang="en-US" sz="2800" kern="1200" dirty="0">
                <a:latin typeface="Calibri" panose="020F0502020204030204" pitchFamily="34" charset="0"/>
                <a:ea typeface="ＭＳ Ｐゴシック" panose="020B0600070205080204" pitchFamily="34" charset="-128"/>
              </a:rPr>
              <a:t>Production, Perception</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Classic Ling. Prosody</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Technology 1</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Para. &amp; </a:t>
            </a:r>
            <a:r>
              <a:rPr lang="en-US" sz="2800" kern="1200" dirty="0" err="1">
                <a:solidFill>
                  <a:schemeClr val="tx1">
                    <a:lumMod val="50000"/>
                  </a:schemeClr>
                </a:solidFill>
                <a:latin typeface="Calibri" panose="020F0502020204030204" pitchFamily="34" charset="0"/>
                <a:ea typeface="ＭＳ Ｐゴシック" panose="020B0600070205080204" pitchFamily="34" charset="-128"/>
              </a:rPr>
              <a:t>Prag</a:t>
            </a:r>
            <a:r>
              <a:rPr lang="en-US" sz="2800" kern="1200" dirty="0">
                <a:solidFill>
                  <a:schemeClr val="tx1">
                    <a:lumMod val="50000"/>
                  </a:schemeClr>
                </a:solidFill>
                <a:latin typeface="Calibri" panose="020F0502020204030204" pitchFamily="34" charset="0"/>
                <a:ea typeface="ＭＳ Ｐゴシック" panose="020B0600070205080204" pitchFamily="34" charset="-128"/>
              </a:rPr>
              <a:t>. Functions</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Speech Synthesis and Dialog</a:t>
            </a:r>
          </a:p>
          <a:p>
            <a:pPr fontAlgn="b">
              <a:lnSpc>
                <a:spcPct val="140000"/>
              </a:lnSpc>
              <a:spcBef>
                <a:spcPts val="0"/>
              </a:spcBef>
              <a:spcAft>
                <a:spcPts val="0"/>
              </a:spcAft>
            </a:pPr>
            <a:r>
              <a:rPr lang="en-US" sz="2800" kern="1200" dirty="0">
                <a:solidFill>
                  <a:schemeClr val="tx1">
                    <a:lumMod val="50000"/>
                  </a:schemeClr>
                </a:solidFill>
                <a:latin typeface="Calibri" panose="020F0502020204030204" pitchFamily="34" charset="0"/>
                <a:ea typeface="ＭＳ Ｐゴシック" panose="020B0600070205080204" pitchFamily="34" charset="-128"/>
              </a:rPr>
              <a:t>Perspectives</a:t>
            </a:r>
          </a:p>
          <a:p>
            <a:pPr marL="0" indent="0">
              <a:lnSpc>
                <a:spcPct val="140000"/>
              </a:lnSpc>
              <a:spcBef>
                <a:spcPts val="1200"/>
              </a:spcBef>
              <a:buNone/>
            </a:pPr>
            <a:endParaRPr lang="en-US" sz="4000" dirty="0"/>
          </a:p>
        </p:txBody>
      </p:sp>
      <p:pic>
        <p:nvPicPr>
          <p:cNvPr id="1028" name="Picture 4" descr="Background, Seamless, Repetition, Pattern, Design">
            <a:extLst>
              <a:ext uri="{FF2B5EF4-FFF2-40B4-BE49-F238E27FC236}">
                <a16:creationId xmlns:a16="http://schemas.microsoft.com/office/drawing/2014/main" id="{AEA75B64-C9CD-4397-93B5-71B00470346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5086" b="41718"/>
          <a:stretch/>
        </p:blipFill>
        <p:spPr bwMode="auto">
          <a:xfrm>
            <a:off x="0" y="6007318"/>
            <a:ext cx="9144000" cy="904973"/>
          </a:xfrm>
          <a:prstGeom prst="rect">
            <a:avLst/>
          </a:prstGeom>
          <a:noFill/>
          <a:extLst>
            <a:ext uri="{909E8E84-426E-40DD-AFC4-6F175D3DCCD1}">
              <a14:hiddenFill xmlns:a14="http://schemas.microsoft.com/office/drawing/2010/main">
                <a:solidFill>
                  <a:srgbClr val="FFFFFF"/>
                </a:solidFill>
              </a14:hiddenFill>
            </a:ext>
          </a:extLst>
        </p:spPr>
      </p:pic>
      <p:sp>
        <p:nvSpPr>
          <p:cNvPr id="7" name="Left Brace 6"/>
          <p:cNvSpPr/>
          <p:nvPr/>
        </p:nvSpPr>
        <p:spPr bwMode="auto">
          <a:xfrm>
            <a:off x="5022165" y="1686837"/>
            <a:ext cx="267287" cy="2900520"/>
          </a:xfrm>
          <a:prstGeom prst="leftBrace">
            <a:avLst/>
          </a:prstGeom>
          <a:noFill/>
          <a:ln w="1905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0" name="Rectangle 9"/>
          <p:cNvSpPr/>
          <p:nvPr/>
        </p:nvSpPr>
        <p:spPr>
          <a:xfrm>
            <a:off x="5289452" y="1569519"/>
            <a:ext cx="4572000" cy="3711785"/>
          </a:xfrm>
          <a:prstGeom prst="rect">
            <a:avLst/>
          </a:prstGeom>
        </p:spPr>
        <p:txBody>
          <a:bodyPr>
            <a:spAutoFit/>
          </a:bodyPr>
          <a:lstStyle/>
          <a:p>
            <a:pPr>
              <a:lnSpc>
                <a:spcPct val="140000"/>
              </a:lnSpc>
            </a:pPr>
            <a:r>
              <a:rPr lang="en-US" sz="2800" dirty="0">
                <a:solidFill>
                  <a:schemeClr val="tx1">
                    <a:lumMod val="50000"/>
                  </a:schemeClr>
                </a:solidFill>
                <a:latin typeface="Calibri" panose="020F0502020204030204" pitchFamily="34" charset="0"/>
                <a:ea typeface="ＭＳ Ｐゴシック" panose="020B0600070205080204" pitchFamily="34" charset="-128"/>
              </a:rPr>
              <a:t>4:  Pitch Production </a:t>
            </a:r>
          </a:p>
          <a:p>
            <a:pPr>
              <a:lnSpc>
                <a:spcPct val="140000"/>
              </a:lnSpc>
            </a:pPr>
            <a:r>
              <a:rPr lang="en-US" sz="2800" dirty="0">
                <a:solidFill>
                  <a:schemeClr val="tx1">
                    <a:lumMod val="50000"/>
                  </a:schemeClr>
                </a:solidFill>
                <a:latin typeface="Calibri" panose="020F0502020204030204" pitchFamily="34" charset="0"/>
                <a:ea typeface="ＭＳ Ｐゴシック" panose="020B0600070205080204" pitchFamily="34" charset="-128"/>
              </a:rPr>
              <a:t>5:  Pitch and F0</a:t>
            </a:r>
          </a:p>
          <a:p>
            <a:pPr>
              <a:lnSpc>
                <a:spcPct val="140000"/>
              </a:lnSpc>
            </a:pPr>
            <a:r>
              <a:rPr lang="en-US" sz="2800" dirty="0">
                <a:solidFill>
                  <a:schemeClr val="tx1">
                    <a:lumMod val="50000"/>
                  </a:schemeClr>
                </a:solidFill>
                <a:latin typeface="Calibri" panose="020F0502020204030204" pitchFamily="34" charset="0"/>
                <a:ea typeface="ＭＳ Ｐゴシック" panose="020B0600070205080204" pitchFamily="34" charset="-128"/>
              </a:rPr>
              <a:t>6</a:t>
            </a:r>
            <a:r>
              <a:rPr lang="en-US" sz="2800">
                <a:solidFill>
                  <a:schemeClr val="tx1">
                    <a:lumMod val="50000"/>
                  </a:schemeClr>
                </a:solidFill>
                <a:latin typeface="Calibri" panose="020F0502020204030204" pitchFamily="34" charset="0"/>
                <a:ea typeface="ＭＳ Ｐゴシック" panose="020B0600070205080204" pitchFamily="34" charset="-128"/>
              </a:rPr>
              <a:t>.  Loudness</a:t>
            </a:r>
            <a:r>
              <a:rPr lang="en-US" sz="2800" dirty="0">
                <a:solidFill>
                  <a:schemeClr val="tx1">
                    <a:lumMod val="50000"/>
                  </a:schemeClr>
                </a:solidFill>
                <a:latin typeface="Calibri" panose="020F0502020204030204" pitchFamily="34" charset="0"/>
                <a:ea typeface="ＭＳ Ｐゴシック" panose="020B0600070205080204" pitchFamily="34" charset="-128"/>
              </a:rPr>
              <a:t>, Timing, etc.</a:t>
            </a:r>
          </a:p>
          <a:p>
            <a:pPr>
              <a:lnSpc>
                <a:spcPct val="140000"/>
              </a:lnSpc>
            </a:pPr>
            <a:r>
              <a:rPr lang="en-US" sz="2800" dirty="0">
                <a:solidFill>
                  <a:schemeClr val="tx1">
                    <a:lumMod val="50000"/>
                  </a:schemeClr>
                </a:solidFill>
                <a:latin typeface="Calibri" panose="020F0502020204030204" pitchFamily="34" charset="0"/>
                <a:ea typeface="ＭＳ Ｐゴシック" panose="020B0600070205080204" pitchFamily="34" charset="-128"/>
              </a:rPr>
              <a:t>7</a:t>
            </a:r>
            <a:r>
              <a:rPr lang="en-US" sz="2800">
                <a:solidFill>
                  <a:schemeClr val="tx1">
                    <a:lumMod val="50000"/>
                  </a:schemeClr>
                </a:solidFill>
                <a:latin typeface="Calibri" panose="020F0502020204030204" pitchFamily="34" charset="0"/>
                <a:ea typeface="ＭＳ Ｐゴシック" panose="020B0600070205080204" pitchFamily="34" charset="-128"/>
              </a:rPr>
              <a:t>:  Phonation Types</a:t>
            </a:r>
            <a:endParaRPr lang="en-US" sz="2800" dirty="0">
              <a:solidFill>
                <a:schemeClr val="tx1">
                  <a:lumMod val="50000"/>
                </a:schemeClr>
              </a:solidFill>
              <a:latin typeface="Calibri" panose="020F0502020204030204" pitchFamily="34" charset="0"/>
              <a:ea typeface="ＭＳ Ｐゴシック" panose="020B0600070205080204" pitchFamily="34" charset="-128"/>
            </a:endParaRPr>
          </a:p>
          <a:p>
            <a:pPr>
              <a:lnSpc>
                <a:spcPct val="140000"/>
              </a:lnSpc>
            </a:pPr>
            <a:r>
              <a:rPr lang="en-US" sz="2800" dirty="0">
                <a:solidFill>
                  <a:srgbClr val="FFFF00"/>
                </a:solidFill>
                <a:latin typeface="Calibri" panose="020F0502020204030204" pitchFamily="34" charset="0"/>
                <a:ea typeface="ＭＳ Ｐゴシック" panose="020B0600070205080204" pitchFamily="34" charset="-128"/>
              </a:rPr>
              <a:t>8:  Exercises</a:t>
            </a:r>
          </a:p>
          <a:p>
            <a:pPr>
              <a:lnSpc>
                <a:spcPct val="140000"/>
              </a:lnSpc>
            </a:pPr>
            <a:r>
              <a:rPr lang="en-US" sz="2800" dirty="0">
                <a:solidFill>
                  <a:schemeClr val="tx1">
                    <a:lumMod val="65000"/>
                  </a:schemeClr>
                </a:solidFill>
                <a:latin typeface="Calibri" panose="020F0502020204030204" pitchFamily="34" charset="0"/>
                <a:ea typeface="ＭＳ Ｐゴシック" panose="020B0600070205080204" pitchFamily="34" charset="-128"/>
              </a:rPr>
              <a:t>9:  Pitch Perception </a:t>
            </a:r>
          </a:p>
        </p:txBody>
      </p:sp>
      <p:cxnSp>
        <p:nvCxnSpPr>
          <p:cNvPr id="14" name="Straight Connector 13"/>
          <p:cNvCxnSpPr/>
          <p:nvPr/>
        </p:nvCxnSpPr>
        <p:spPr bwMode="auto">
          <a:xfrm>
            <a:off x="4346917" y="2293034"/>
            <a:ext cx="675248" cy="844063"/>
          </a:xfrm>
          <a:prstGeom prst="line">
            <a:avLst/>
          </a:prstGeom>
          <a:solidFill>
            <a:schemeClr val="accent1"/>
          </a:solid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315047959"/>
      </p:ext>
    </p:extLst>
  </p:cSld>
  <p:clrMapOvr>
    <a:masterClrMapping/>
  </p:clrMapOvr>
  <mc:AlternateContent xmlns:mc="http://schemas.openxmlformats.org/markup-compatibility/2006" xmlns:p14="http://schemas.microsoft.com/office/powerpoint/2010/main">
    <mc:Choice Requires="p14">
      <p:transition spd="slow" p14:dur="2000" advTm="2236"/>
    </mc:Choice>
    <mc:Fallback xmlns="">
      <p:transition spd="slow" advTm="223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CF6D5-6DAE-305E-73F6-50777F7DA39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3A37FCB-F3C7-8AEC-9447-7FB12963C86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687988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43F63-9F32-46C7-ADD8-F4AEAE29D46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D4C629FA-3D98-4242-8097-7CDE0215DD30}"/>
              </a:ext>
            </a:extLst>
          </p:cNvPr>
          <p:cNvSpPr>
            <a:spLocks noGrp="1"/>
          </p:cNvSpPr>
          <p:nvPr>
            <p:ph idx="1"/>
          </p:nvPr>
        </p:nvSpPr>
        <p:spPr/>
        <p:txBody>
          <a:bodyPr/>
          <a:lstStyle/>
          <a:p>
            <a:pPr marL="0" marR="0" indent="0">
              <a:lnSpc>
                <a:spcPct val="107000"/>
              </a:lnSpc>
              <a:spcBef>
                <a:spcPts val="0"/>
              </a:spcBef>
              <a:spcAft>
                <a:spcPts val="800"/>
              </a:spcAft>
              <a:buNone/>
            </a:pPr>
            <a:endParaRPr lang="en-US" sz="1800">
              <a:effectLst/>
              <a:latin typeface="Times New Roman" panose="02020603050405020304" pitchFamily="18" charset="0"/>
              <a:ea typeface="Calibri" panose="020F0502020204030204" pitchFamily="34" charset="0"/>
            </a:endParaRPr>
          </a:p>
          <a:p>
            <a:pPr marL="0" marR="0" indent="0">
              <a:lnSpc>
                <a:spcPct val="107000"/>
              </a:lnSpc>
              <a:spcBef>
                <a:spcPts val="0"/>
              </a:spcBef>
              <a:spcAft>
                <a:spcPts val="800"/>
              </a:spcAft>
              <a:buNone/>
            </a:pPr>
            <a:r>
              <a:rPr lang="en-US" sz="1800">
                <a:latin typeface="Times New Roman" panose="02020603050405020304" pitchFamily="18" charset="0"/>
                <a:ea typeface="Calibri" panose="020F0502020204030204" pitchFamily="34" charset="0"/>
              </a:rPr>
              <a:t>Videos</a:t>
            </a:r>
          </a:p>
          <a:p>
            <a:pPr marL="0" marR="0" indent="0">
              <a:lnSpc>
                <a:spcPct val="107000"/>
              </a:lnSpc>
              <a:spcBef>
                <a:spcPts val="0"/>
              </a:spcBef>
              <a:spcAft>
                <a:spcPts val="800"/>
              </a:spcAft>
              <a:buNone/>
            </a:pPr>
            <a:r>
              <a:rPr lang="en-US" sz="1800">
                <a:effectLst/>
                <a:latin typeface="Times New Roman" panose="02020603050405020304" pitchFamily="18" charset="0"/>
                <a:ea typeface="Calibri" panose="020F0502020204030204" pitchFamily="34" charset="0"/>
              </a:rPr>
              <a:t>- How the Larynx Produces Sound: first 10 sec, the 1:20 to end</a:t>
            </a:r>
          </a:p>
          <a:p>
            <a:pPr marL="0" marR="0" indent="0">
              <a:lnSpc>
                <a:spcPct val="107000"/>
              </a:lnSpc>
              <a:spcBef>
                <a:spcPts val="0"/>
              </a:spcBef>
              <a:spcAft>
                <a:spcPts val="800"/>
              </a:spcAft>
              <a:buNone/>
            </a:pPr>
            <a:r>
              <a:rPr lang="en-US" sz="1800">
                <a:effectLst/>
                <a:latin typeface="Times New Roman" panose="02020603050405020304" pitchFamily="18" charset="0"/>
                <a:ea typeface="Calibri" panose="020F0502020204030204" pitchFamily="34" charset="0"/>
              </a:rPr>
              <a:t>- Vocal Fold Vibration – Slow Motion; 1 minutes</a:t>
            </a:r>
          </a:p>
          <a:p>
            <a:endParaRPr lang="en-US"/>
          </a:p>
        </p:txBody>
      </p:sp>
    </p:spTree>
    <p:extLst>
      <p:ext uri="{BB962C8B-B14F-4D97-AF65-F5344CB8AC3E}">
        <p14:creationId xmlns:p14="http://schemas.microsoft.com/office/powerpoint/2010/main" val="6386563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4785-8724-48F4-AA8E-AF7357057012}"/>
              </a:ext>
            </a:extLst>
          </p:cNvPr>
          <p:cNvSpPr>
            <a:spLocks noGrp="1"/>
          </p:cNvSpPr>
          <p:nvPr>
            <p:ph type="title"/>
          </p:nvPr>
        </p:nvSpPr>
        <p:spPr>
          <a:xfrm>
            <a:off x="196190" y="70561"/>
            <a:ext cx="8751620" cy="1143000"/>
          </a:xfrm>
        </p:spPr>
        <p:txBody>
          <a:bodyPr/>
          <a:lstStyle/>
          <a:p>
            <a:r>
              <a:rPr lang="en-US" sz="4000" dirty="0"/>
              <a:t>Modal/Breathy Spectral Envelopes</a:t>
            </a:r>
          </a:p>
        </p:txBody>
      </p:sp>
      <p:sp>
        <p:nvSpPr>
          <p:cNvPr id="5" name="TextBox 4">
            <a:extLst>
              <a:ext uri="{FF2B5EF4-FFF2-40B4-BE49-F238E27FC236}">
                <a16:creationId xmlns:a16="http://schemas.microsoft.com/office/drawing/2014/main" id="{C7920BC6-0EED-477C-83E0-360B5B12F22F}"/>
              </a:ext>
            </a:extLst>
          </p:cNvPr>
          <p:cNvSpPr txBox="1"/>
          <p:nvPr/>
        </p:nvSpPr>
        <p:spPr>
          <a:xfrm>
            <a:off x="914439" y="1900865"/>
            <a:ext cx="3383244" cy="923330"/>
          </a:xfrm>
          <a:prstGeom prst="rect">
            <a:avLst/>
          </a:prstGeom>
          <a:noFill/>
        </p:spPr>
        <p:txBody>
          <a:bodyPr wrap="square" rtlCol="0">
            <a:spAutoFit/>
          </a:bodyPr>
          <a:lstStyle/>
          <a:p>
            <a:r>
              <a:rPr lang="en-US"/>
              <a:t>Modal voice</a:t>
            </a:r>
          </a:p>
          <a:p>
            <a:r>
              <a:rPr lang="en-US"/>
              <a:t>- high harmonics-to-noise ratio</a:t>
            </a:r>
          </a:p>
          <a:p>
            <a:r>
              <a:rPr lang="en-US"/>
              <a:t>- high CPPS* </a:t>
            </a:r>
          </a:p>
        </p:txBody>
      </p:sp>
      <p:sp>
        <p:nvSpPr>
          <p:cNvPr id="20" name="TextBox 19">
            <a:extLst>
              <a:ext uri="{FF2B5EF4-FFF2-40B4-BE49-F238E27FC236}">
                <a16:creationId xmlns:a16="http://schemas.microsoft.com/office/drawing/2014/main" id="{41CE445A-7801-450A-B4FB-1F894F3EFA0D}"/>
              </a:ext>
            </a:extLst>
          </p:cNvPr>
          <p:cNvSpPr txBox="1"/>
          <p:nvPr/>
        </p:nvSpPr>
        <p:spPr>
          <a:xfrm>
            <a:off x="914439" y="4434829"/>
            <a:ext cx="3383244" cy="1200329"/>
          </a:xfrm>
          <a:prstGeom prst="rect">
            <a:avLst/>
          </a:prstGeom>
          <a:noFill/>
        </p:spPr>
        <p:txBody>
          <a:bodyPr wrap="square" rtlCol="0">
            <a:spAutoFit/>
          </a:bodyPr>
          <a:lstStyle/>
          <a:p>
            <a:r>
              <a:rPr lang="en-US"/>
              <a:t>Breathy voice</a:t>
            </a:r>
          </a:p>
          <a:p>
            <a:r>
              <a:rPr lang="en-US"/>
              <a:t>- low harmonics-to-noise ratio</a:t>
            </a:r>
          </a:p>
          <a:p>
            <a:r>
              <a:rPr lang="en-US"/>
              <a:t>- low CPPS</a:t>
            </a:r>
          </a:p>
          <a:p>
            <a:r>
              <a:rPr lang="en-US"/>
              <a:t> </a:t>
            </a:r>
          </a:p>
        </p:txBody>
      </p:sp>
      <p:sp>
        <p:nvSpPr>
          <p:cNvPr id="9" name="TextBox 8">
            <a:extLst>
              <a:ext uri="{FF2B5EF4-FFF2-40B4-BE49-F238E27FC236}">
                <a16:creationId xmlns:a16="http://schemas.microsoft.com/office/drawing/2014/main" id="{02C98695-0FA8-A4D2-BD37-7AB201FC8E1B}"/>
              </a:ext>
            </a:extLst>
          </p:cNvPr>
          <p:cNvSpPr txBox="1"/>
          <p:nvPr/>
        </p:nvSpPr>
        <p:spPr>
          <a:xfrm>
            <a:off x="548684" y="6378092"/>
            <a:ext cx="4586590" cy="369332"/>
          </a:xfrm>
          <a:prstGeom prst="rect">
            <a:avLst/>
          </a:prstGeom>
          <a:noFill/>
        </p:spPr>
        <p:txBody>
          <a:bodyPr wrap="square">
            <a:spAutoFit/>
          </a:bodyPr>
          <a:lstStyle/>
          <a:p>
            <a:r>
              <a:rPr lang="en-US" sz="1800"/>
              <a:t>*ceptral peak prominence smoothed</a:t>
            </a:r>
            <a:endParaRPr lang="en-US"/>
          </a:p>
        </p:txBody>
      </p:sp>
    </p:spTree>
    <p:extLst>
      <p:ext uri="{BB962C8B-B14F-4D97-AF65-F5344CB8AC3E}">
        <p14:creationId xmlns:p14="http://schemas.microsoft.com/office/powerpoint/2010/main" val="96482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Image result for iceberg images underwater"/>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7" name="Group 6"/>
          <p:cNvGrpSpPr/>
          <p:nvPr/>
        </p:nvGrpSpPr>
        <p:grpSpPr>
          <a:xfrm>
            <a:off x="3241343" y="1860594"/>
            <a:ext cx="1644556" cy="592567"/>
            <a:chOff x="3241343" y="2157457"/>
            <a:chExt cx="1644556" cy="592567"/>
          </a:xfrm>
        </p:grpSpPr>
        <p:sp>
          <p:nvSpPr>
            <p:cNvPr id="8" name="Freeform 7"/>
            <p:cNvSpPr/>
            <p:nvPr/>
          </p:nvSpPr>
          <p:spPr bwMode="auto">
            <a:xfrm>
              <a:off x="3241343" y="2269978"/>
              <a:ext cx="668741" cy="480046"/>
            </a:xfrm>
            <a:custGeom>
              <a:avLst/>
              <a:gdLst>
                <a:gd name="connsiteX0" fmla="*/ 0 w 668741"/>
                <a:gd name="connsiteY0" fmla="*/ 480046 h 480046"/>
                <a:gd name="connsiteX1" fmla="*/ 286603 w 668741"/>
                <a:gd name="connsiteY1" fmla="*/ 364040 h 480046"/>
                <a:gd name="connsiteX2" fmla="*/ 491320 w 668741"/>
                <a:gd name="connsiteY2" fmla="*/ 2374 h 480046"/>
                <a:gd name="connsiteX3" fmla="*/ 627797 w 668741"/>
                <a:gd name="connsiteY3" fmla="*/ 207091 h 480046"/>
                <a:gd name="connsiteX4" fmla="*/ 668741 w 668741"/>
                <a:gd name="connsiteY4" fmla="*/ 200267 h 480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8741" h="480046">
                  <a:moveTo>
                    <a:pt x="0" y="480046"/>
                  </a:moveTo>
                  <a:cubicBezTo>
                    <a:pt x="102358" y="461849"/>
                    <a:pt x="204716" y="443652"/>
                    <a:pt x="286603" y="364040"/>
                  </a:cubicBezTo>
                  <a:cubicBezTo>
                    <a:pt x="368490" y="284428"/>
                    <a:pt x="434454" y="28532"/>
                    <a:pt x="491320" y="2374"/>
                  </a:cubicBezTo>
                  <a:cubicBezTo>
                    <a:pt x="548186" y="-23784"/>
                    <a:pt x="598227" y="174109"/>
                    <a:pt x="627797" y="207091"/>
                  </a:cubicBezTo>
                  <a:cubicBezTo>
                    <a:pt x="657367" y="240073"/>
                    <a:pt x="668741" y="200267"/>
                    <a:pt x="668741" y="200267"/>
                  </a:cubicBezTo>
                </a:path>
              </a:pathLst>
            </a:cu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9" name="Freeform 8"/>
            <p:cNvSpPr/>
            <p:nvPr/>
          </p:nvSpPr>
          <p:spPr bwMode="auto">
            <a:xfrm>
              <a:off x="3964675" y="2157457"/>
              <a:ext cx="921224" cy="544800"/>
            </a:xfrm>
            <a:custGeom>
              <a:avLst/>
              <a:gdLst>
                <a:gd name="connsiteX0" fmla="*/ 0 w 921224"/>
                <a:gd name="connsiteY0" fmla="*/ 278668 h 544800"/>
                <a:gd name="connsiteX1" fmla="*/ 163773 w 921224"/>
                <a:gd name="connsiteY1" fmla="*/ 5713 h 544800"/>
                <a:gd name="connsiteX2" fmla="*/ 382137 w 921224"/>
                <a:gd name="connsiteY2" fmla="*/ 101247 h 544800"/>
                <a:gd name="connsiteX3" fmla="*/ 498143 w 921224"/>
                <a:gd name="connsiteY3" fmla="*/ 196782 h 544800"/>
                <a:gd name="connsiteX4" fmla="*/ 641444 w 921224"/>
                <a:gd name="connsiteY4" fmla="*/ 217253 h 544800"/>
                <a:gd name="connsiteX5" fmla="*/ 921224 w 921224"/>
                <a:gd name="connsiteY5" fmla="*/ 544800 h 54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1224" h="544800">
                  <a:moveTo>
                    <a:pt x="0" y="278668"/>
                  </a:moveTo>
                  <a:cubicBezTo>
                    <a:pt x="50042" y="156975"/>
                    <a:pt x="100084" y="35283"/>
                    <a:pt x="163773" y="5713"/>
                  </a:cubicBezTo>
                  <a:cubicBezTo>
                    <a:pt x="227463" y="-23857"/>
                    <a:pt x="326409" y="69402"/>
                    <a:pt x="382137" y="101247"/>
                  </a:cubicBezTo>
                  <a:cubicBezTo>
                    <a:pt x="437865" y="133092"/>
                    <a:pt x="454925" y="177448"/>
                    <a:pt x="498143" y="196782"/>
                  </a:cubicBezTo>
                  <a:cubicBezTo>
                    <a:pt x="541361" y="216116"/>
                    <a:pt x="570931" y="159250"/>
                    <a:pt x="641444" y="217253"/>
                  </a:cubicBezTo>
                  <a:cubicBezTo>
                    <a:pt x="711957" y="275256"/>
                    <a:pt x="816590" y="410028"/>
                    <a:pt x="921224" y="544800"/>
                  </a:cubicBezTo>
                </a:path>
              </a:pathLst>
            </a:cu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sp>
        <p:nvSpPr>
          <p:cNvPr id="11" name="Title 1"/>
          <p:cNvSpPr>
            <a:spLocks noGrp="1"/>
          </p:cNvSpPr>
          <p:nvPr>
            <p:ph type="title"/>
          </p:nvPr>
        </p:nvSpPr>
        <p:spPr>
          <a:xfrm>
            <a:off x="457200" y="228600"/>
            <a:ext cx="8229600" cy="1143000"/>
          </a:xfrm>
        </p:spPr>
        <p:txBody>
          <a:bodyPr/>
          <a:lstStyle/>
          <a:p>
            <a:r>
              <a:rPr lang="en-US" sz="4000" dirty="0"/>
              <a:t>Prosody is More </a:t>
            </a:r>
            <a:r>
              <a:rPr lang="en-US" sz="4000"/>
              <a:t>than Intonation</a:t>
            </a:r>
            <a:endParaRPr lang="en-US" sz="4000" dirty="0"/>
          </a:p>
        </p:txBody>
      </p:sp>
    </p:spTree>
    <p:extLst>
      <p:ext uri="{BB962C8B-B14F-4D97-AF65-F5344CB8AC3E}">
        <p14:creationId xmlns:p14="http://schemas.microsoft.com/office/powerpoint/2010/main" val="2782781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B243D77-8890-79B5-D498-B841FCEA0271}"/>
              </a:ext>
            </a:extLst>
          </p:cNvPr>
          <p:cNvSpPr txBox="1"/>
          <p:nvPr/>
        </p:nvSpPr>
        <p:spPr>
          <a:xfrm>
            <a:off x="1863299" y="1803173"/>
            <a:ext cx="5760657" cy="2401427"/>
          </a:xfrm>
          <a:prstGeom prst="rect">
            <a:avLst/>
          </a:prstGeom>
          <a:noFill/>
        </p:spPr>
        <p:txBody>
          <a:bodyPr wrap="square">
            <a:spAutoFit/>
          </a:bodyPr>
          <a:lstStyle/>
          <a:p>
            <a:pPr>
              <a:lnSpc>
                <a:spcPct val="150000"/>
              </a:lnSpc>
            </a:pPr>
            <a:r>
              <a:rPr lang="en-US" sz="2400" dirty="0"/>
              <a:t>What do you hear in</a:t>
            </a:r>
          </a:p>
          <a:p>
            <a:pPr>
              <a:lnSpc>
                <a:spcPct val="150000"/>
              </a:lnSpc>
            </a:pPr>
            <a:endParaRPr lang="en-US" sz="700" dirty="0"/>
          </a:p>
          <a:p>
            <a:pPr>
              <a:lnSpc>
                <a:spcPct val="150000"/>
              </a:lnSpc>
            </a:pPr>
            <a:r>
              <a:rPr lang="en-US" sz="2400" dirty="0"/>
              <a:t>	</a:t>
            </a:r>
            <a:r>
              <a:rPr lang="en-US" sz="2400" i="1" dirty="0"/>
              <a:t>ii </a:t>
            </a:r>
            <a:r>
              <a:rPr lang="en-US" sz="2400" i="1" dirty="0" err="1"/>
              <a:t>naa</a:t>
            </a:r>
            <a:endParaRPr lang="en-US" sz="2400" i="1" dirty="0"/>
          </a:p>
          <a:p>
            <a:pPr>
              <a:lnSpc>
                <a:spcPct val="150000"/>
              </a:lnSpc>
            </a:pPr>
            <a:endParaRPr lang="en-US" sz="2400" i="1" dirty="0"/>
          </a:p>
          <a:p>
            <a:pPr>
              <a:lnSpc>
                <a:spcPct val="150000"/>
              </a:lnSpc>
            </a:pPr>
            <a:r>
              <a:rPr lang="en-US" sz="2400" dirty="0"/>
              <a:t>(write it down and we’ll discuss this later)</a:t>
            </a:r>
          </a:p>
        </p:txBody>
      </p:sp>
      <p:sp>
        <p:nvSpPr>
          <p:cNvPr id="4" name="Title 1">
            <a:extLst>
              <a:ext uri="{FF2B5EF4-FFF2-40B4-BE49-F238E27FC236}">
                <a16:creationId xmlns:a16="http://schemas.microsoft.com/office/drawing/2014/main" id="{31C8906B-912B-F7C1-8265-24D5E54117D3}"/>
              </a:ext>
            </a:extLst>
          </p:cNvPr>
          <p:cNvSpPr>
            <a:spLocks noGrp="1"/>
          </p:cNvSpPr>
          <p:nvPr>
            <p:ph type="title"/>
          </p:nvPr>
        </p:nvSpPr>
        <p:spPr>
          <a:xfrm>
            <a:off x="662948" y="146224"/>
            <a:ext cx="9144000" cy="857250"/>
          </a:xfrm>
        </p:spPr>
        <p:txBody>
          <a:bodyPr/>
          <a:lstStyle/>
          <a:p>
            <a:pPr algn="l">
              <a:lnSpc>
                <a:spcPct val="150000"/>
              </a:lnSpc>
            </a:pPr>
            <a:r>
              <a:rPr lang="en-US" sz="4400" dirty="0"/>
              <a:t>Perception Warm-up</a:t>
            </a:r>
          </a:p>
        </p:txBody>
      </p:sp>
      <p:pic>
        <p:nvPicPr>
          <p:cNvPr id="2" name="ii-naaa-nigel">
            <a:hlinkClick r:id="" action="ppaction://media"/>
            <a:extLst>
              <a:ext uri="{FF2B5EF4-FFF2-40B4-BE49-F238E27FC236}">
                <a16:creationId xmlns:a16="http://schemas.microsoft.com/office/drawing/2014/main" id="{F31C7B37-A617-942A-CE6D-01FE56B038C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844119" y="2605586"/>
            <a:ext cx="609600" cy="609600"/>
          </a:xfrm>
          <a:prstGeom prst="rect">
            <a:avLst/>
          </a:prstGeom>
        </p:spPr>
      </p:pic>
      <p:pic>
        <p:nvPicPr>
          <p:cNvPr id="3" name="futsuu-nigel">
            <a:hlinkClick r:id="" action="ppaction://media"/>
            <a:extLst>
              <a:ext uri="{FF2B5EF4-FFF2-40B4-BE49-F238E27FC236}">
                <a16:creationId xmlns:a16="http://schemas.microsoft.com/office/drawing/2014/main" id="{8A9771B0-ADE6-9A74-7AA6-7BBC9ED84D41}"/>
              </a:ext>
            </a:extLst>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5429237" y="2605586"/>
            <a:ext cx="609600" cy="609600"/>
          </a:xfrm>
          <a:prstGeom prst="rect">
            <a:avLst/>
          </a:prstGeom>
        </p:spPr>
      </p:pic>
      <p:pic>
        <p:nvPicPr>
          <p:cNvPr id="6" name="ii-naaa-nigel">
            <a:hlinkClick r:id="" action="ppaction://media"/>
            <a:extLst>
              <a:ext uri="{FF2B5EF4-FFF2-40B4-BE49-F238E27FC236}">
                <a16:creationId xmlns:a16="http://schemas.microsoft.com/office/drawing/2014/main" id="{F31C7B37-A617-942A-CE6D-01FE56B038CD}"/>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6911841" y="2605586"/>
            <a:ext cx="609600" cy="609600"/>
          </a:xfrm>
          <a:prstGeom prst="rect">
            <a:avLst/>
          </a:prstGeom>
        </p:spPr>
      </p:pic>
    </p:spTree>
    <p:extLst>
      <p:ext uri="{BB962C8B-B14F-4D97-AF65-F5344CB8AC3E}">
        <p14:creationId xmlns:p14="http://schemas.microsoft.com/office/powerpoint/2010/main" val="314387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56"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2431" fill="hold"/>
                                        <p:tgtEl>
                                          <p:spTgt spid="3"/>
                                        </p:tgtEl>
                                      </p:cBhvr>
                                    </p:cmd>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45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audio>
              <p:cMediaNode vol="80000">
                <p:cTn id="16" fill="hold" display="0">
                  <p:stCondLst>
                    <p:cond delay="indefinite"/>
                  </p:stCondLst>
                  <p:endCondLst>
                    <p:cond evt="onStopAudio" delay="0">
                      <p:tgtEl>
                        <p:sldTgt/>
                      </p:tgtEl>
                    </p:cond>
                  </p:endCondLst>
                </p:cTn>
                <p:tgtEl>
                  <p:spTgt spid="3"/>
                </p:tgtEl>
              </p:cMediaNode>
            </p:audio>
            <p:audio>
              <p:cMediaNode vol="80000" showWhenStopped="0">
                <p:cTn id="1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4879" y="46327"/>
            <a:ext cx="6172200" cy="857250"/>
          </a:xfrm>
        </p:spPr>
        <p:txBody>
          <a:bodyPr/>
          <a:lstStyle/>
          <a:p>
            <a:r>
              <a:rPr lang="en-US" dirty="0"/>
              <a:t>Prosody is … </a:t>
            </a:r>
          </a:p>
        </p:txBody>
      </p:sp>
      <p:sp>
        <p:nvSpPr>
          <p:cNvPr id="3" name="Content Placeholder 2"/>
          <p:cNvSpPr>
            <a:spLocks noGrp="1"/>
          </p:cNvSpPr>
          <p:nvPr>
            <p:ph idx="1"/>
          </p:nvPr>
        </p:nvSpPr>
        <p:spPr>
          <a:xfrm>
            <a:off x="878890" y="1110815"/>
            <a:ext cx="7954392" cy="4988142"/>
          </a:xfrm>
        </p:spPr>
        <p:txBody>
          <a:bodyPr/>
          <a:lstStyle/>
          <a:p>
            <a:pPr marL="0" indent="0">
              <a:lnSpc>
                <a:spcPct val="122000"/>
              </a:lnSpc>
              <a:buNone/>
            </a:pPr>
            <a:r>
              <a:rPr lang="en-US" sz="2800" dirty="0"/>
              <a:t>The musical aspects of speech</a:t>
            </a:r>
          </a:p>
          <a:p>
            <a:pPr>
              <a:lnSpc>
                <a:spcPct val="122000"/>
              </a:lnSpc>
            </a:pPr>
            <a:r>
              <a:rPr lang="en-US" sz="2400" dirty="0"/>
              <a:t>Pitch, loudness</a:t>
            </a:r>
            <a:r>
              <a:rPr lang="en-US" sz="2400"/>
              <a:t>, timing, duration, and rate</a:t>
            </a:r>
            <a:endParaRPr lang="en-US" sz="2400" dirty="0"/>
          </a:p>
          <a:p>
            <a:pPr marL="0" indent="0">
              <a:lnSpc>
                <a:spcPct val="122000"/>
              </a:lnSpc>
              <a:spcBef>
                <a:spcPts val="900"/>
              </a:spcBef>
              <a:spcAft>
                <a:spcPts val="0"/>
              </a:spcAft>
              <a:buNone/>
            </a:pPr>
            <a:r>
              <a:rPr lang="en-US" sz="2800" dirty="0"/>
              <a:t>and things that pattern with them: </a:t>
            </a:r>
          </a:p>
          <a:p>
            <a:pPr>
              <a:lnSpc>
                <a:spcPct val="122000"/>
              </a:lnSpc>
              <a:spcBef>
                <a:spcPts val="450"/>
              </a:spcBef>
            </a:pPr>
            <a:r>
              <a:rPr lang="en-US" sz="2400" dirty="0"/>
              <a:t>Voicing present (binary) or periodicity</a:t>
            </a:r>
          </a:p>
          <a:p>
            <a:pPr>
              <a:lnSpc>
                <a:spcPct val="122000"/>
              </a:lnSpc>
              <a:spcBef>
                <a:spcPts val="0"/>
              </a:spcBef>
            </a:pPr>
            <a:r>
              <a:rPr lang="en-US" sz="2400">
                <a:solidFill>
                  <a:srgbClr val="FFFF00"/>
                </a:solidFill>
              </a:rPr>
              <a:t>Phonation type</a:t>
            </a:r>
            <a:r>
              <a:rPr lang="en-US" sz="2400" dirty="0">
                <a:solidFill>
                  <a:srgbClr val="FFFF00"/>
                </a:solidFill>
              </a:rPr>
              <a:t>: creaky / breathy </a:t>
            </a:r>
            <a:r>
              <a:rPr lang="en-US" sz="2400">
                <a:solidFill>
                  <a:srgbClr val="FFFF00"/>
                </a:solidFill>
              </a:rPr>
              <a:t>/ falsetto …</a:t>
            </a:r>
            <a:endParaRPr lang="en-US" sz="2400" dirty="0">
              <a:solidFill>
                <a:srgbClr val="FFFF00"/>
              </a:solidFill>
            </a:endParaRPr>
          </a:p>
          <a:p>
            <a:pPr>
              <a:lnSpc>
                <a:spcPct val="122000"/>
              </a:lnSpc>
              <a:spcBef>
                <a:spcPts val="0"/>
              </a:spcBef>
            </a:pPr>
            <a:r>
              <a:rPr lang="en-US" sz="2400"/>
              <a:t>Reduction / enunciation</a:t>
            </a:r>
          </a:p>
          <a:p>
            <a:pPr>
              <a:lnSpc>
                <a:spcPct val="122000"/>
              </a:lnSpc>
              <a:spcBef>
                <a:spcPts val="0"/>
              </a:spcBef>
            </a:pPr>
            <a:r>
              <a:rPr lang="en-US" sz="2400"/>
              <a:t>Nasalization</a:t>
            </a:r>
            <a:endParaRPr lang="en-US" sz="2400" dirty="0"/>
          </a:p>
          <a:p>
            <a:pPr>
              <a:lnSpc>
                <a:spcPct val="122000"/>
              </a:lnSpc>
              <a:spcBef>
                <a:spcPts val="0"/>
              </a:spcBef>
            </a:pPr>
            <a:endParaRPr lang="en-US" sz="2400" dirty="0"/>
          </a:p>
          <a:p>
            <a:pPr>
              <a:lnSpc>
                <a:spcPct val="122000"/>
              </a:lnSpc>
              <a:spcBef>
                <a:spcPts val="0"/>
              </a:spcBef>
            </a:pPr>
            <a:r>
              <a:rPr lang="en-US" sz="2400" dirty="0"/>
              <a:t>Thousands of derived features </a:t>
            </a:r>
          </a:p>
        </p:txBody>
      </p:sp>
    </p:spTree>
    <p:extLst>
      <p:ext uri="{BB962C8B-B14F-4D97-AF65-F5344CB8AC3E}">
        <p14:creationId xmlns:p14="http://schemas.microsoft.com/office/powerpoint/2010/main" val="5434297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A23A-6C1D-49FE-AD85-A8D5D9BD00B7}"/>
              </a:ext>
            </a:extLst>
          </p:cNvPr>
          <p:cNvSpPr>
            <a:spLocks noGrp="1"/>
          </p:cNvSpPr>
          <p:nvPr>
            <p:ph type="title"/>
          </p:nvPr>
        </p:nvSpPr>
        <p:spPr>
          <a:xfrm>
            <a:off x="457200" y="54426"/>
            <a:ext cx="8229600" cy="1143000"/>
          </a:xfrm>
        </p:spPr>
        <p:txBody>
          <a:bodyPr/>
          <a:lstStyle/>
          <a:p>
            <a:pPr algn="l"/>
            <a:r>
              <a:rPr lang="en-US"/>
              <a:t>Creaky Voice</a:t>
            </a:r>
            <a:endParaRPr lang="en-US" dirty="0"/>
          </a:p>
        </p:txBody>
      </p:sp>
      <p:sp>
        <p:nvSpPr>
          <p:cNvPr id="3" name="Content Placeholder 2">
            <a:extLst>
              <a:ext uri="{FF2B5EF4-FFF2-40B4-BE49-F238E27FC236}">
                <a16:creationId xmlns:a16="http://schemas.microsoft.com/office/drawing/2014/main" id="{359B73BB-9365-4DCB-B978-121EED53D343}"/>
              </a:ext>
            </a:extLst>
          </p:cNvPr>
          <p:cNvSpPr>
            <a:spLocks noGrp="1"/>
          </p:cNvSpPr>
          <p:nvPr>
            <p:ph idx="1"/>
          </p:nvPr>
        </p:nvSpPr>
        <p:spPr>
          <a:xfrm>
            <a:off x="544287" y="1434735"/>
            <a:ext cx="8229600" cy="4495800"/>
          </a:xfrm>
        </p:spPr>
        <p:txBody>
          <a:bodyPr/>
          <a:lstStyle/>
          <a:p>
            <a:pPr marL="0" marR="0" indent="0">
              <a:lnSpc>
                <a:spcPct val="107000"/>
              </a:lnSpc>
              <a:spcBef>
                <a:spcPts val="0"/>
              </a:spcBef>
              <a:spcAft>
                <a:spcPts val="800"/>
              </a:spcAft>
              <a:buNone/>
            </a:pPr>
            <a:r>
              <a:rPr lang="en-US" sz="2400" dirty="0">
                <a:ea typeface="Calibri" panose="020F0502020204030204" pitchFamily="34" charset="0"/>
              </a:rPr>
              <a:t>Articulatory correlates</a:t>
            </a:r>
          </a:p>
          <a:p>
            <a:pPr marL="400050" lvl="1">
              <a:lnSpc>
                <a:spcPct val="107000"/>
              </a:lnSpc>
              <a:spcBef>
                <a:spcPts val="0"/>
              </a:spcBef>
              <a:spcAft>
                <a:spcPts val="800"/>
              </a:spcAft>
              <a:buFont typeface="Arial" panose="020B0604020202020204" pitchFamily="34" charset="0"/>
              <a:buChar char="•"/>
            </a:pPr>
            <a:r>
              <a:rPr lang="en-US" sz="1800" dirty="0">
                <a:ea typeface="Calibri" panose="020F0502020204030204" pitchFamily="34" charset="0"/>
              </a:rPr>
              <a:t>Low airflow</a:t>
            </a:r>
          </a:p>
          <a:p>
            <a:pPr marL="400050" lvl="1">
              <a:lnSpc>
                <a:spcPct val="107000"/>
              </a:lnSpc>
              <a:spcBef>
                <a:spcPts val="0"/>
              </a:spcBef>
              <a:spcAft>
                <a:spcPts val="800"/>
              </a:spcAft>
              <a:buFont typeface="Arial" panose="020B0604020202020204" pitchFamily="34" charset="0"/>
              <a:buChar char="•"/>
            </a:pPr>
            <a:r>
              <a:rPr lang="en-US" sz="1800" dirty="0">
                <a:ea typeface="Calibri" panose="020F0502020204030204" pitchFamily="34" charset="0"/>
              </a:rPr>
              <a:t>Slack vocal folds, etc., due to various glottal configurations* </a:t>
            </a:r>
          </a:p>
          <a:p>
            <a:pPr marL="114300" lvl="1" indent="0">
              <a:lnSpc>
                <a:spcPct val="107000"/>
              </a:lnSpc>
              <a:spcBef>
                <a:spcPts val="0"/>
              </a:spcBef>
              <a:spcAft>
                <a:spcPts val="800"/>
              </a:spcAft>
              <a:buNone/>
            </a:pPr>
            <a:r>
              <a:rPr lang="en-US" sz="1050" dirty="0">
                <a:ea typeface="Calibri" panose="020F0502020204030204" pitchFamily="34" charset="0"/>
              </a:rPr>
              <a:t> </a:t>
            </a:r>
          </a:p>
          <a:p>
            <a:pPr marL="400050" lvl="1">
              <a:lnSpc>
                <a:spcPct val="107000"/>
              </a:lnSpc>
              <a:spcBef>
                <a:spcPts val="0"/>
              </a:spcBef>
              <a:spcAft>
                <a:spcPts val="800"/>
              </a:spcAft>
              <a:buFont typeface="Arial" panose="020B0604020202020204" pitchFamily="34" charset="0"/>
              <a:buChar char="•"/>
            </a:pPr>
            <a:r>
              <a:rPr lang="en-US" sz="1800" dirty="0">
                <a:ea typeface="Calibri" panose="020F0502020204030204" pitchFamily="34" charset="0"/>
              </a:rPr>
              <a:t>Low pitch</a:t>
            </a:r>
          </a:p>
          <a:p>
            <a:pPr marL="0" marR="0" indent="0">
              <a:lnSpc>
                <a:spcPct val="107000"/>
              </a:lnSpc>
              <a:spcBef>
                <a:spcPts val="0"/>
              </a:spcBef>
              <a:spcAft>
                <a:spcPts val="800"/>
              </a:spcAft>
              <a:buNone/>
            </a:pPr>
            <a:r>
              <a:rPr lang="en-US" sz="1800" dirty="0">
                <a:effectLst/>
                <a:ea typeface="Calibri" panose="020F0502020204030204" pitchFamily="34" charset="0"/>
              </a:rPr>
              <a:t>	“sing the lowest note you can, then go one lower”</a:t>
            </a:r>
          </a:p>
          <a:p>
            <a:pPr marL="114300" lvl="1" indent="0">
              <a:lnSpc>
                <a:spcPct val="107000"/>
              </a:lnSpc>
              <a:spcBef>
                <a:spcPts val="0"/>
              </a:spcBef>
              <a:spcAft>
                <a:spcPts val="800"/>
              </a:spcAft>
              <a:buNone/>
            </a:pPr>
            <a:r>
              <a:rPr lang="en-US" sz="2400" dirty="0">
                <a:effectLst/>
                <a:ea typeface="Calibri" panose="020F0502020204030204" pitchFamily="34" charset="0"/>
              </a:rPr>
              <a:t> </a:t>
            </a:r>
            <a:endParaRPr lang="en-US" sz="1800" dirty="0">
              <a:effectLst/>
              <a:ea typeface="Calibri" panose="020F0502020204030204" pitchFamily="34" charset="0"/>
            </a:endParaRPr>
          </a:p>
          <a:p>
            <a:endParaRPr lang="en-US" dirty="0"/>
          </a:p>
        </p:txBody>
      </p:sp>
      <p:sp>
        <p:nvSpPr>
          <p:cNvPr id="7" name="TextBox 6">
            <a:extLst>
              <a:ext uri="{FF2B5EF4-FFF2-40B4-BE49-F238E27FC236}">
                <a16:creationId xmlns:a16="http://schemas.microsoft.com/office/drawing/2014/main" id="{99294DF8-BE1E-4349-A87A-753B9488BCF5}"/>
              </a:ext>
            </a:extLst>
          </p:cNvPr>
          <p:cNvSpPr txBox="1"/>
          <p:nvPr/>
        </p:nvSpPr>
        <p:spPr>
          <a:xfrm>
            <a:off x="640123" y="6256005"/>
            <a:ext cx="4362993" cy="523220"/>
          </a:xfrm>
          <a:prstGeom prst="rect">
            <a:avLst/>
          </a:prstGeom>
          <a:noFill/>
        </p:spPr>
        <p:txBody>
          <a:bodyPr wrap="square">
            <a:spAutoFit/>
          </a:bodyPr>
          <a:lstStyle/>
          <a:p>
            <a:r>
              <a:rPr lang="en-US" sz="1400" dirty="0">
                <a:hlinkClick r:id="rId5"/>
              </a:rPr>
              <a:t>https://www.youtube.com/watch?v=1PRzm7Lg9Vw</a:t>
            </a:r>
            <a:endParaRPr lang="en-US" sz="1400" dirty="0"/>
          </a:p>
          <a:p>
            <a:r>
              <a:rPr lang="en-US" sz="1400"/>
              <a:t>*Johns </a:t>
            </a:r>
            <a:r>
              <a:rPr lang="en-US" sz="1400" dirty="0"/>
              <a:t>Hopkins Voice Center: What is Vocal Fry </a:t>
            </a:r>
          </a:p>
        </p:txBody>
      </p:sp>
      <p:pic>
        <p:nvPicPr>
          <p:cNvPr id="6" name="sing-low-loudest">
            <a:hlinkClick r:id="" action="ppaction://media"/>
          </p:cNvPr>
          <p:cNvPicPr>
            <a:picLocks noChangeAspect="1"/>
          </p:cNvPicPr>
          <p:nvPr>
            <a:audioFile r:link="rId1"/>
            <p:extLst>
              <p:ext uri="{DAA4B4D4-6D71-4841-9C94-3DE7FCFB9230}">
                <p14:media xmlns:p14="http://schemas.microsoft.com/office/powerpoint/2010/main" r:embed="rId2">
                  <p14:trim st="1617" end="3112.204"/>
                </p14:media>
              </p:ext>
            </p:extLst>
          </p:nvPr>
        </p:nvPicPr>
        <p:blipFill>
          <a:blip r:embed="rId6"/>
          <a:stretch>
            <a:fillRect/>
          </a:stretch>
        </p:blipFill>
        <p:spPr>
          <a:xfrm>
            <a:off x="6883400" y="3302000"/>
            <a:ext cx="609600" cy="609600"/>
          </a:xfrm>
          <a:prstGeom prst="rect">
            <a:avLst/>
          </a:prstGeom>
        </p:spPr>
      </p:pic>
    </p:spTree>
    <p:extLst>
      <p:ext uri="{BB962C8B-B14F-4D97-AF65-F5344CB8AC3E}">
        <p14:creationId xmlns:p14="http://schemas.microsoft.com/office/powerpoint/2010/main" val="526596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406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2"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B108242-8DB8-4362-A44C-550148F61B0E}"/>
              </a:ext>
            </a:extLst>
          </p:cNvPr>
          <p:cNvSpPr>
            <a:spLocks noGrp="1"/>
          </p:cNvSpPr>
          <p:nvPr>
            <p:ph type="title"/>
          </p:nvPr>
        </p:nvSpPr>
        <p:spPr>
          <a:xfrm>
            <a:off x="359347" y="3554889"/>
            <a:ext cx="8229600" cy="833270"/>
          </a:xfrm>
        </p:spPr>
        <p:txBody>
          <a:bodyPr/>
          <a:lstStyle/>
          <a:p>
            <a:pPr algn="l"/>
            <a:r>
              <a:rPr lang="en-US" sz="4000" dirty="0">
                <a:effectLst/>
              </a:rPr>
              <a:t>Creaky Voice </a:t>
            </a:r>
          </a:p>
        </p:txBody>
      </p:sp>
      <p:sp>
        <p:nvSpPr>
          <p:cNvPr id="9" name="Title 1">
            <a:extLst>
              <a:ext uri="{FF2B5EF4-FFF2-40B4-BE49-F238E27FC236}">
                <a16:creationId xmlns:a16="http://schemas.microsoft.com/office/drawing/2014/main" id="{3084CB73-4395-445F-9119-A3A339C74A04}"/>
              </a:ext>
            </a:extLst>
          </p:cNvPr>
          <p:cNvSpPr txBox="1">
            <a:spLocks/>
          </p:cNvSpPr>
          <p:nvPr/>
        </p:nvSpPr>
        <p:spPr bwMode="auto">
          <a:xfrm>
            <a:off x="348088" y="61527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pPr algn="l"/>
            <a:r>
              <a:rPr lang="en-US" sz="4000" kern="0">
                <a:effectLst/>
              </a:rPr>
              <a:t>Modal Voice </a:t>
            </a:r>
          </a:p>
        </p:txBody>
      </p:sp>
      <p:grpSp>
        <p:nvGrpSpPr>
          <p:cNvPr id="10" name="Group 9">
            <a:extLst>
              <a:ext uri="{FF2B5EF4-FFF2-40B4-BE49-F238E27FC236}">
                <a16:creationId xmlns:a16="http://schemas.microsoft.com/office/drawing/2014/main" id="{72F33EA6-A45B-48D4-B614-7932AADFC3D9}"/>
              </a:ext>
            </a:extLst>
          </p:cNvPr>
          <p:cNvGrpSpPr/>
          <p:nvPr/>
        </p:nvGrpSpPr>
        <p:grpSpPr>
          <a:xfrm>
            <a:off x="457200" y="1621973"/>
            <a:ext cx="8229600" cy="1715382"/>
            <a:chOff x="457200" y="2368736"/>
            <a:chExt cx="8229600" cy="2246811"/>
          </a:xfrm>
        </p:grpSpPr>
        <p:sp>
          <p:nvSpPr>
            <p:cNvPr id="11" name="Rectangle 10">
              <a:extLst>
                <a:ext uri="{FF2B5EF4-FFF2-40B4-BE49-F238E27FC236}">
                  <a16:creationId xmlns:a16="http://schemas.microsoft.com/office/drawing/2014/main" id="{22815163-045E-45B0-92E6-477387F64EAF}"/>
                </a:ext>
              </a:extLst>
            </p:cNvPr>
            <p:cNvSpPr/>
            <p:nvPr/>
          </p:nvSpPr>
          <p:spPr bwMode="auto">
            <a:xfrm>
              <a:off x="457200" y="2368736"/>
              <a:ext cx="8229600" cy="409303"/>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2" name="Arrow: Down 11">
              <a:extLst>
                <a:ext uri="{FF2B5EF4-FFF2-40B4-BE49-F238E27FC236}">
                  <a16:creationId xmlns:a16="http://schemas.microsoft.com/office/drawing/2014/main" id="{CE595692-859D-420D-BC65-3D7258AF049F}"/>
                </a:ext>
              </a:extLst>
            </p:cNvPr>
            <p:cNvSpPr/>
            <p:nvPr/>
          </p:nvSpPr>
          <p:spPr bwMode="auto">
            <a:xfrm>
              <a:off x="6554264" y="2457995"/>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3" name="Arrow: Down 12">
              <a:extLst>
                <a:ext uri="{FF2B5EF4-FFF2-40B4-BE49-F238E27FC236}">
                  <a16:creationId xmlns:a16="http://schemas.microsoft.com/office/drawing/2014/main" id="{66E99B93-3DA7-4A6B-9776-31BE1D5EB5F7}"/>
                </a:ext>
              </a:extLst>
            </p:cNvPr>
            <p:cNvSpPr/>
            <p:nvPr/>
          </p:nvSpPr>
          <p:spPr bwMode="auto">
            <a:xfrm>
              <a:off x="4258468" y="2481939"/>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4" name="Arrow: Down 13">
              <a:extLst>
                <a:ext uri="{FF2B5EF4-FFF2-40B4-BE49-F238E27FC236}">
                  <a16:creationId xmlns:a16="http://schemas.microsoft.com/office/drawing/2014/main" id="{ACAA5439-F6D6-42C2-A1C2-4A3EFA96B35C}"/>
                </a:ext>
              </a:extLst>
            </p:cNvPr>
            <p:cNvSpPr/>
            <p:nvPr/>
          </p:nvSpPr>
          <p:spPr bwMode="auto">
            <a:xfrm>
              <a:off x="4534940" y="2407936"/>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pic>
          <p:nvPicPr>
            <p:cNvPr id="15" name="Content Placeholder 3">
              <a:extLst>
                <a:ext uri="{FF2B5EF4-FFF2-40B4-BE49-F238E27FC236}">
                  <a16:creationId xmlns:a16="http://schemas.microsoft.com/office/drawing/2014/main" id="{0368B5DE-3F77-4147-A1E5-4D73381A38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bwMode="auto">
            <a:xfrm>
              <a:off x="457200" y="2695308"/>
              <a:ext cx="8229600" cy="1920239"/>
            </a:xfrm>
            <a:prstGeom prst="rect">
              <a:avLst/>
            </a:prstGeom>
            <a:noFill/>
            <a:ln w="9525">
              <a:noFill/>
              <a:miter lim="800000"/>
              <a:headEnd/>
              <a:tailEnd/>
            </a:ln>
            <a:effectLst/>
          </p:spPr>
        </p:pic>
        <p:sp>
          <p:nvSpPr>
            <p:cNvPr id="16" name="Arrow: Down 15">
              <a:extLst>
                <a:ext uri="{FF2B5EF4-FFF2-40B4-BE49-F238E27FC236}">
                  <a16:creationId xmlns:a16="http://schemas.microsoft.com/office/drawing/2014/main" id="{31017341-C8D2-4926-AB31-7D90B3CA014E}"/>
                </a:ext>
              </a:extLst>
            </p:cNvPr>
            <p:cNvSpPr/>
            <p:nvPr/>
          </p:nvSpPr>
          <p:spPr bwMode="auto">
            <a:xfrm>
              <a:off x="809898" y="2978336"/>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7" name="Arrow: Down 16">
              <a:extLst>
                <a:ext uri="{FF2B5EF4-FFF2-40B4-BE49-F238E27FC236}">
                  <a16:creationId xmlns:a16="http://schemas.microsoft.com/office/drawing/2014/main" id="{E8546523-85B2-4E3C-A3AE-3E60A00E9079}"/>
                </a:ext>
              </a:extLst>
            </p:cNvPr>
            <p:cNvSpPr/>
            <p:nvPr/>
          </p:nvSpPr>
          <p:spPr bwMode="auto">
            <a:xfrm>
              <a:off x="1119051" y="2978336"/>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8" name="Arrow: Down 17">
              <a:extLst>
                <a:ext uri="{FF2B5EF4-FFF2-40B4-BE49-F238E27FC236}">
                  <a16:creationId xmlns:a16="http://schemas.microsoft.com/office/drawing/2014/main" id="{72D492C7-18A5-4280-A328-36A543D5029B}"/>
                </a:ext>
              </a:extLst>
            </p:cNvPr>
            <p:cNvSpPr/>
            <p:nvPr/>
          </p:nvSpPr>
          <p:spPr bwMode="auto">
            <a:xfrm>
              <a:off x="1415143" y="2978335"/>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9" name="Arrow: Down 18">
              <a:extLst>
                <a:ext uri="{FF2B5EF4-FFF2-40B4-BE49-F238E27FC236}">
                  <a16:creationId xmlns:a16="http://schemas.microsoft.com/office/drawing/2014/main" id="{542A1FF2-8C6F-45A7-925D-F6CC2BAFC41F}"/>
                </a:ext>
              </a:extLst>
            </p:cNvPr>
            <p:cNvSpPr/>
            <p:nvPr/>
          </p:nvSpPr>
          <p:spPr bwMode="auto">
            <a:xfrm>
              <a:off x="1711235" y="2987042"/>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0" name="Arrow: Down 19">
              <a:extLst>
                <a:ext uri="{FF2B5EF4-FFF2-40B4-BE49-F238E27FC236}">
                  <a16:creationId xmlns:a16="http://schemas.microsoft.com/office/drawing/2014/main" id="{4D3075BD-6B17-4FD0-8C45-CFCF016D8E77}"/>
                </a:ext>
              </a:extLst>
            </p:cNvPr>
            <p:cNvSpPr/>
            <p:nvPr/>
          </p:nvSpPr>
          <p:spPr bwMode="auto">
            <a:xfrm>
              <a:off x="2020390" y="2987042"/>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1" name="Arrow: Down 20">
              <a:extLst>
                <a:ext uri="{FF2B5EF4-FFF2-40B4-BE49-F238E27FC236}">
                  <a16:creationId xmlns:a16="http://schemas.microsoft.com/office/drawing/2014/main" id="{3559BE61-DBA2-43C0-9775-24F981D15EFD}"/>
                </a:ext>
              </a:extLst>
            </p:cNvPr>
            <p:cNvSpPr/>
            <p:nvPr/>
          </p:nvSpPr>
          <p:spPr bwMode="auto">
            <a:xfrm>
              <a:off x="2294709" y="2987042"/>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2" name="Arrow: Down 21">
              <a:extLst>
                <a:ext uri="{FF2B5EF4-FFF2-40B4-BE49-F238E27FC236}">
                  <a16:creationId xmlns:a16="http://schemas.microsoft.com/office/drawing/2014/main" id="{AEAAC32F-4E8A-4773-9836-BDE0951697DA}"/>
                </a:ext>
              </a:extLst>
            </p:cNvPr>
            <p:cNvSpPr/>
            <p:nvPr/>
          </p:nvSpPr>
          <p:spPr bwMode="auto">
            <a:xfrm>
              <a:off x="2569028" y="2891243"/>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3" name="Arrow: Down 22">
              <a:extLst>
                <a:ext uri="{FF2B5EF4-FFF2-40B4-BE49-F238E27FC236}">
                  <a16:creationId xmlns:a16="http://schemas.microsoft.com/office/drawing/2014/main" id="{596E4514-24A2-4E7B-B51D-F9324F4C4F9B}"/>
                </a:ext>
              </a:extLst>
            </p:cNvPr>
            <p:cNvSpPr/>
            <p:nvPr/>
          </p:nvSpPr>
          <p:spPr bwMode="auto">
            <a:xfrm>
              <a:off x="2869475" y="2917372"/>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4" name="Arrow: Down 23">
              <a:extLst>
                <a:ext uri="{FF2B5EF4-FFF2-40B4-BE49-F238E27FC236}">
                  <a16:creationId xmlns:a16="http://schemas.microsoft.com/office/drawing/2014/main" id="{8C09B441-FD53-4C5F-95BA-41C2F4C83DE8}"/>
                </a:ext>
              </a:extLst>
            </p:cNvPr>
            <p:cNvSpPr/>
            <p:nvPr/>
          </p:nvSpPr>
          <p:spPr bwMode="auto">
            <a:xfrm>
              <a:off x="3161213" y="2899954"/>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5" name="Arrow: Down 24">
              <a:extLst>
                <a:ext uri="{FF2B5EF4-FFF2-40B4-BE49-F238E27FC236}">
                  <a16:creationId xmlns:a16="http://schemas.microsoft.com/office/drawing/2014/main" id="{DA91279B-2CF9-450A-A0FE-EB3B9839A2E1}"/>
                </a:ext>
              </a:extLst>
            </p:cNvPr>
            <p:cNvSpPr/>
            <p:nvPr/>
          </p:nvSpPr>
          <p:spPr bwMode="auto">
            <a:xfrm>
              <a:off x="3433363" y="2886886"/>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6" name="Arrow: Down 25">
              <a:extLst>
                <a:ext uri="{FF2B5EF4-FFF2-40B4-BE49-F238E27FC236}">
                  <a16:creationId xmlns:a16="http://schemas.microsoft.com/office/drawing/2014/main" id="{A0FBEC24-8CD8-42E7-A1FE-026BD3294948}"/>
                </a:ext>
              </a:extLst>
            </p:cNvPr>
            <p:cNvSpPr/>
            <p:nvPr/>
          </p:nvSpPr>
          <p:spPr bwMode="auto">
            <a:xfrm>
              <a:off x="3701165" y="2878181"/>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7" name="Arrow: Down 26">
              <a:extLst>
                <a:ext uri="{FF2B5EF4-FFF2-40B4-BE49-F238E27FC236}">
                  <a16:creationId xmlns:a16="http://schemas.microsoft.com/office/drawing/2014/main" id="{61C056DD-E9B3-44C8-9D69-67B653783E19}"/>
                </a:ext>
              </a:extLst>
            </p:cNvPr>
            <p:cNvSpPr/>
            <p:nvPr/>
          </p:nvSpPr>
          <p:spPr bwMode="auto">
            <a:xfrm>
              <a:off x="3981996" y="2704004"/>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8" name="Arrow: Down 27">
              <a:extLst>
                <a:ext uri="{FF2B5EF4-FFF2-40B4-BE49-F238E27FC236}">
                  <a16:creationId xmlns:a16="http://schemas.microsoft.com/office/drawing/2014/main" id="{384AFDE4-894D-46F1-9798-2572953E7696}"/>
                </a:ext>
              </a:extLst>
            </p:cNvPr>
            <p:cNvSpPr/>
            <p:nvPr/>
          </p:nvSpPr>
          <p:spPr bwMode="auto">
            <a:xfrm>
              <a:off x="4794002" y="2603868"/>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29" name="Arrow: Down 28">
              <a:extLst>
                <a:ext uri="{FF2B5EF4-FFF2-40B4-BE49-F238E27FC236}">
                  <a16:creationId xmlns:a16="http://schemas.microsoft.com/office/drawing/2014/main" id="{FE0BD7F6-FEBF-460B-A141-B8274999A2D0}"/>
                </a:ext>
              </a:extLst>
            </p:cNvPr>
            <p:cNvSpPr/>
            <p:nvPr/>
          </p:nvSpPr>
          <p:spPr bwMode="auto">
            <a:xfrm>
              <a:off x="5068411" y="2865110"/>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0" name="Arrow: Down 29">
              <a:extLst>
                <a:ext uri="{FF2B5EF4-FFF2-40B4-BE49-F238E27FC236}">
                  <a16:creationId xmlns:a16="http://schemas.microsoft.com/office/drawing/2014/main" id="{A0DCE376-7886-4D5F-8F8C-9F364A51501C}"/>
                </a:ext>
              </a:extLst>
            </p:cNvPr>
            <p:cNvSpPr/>
            <p:nvPr/>
          </p:nvSpPr>
          <p:spPr bwMode="auto">
            <a:xfrm>
              <a:off x="5310071" y="2865110"/>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1" name="Arrow: Down 30">
              <a:extLst>
                <a:ext uri="{FF2B5EF4-FFF2-40B4-BE49-F238E27FC236}">
                  <a16:creationId xmlns:a16="http://schemas.microsoft.com/office/drawing/2014/main" id="{F92D8ECD-B08A-4FDE-9217-DDC6218972BA}"/>
                </a:ext>
              </a:extLst>
            </p:cNvPr>
            <p:cNvSpPr/>
            <p:nvPr/>
          </p:nvSpPr>
          <p:spPr bwMode="auto">
            <a:xfrm>
              <a:off x="5562620" y="2830298"/>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2" name="Arrow: Down 31">
              <a:extLst>
                <a:ext uri="{FF2B5EF4-FFF2-40B4-BE49-F238E27FC236}">
                  <a16:creationId xmlns:a16="http://schemas.microsoft.com/office/drawing/2014/main" id="{9D5EDA75-AB2C-45D5-B5A6-AFF3FB59EC1D}"/>
                </a:ext>
              </a:extLst>
            </p:cNvPr>
            <p:cNvSpPr/>
            <p:nvPr/>
          </p:nvSpPr>
          <p:spPr bwMode="auto">
            <a:xfrm>
              <a:off x="6072080" y="2595141"/>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3" name="Arrow: Down 32">
              <a:extLst>
                <a:ext uri="{FF2B5EF4-FFF2-40B4-BE49-F238E27FC236}">
                  <a16:creationId xmlns:a16="http://schemas.microsoft.com/office/drawing/2014/main" id="{D8B34AED-28CB-4ED0-B705-5AB8FE0EC5AB}"/>
                </a:ext>
              </a:extLst>
            </p:cNvPr>
            <p:cNvSpPr/>
            <p:nvPr/>
          </p:nvSpPr>
          <p:spPr bwMode="auto">
            <a:xfrm>
              <a:off x="6313688" y="2595154"/>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4" name="Arrow: Down 33">
              <a:extLst>
                <a:ext uri="{FF2B5EF4-FFF2-40B4-BE49-F238E27FC236}">
                  <a16:creationId xmlns:a16="http://schemas.microsoft.com/office/drawing/2014/main" id="{DD95CF98-7330-4832-81D7-CDF93B3FA2BA}"/>
                </a:ext>
              </a:extLst>
            </p:cNvPr>
            <p:cNvSpPr/>
            <p:nvPr/>
          </p:nvSpPr>
          <p:spPr bwMode="auto">
            <a:xfrm>
              <a:off x="6810026" y="2669201"/>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5" name="Arrow: Down 34">
              <a:extLst>
                <a:ext uri="{FF2B5EF4-FFF2-40B4-BE49-F238E27FC236}">
                  <a16:creationId xmlns:a16="http://schemas.microsoft.com/office/drawing/2014/main" id="{E84DAECB-6F9A-42A4-86DB-E230DD794B64}"/>
                </a:ext>
              </a:extLst>
            </p:cNvPr>
            <p:cNvSpPr/>
            <p:nvPr/>
          </p:nvSpPr>
          <p:spPr bwMode="auto">
            <a:xfrm>
              <a:off x="7276025" y="2886885"/>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6" name="Arrow: Down 35">
              <a:extLst>
                <a:ext uri="{FF2B5EF4-FFF2-40B4-BE49-F238E27FC236}">
                  <a16:creationId xmlns:a16="http://schemas.microsoft.com/office/drawing/2014/main" id="{4F5FCA7F-C735-4C4C-A487-DD6CC703E22B}"/>
                </a:ext>
              </a:extLst>
            </p:cNvPr>
            <p:cNvSpPr/>
            <p:nvPr/>
          </p:nvSpPr>
          <p:spPr bwMode="auto">
            <a:xfrm>
              <a:off x="7528577" y="2854242"/>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7" name="Arrow: Down 36">
              <a:extLst>
                <a:ext uri="{FF2B5EF4-FFF2-40B4-BE49-F238E27FC236}">
                  <a16:creationId xmlns:a16="http://schemas.microsoft.com/office/drawing/2014/main" id="{3D4ECD6D-1A4C-47D3-950F-296A26DEB9E3}"/>
                </a:ext>
              </a:extLst>
            </p:cNvPr>
            <p:cNvSpPr/>
            <p:nvPr/>
          </p:nvSpPr>
          <p:spPr bwMode="auto">
            <a:xfrm>
              <a:off x="7759373" y="3004444"/>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8" name="Arrow: Down 37">
              <a:extLst>
                <a:ext uri="{FF2B5EF4-FFF2-40B4-BE49-F238E27FC236}">
                  <a16:creationId xmlns:a16="http://schemas.microsoft.com/office/drawing/2014/main" id="{0FD1B165-921B-4EAF-AD9F-0C7B55D47FD4}"/>
                </a:ext>
              </a:extLst>
            </p:cNvPr>
            <p:cNvSpPr/>
            <p:nvPr/>
          </p:nvSpPr>
          <p:spPr bwMode="auto">
            <a:xfrm>
              <a:off x="8210050" y="2812876"/>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39" name="Arrow: Down 38">
              <a:extLst>
                <a:ext uri="{FF2B5EF4-FFF2-40B4-BE49-F238E27FC236}">
                  <a16:creationId xmlns:a16="http://schemas.microsoft.com/office/drawing/2014/main" id="{D6AF540A-8C11-4E21-9049-2B54F79D4988}"/>
                </a:ext>
              </a:extLst>
            </p:cNvPr>
            <p:cNvSpPr/>
            <p:nvPr/>
          </p:nvSpPr>
          <p:spPr bwMode="auto">
            <a:xfrm>
              <a:off x="8434337" y="2754091"/>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40" name="Arrow: Down 39">
              <a:extLst>
                <a:ext uri="{FF2B5EF4-FFF2-40B4-BE49-F238E27FC236}">
                  <a16:creationId xmlns:a16="http://schemas.microsoft.com/office/drawing/2014/main" id="{40EF8AF2-1D48-48F4-AC99-B963AB56550D}"/>
                </a:ext>
              </a:extLst>
            </p:cNvPr>
            <p:cNvSpPr/>
            <p:nvPr/>
          </p:nvSpPr>
          <p:spPr bwMode="auto">
            <a:xfrm>
              <a:off x="481151" y="2978330"/>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41" name="Arrow: Down 40">
              <a:extLst>
                <a:ext uri="{FF2B5EF4-FFF2-40B4-BE49-F238E27FC236}">
                  <a16:creationId xmlns:a16="http://schemas.microsoft.com/office/drawing/2014/main" id="{7852DC3E-CF41-4DE5-9112-E19B5326C414}"/>
                </a:ext>
              </a:extLst>
            </p:cNvPr>
            <p:cNvSpPr/>
            <p:nvPr/>
          </p:nvSpPr>
          <p:spPr bwMode="auto">
            <a:xfrm>
              <a:off x="5817350" y="2730149"/>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42" name="Arrow: Down 41">
              <a:extLst>
                <a:ext uri="{FF2B5EF4-FFF2-40B4-BE49-F238E27FC236}">
                  <a16:creationId xmlns:a16="http://schemas.microsoft.com/office/drawing/2014/main" id="{7B5218DC-C68E-43C9-8A5C-1E07CD67C2C3}"/>
                </a:ext>
              </a:extLst>
            </p:cNvPr>
            <p:cNvSpPr/>
            <p:nvPr/>
          </p:nvSpPr>
          <p:spPr bwMode="auto">
            <a:xfrm>
              <a:off x="7066940" y="2762798"/>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43" name="Arrow: Down 42">
              <a:extLst>
                <a:ext uri="{FF2B5EF4-FFF2-40B4-BE49-F238E27FC236}">
                  <a16:creationId xmlns:a16="http://schemas.microsoft.com/office/drawing/2014/main" id="{4376FD8E-025E-44BD-AA26-2D8D3FD2ACF6}"/>
                </a:ext>
              </a:extLst>
            </p:cNvPr>
            <p:cNvSpPr/>
            <p:nvPr/>
          </p:nvSpPr>
          <p:spPr bwMode="auto">
            <a:xfrm>
              <a:off x="7970487" y="2712704"/>
              <a:ext cx="113211" cy="200297"/>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grpSp>
        <p:nvGrpSpPr>
          <p:cNvPr id="2" name="Group 1">
            <a:extLst>
              <a:ext uri="{FF2B5EF4-FFF2-40B4-BE49-F238E27FC236}">
                <a16:creationId xmlns:a16="http://schemas.microsoft.com/office/drawing/2014/main" id="{483A2E03-8BB2-D10F-AC65-DC67EC1EA05C}"/>
              </a:ext>
            </a:extLst>
          </p:cNvPr>
          <p:cNvGrpSpPr/>
          <p:nvPr/>
        </p:nvGrpSpPr>
        <p:grpSpPr>
          <a:xfrm>
            <a:off x="452618" y="4466699"/>
            <a:ext cx="8488126" cy="1657455"/>
            <a:chOff x="448491" y="4466699"/>
            <a:chExt cx="8488126" cy="1657455"/>
          </a:xfrm>
        </p:grpSpPr>
        <p:sp>
          <p:nvSpPr>
            <p:cNvPr id="4" name="Rectangle 3">
              <a:extLst>
                <a:ext uri="{FF2B5EF4-FFF2-40B4-BE49-F238E27FC236}">
                  <a16:creationId xmlns:a16="http://schemas.microsoft.com/office/drawing/2014/main" id="{76F2C5D3-5242-4DEA-B428-7500B1647D80}"/>
                </a:ext>
              </a:extLst>
            </p:cNvPr>
            <p:cNvSpPr/>
            <p:nvPr/>
          </p:nvSpPr>
          <p:spPr bwMode="auto">
            <a:xfrm>
              <a:off x="448491" y="4466699"/>
              <a:ext cx="8419475" cy="770455"/>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b="64352"/>
            <a:stretch/>
          </p:blipFill>
          <p:spPr>
            <a:xfrm>
              <a:off x="450158" y="4634325"/>
              <a:ext cx="8419475" cy="1178714"/>
            </a:xfrm>
            <a:prstGeom prst="rect">
              <a:avLst/>
            </a:prstGeom>
          </p:spPr>
        </p:pic>
        <p:sp>
          <p:nvSpPr>
            <p:cNvPr id="6" name="TextBox 5"/>
            <p:cNvSpPr txBox="1"/>
            <p:nvPr/>
          </p:nvSpPr>
          <p:spPr>
            <a:xfrm>
              <a:off x="8296698" y="5785600"/>
              <a:ext cx="639919" cy="338554"/>
            </a:xfrm>
            <a:prstGeom prst="rect">
              <a:avLst/>
            </a:prstGeom>
            <a:noFill/>
          </p:spPr>
          <p:txBody>
            <a:bodyPr wrap="none" rtlCol="0">
              <a:spAutoFit/>
            </a:bodyPr>
            <a:lstStyle/>
            <a:p>
              <a:r>
                <a:rPr lang="en-US" sz="1600" i="1" dirty="0" err="1"/>
                <a:t>baaa</a:t>
              </a:r>
              <a:endParaRPr lang="en-US" sz="1600" i="1" dirty="0"/>
            </a:p>
          </p:txBody>
        </p:sp>
        <p:sp>
          <p:nvSpPr>
            <p:cNvPr id="44" name="Arrow: Down 43">
              <a:extLst>
                <a:ext uri="{FF2B5EF4-FFF2-40B4-BE49-F238E27FC236}">
                  <a16:creationId xmlns:a16="http://schemas.microsoft.com/office/drawing/2014/main" id="{A70F7C29-309C-4D7C-92A1-76D56D8E0256}"/>
                </a:ext>
              </a:extLst>
            </p:cNvPr>
            <p:cNvSpPr/>
            <p:nvPr/>
          </p:nvSpPr>
          <p:spPr bwMode="auto">
            <a:xfrm>
              <a:off x="1112523"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45" name="Arrow: Down 44">
              <a:extLst>
                <a:ext uri="{FF2B5EF4-FFF2-40B4-BE49-F238E27FC236}">
                  <a16:creationId xmlns:a16="http://schemas.microsoft.com/office/drawing/2014/main" id="{E816AFEF-4C69-4F57-B76F-E3888A217016}"/>
                </a:ext>
              </a:extLst>
            </p:cNvPr>
            <p:cNvSpPr/>
            <p:nvPr/>
          </p:nvSpPr>
          <p:spPr bwMode="auto">
            <a:xfrm>
              <a:off x="1569723"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46" name="Arrow: Down 45">
              <a:extLst>
                <a:ext uri="{FF2B5EF4-FFF2-40B4-BE49-F238E27FC236}">
                  <a16:creationId xmlns:a16="http://schemas.microsoft.com/office/drawing/2014/main" id="{2FBB0D04-D139-4290-B28C-F6D1F7DF477A}"/>
                </a:ext>
              </a:extLst>
            </p:cNvPr>
            <p:cNvSpPr/>
            <p:nvPr/>
          </p:nvSpPr>
          <p:spPr bwMode="auto">
            <a:xfrm>
              <a:off x="2288693"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47" name="Arrow: Down 46">
              <a:extLst>
                <a:ext uri="{FF2B5EF4-FFF2-40B4-BE49-F238E27FC236}">
                  <a16:creationId xmlns:a16="http://schemas.microsoft.com/office/drawing/2014/main" id="{E14BE458-E5AE-4C29-BE0F-1AF525ECCF9B}"/>
                </a:ext>
              </a:extLst>
            </p:cNvPr>
            <p:cNvSpPr/>
            <p:nvPr/>
          </p:nvSpPr>
          <p:spPr bwMode="auto">
            <a:xfrm>
              <a:off x="2756264"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48" name="Arrow: Down 47">
              <a:extLst>
                <a:ext uri="{FF2B5EF4-FFF2-40B4-BE49-F238E27FC236}">
                  <a16:creationId xmlns:a16="http://schemas.microsoft.com/office/drawing/2014/main" id="{1FD344D6-5756-4B75-9B28-C423E88A6124}"/>
                </a:ext>
              </a:extLst>
            </p:cNvPr>
            <p:cNvSpPr/>
            <p:nvPr/>
          </p:nvSpPr>
          <p:spPr bwMode="auto">
            <a:xfrm>
              <a:off x="1930542"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49" name="Arrow: Down 48">
              <a:extLst>
                <a:ext uri="{FF2B5EF4-FFF2-40B4-BE49-F238E27FC236}">
                  <a16:creationId xmlns:a16="http://schemas.microsoft.com/office/drawing/2014/main" id="{8945981E-B192-4BB6-9BDE-9308B96419B4}"/>
                </a:ext>
              </a:extLst>
            </p:cNvPr>
            <p:cNvSpPr/>
            <p:nvPr/>
          </p:nvSpPr>
          <p:spPr bwMode="auto">
            <a:xfrm>
              <a:off x="3259338"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50" name="Arrow: Down 49">
              <a:extLst>
                <a:ext uri="{FF2B5EF4-FFF2-40B4-BE49-F238E27FC236}">
                  <a16:creationId xmlns:a16="http://schemas.microsoft.com/office/drawing/2014/main" id="{22C4C663-F579-494B-A59B-43F12736E10D}"/>
                </a:ext>
              </a:extLst>
            </p:cNvPr>
            <p:cNvSpPr/>
            <p:nvPr/>
          </p:nvSpPr>
          <p:spPr bwMode="auto">
            <a:xfrm>
              <a:off x="3921057"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51" name="Arrow: Down 50">
              <a:extLst>
                <a:ext uri="{FF2B5EF4-FFF2-40B4-BE49-F238E27FC236}">
                  <a16:creationId xmlns:a16="http://schemas.microsoft.com/office/drawing/2014/main" id="{85D909A6-0D2F-4432-AEFD-88FEC6A213B5}"/>
                </a:ext>
              </a:extLst>
            </p:cNvPr>
            <p:cNvSpPr/>
            <p:nvPr/>
          </p:nvSpPr>
          <p:spPr bwMode="auto">
            <a:xfrm>
              <a:off x="4103336"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52" name="Arrow: Down 51">
              <a:extLst>
                <a:ext uri="{FF2B5EF4-FFF2-40B4-BE49-F238E27FC236}">
                  <a16:creationId xmlns:a16="http://schemas.microsoft.com/office/drawing/2014/main" id="{689C284A-1F7E-4980-957B-96B33252799C}"/>
                </a:ext>
              </a:extLst>
            </p:cNvPr>
            <p:cNvSpPr/>
            <p:nvPr/>
          </p:nvSpPr>
          <p:spPr bwMode="auto">
            <a:xfrm>
              <a:off x="860146"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53" name="Arrow: Down 52">
              <a:extLst>
                <a:ext uri="{FF2B5EF4-FFF2-40B4-BE49-F238E27FC236}">
                  <a16:creationId xmlns:a16="http://schemas.microsoft.com/office/drawing/2014/main" id="{14770AFB-0D92-41A9-993F-490B40F81A19}"/>
                </a:ext>
              </a:extLst>
            </p:cNvPr>
            <p:cNvSpPr/>
            <p:nvPr/>
          </p:nvSpPr>
          <p:spPr bwMode="auto">
            <a:xfrm>
              <a:off x="626279"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54" name="Arrow: Down 53">
              <a:extLst>
                <a:ext uri="{FF2B5EF4-FFF2-40B4-BE49-F238E27FC236}">
                  <a16:creationId xmlns:a16="http://schemas.microsoft.com/office/drawing/2014/main" id="{2F3B177F-C2EC-4400-90FA-1E4348874190}"/>
                </a:ext>
              </a:extLst>
            </p:cNvPr>
            <p:cNvSpPr/>
            <p:nvPr/>
          </p:nvSpPr>
          <p:spPr bwMode="auto">
            <a:xfrm>
              <a:off x="4289396"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55" name="Arrow: Down 54">
              <a:extLst>
                <a:ext uri="{FF2B5EF4-FFF2-40B4-BE49-F238E27FC236}">
                  <a16:creationId xmlns:a16="http://schemas.microsoft.com/office/drawing/2014/main" id="{D3CDC9AE-47CB-4956-BB70-E963DC81E8AF}"/>
                </a:ext>
              </a:extLst>
            </p:cNvPr>
            <p:cNvSpPr/>
            <p:nvPr/>
          </p:nvSpPr>
          <p:spPr bwMode="auto">
            <a:xfrm>
              <a:off x="4497896"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56" name="Arrow: Down 55">
              <a:extLst>
                <a:ext uri="{FF2B5EF4-FFF2-40B4-BE49-F238E27FC236}">
                  <a16:creationId xmlns:a16="http://schemas.microsoft.com/office/drawing/2014/main" id="{51AF4F53-C569-4B08-B1FA-48015E184431}"/>
                </a:ext>
              </a:extLst>
            </p:cNvPr>
            <p:cNvSpPr/>
            <p:nvPr/>
          </p:nvSpPr>
          <p:spPr bwMode="auto">
            <a:xfrm>
              <a:off x="4739076"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57" name="Arrow: Down 56">
              <a:extLst>
                <a:ext uri="{FF2B5EF4-FFF2-40B4-BE49-F238E27FC236}">
                  <a16:creationId xmlns:a16="http://schemas.microsoft.com/office/drawing/2014/main" id="{DD58CDF9-FA16-464F-A9A4-96A1D37C001D}"/>
                </a:ext>
              </a:extLst>
            </p:cNvPr>
            <p:cNvSpPr/>
            <p:nvPr/>
          </p:nvSpPr>
          <p:spPr bwMode="auto">
            <a:xfrm>
              <a:off x="6007508"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58" name="Arrow: Down 57">
              <a:extLst>
                <a:ext uri="{FF2B5EF4-FFF2-40B4-BE49-F238E27FC236}">
                  <a16:creationId xmlns:a16="http://schemas.microsoft.com/office/drawing/2014/main" id="{1DD7031F-929E-4CC6-8580-CC42C4EE1ED1}"/>
                </a:ext>
              </a:extLst>
            </p:cNvPr>
            <p:cNvSpPr/>
            <p:nvPr/>
          </p:nvSpPr>
          <p:spPr bwMode="auto">
            <a:xfrm>
              <a:off x="6395067"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59" name="Arrow: Down 58">
              <a:extLst>
                <a:ext uri="{FF2B5EF4-FFF2-40B4-BE49-F238E27FC236}">
                  <a16:creationId xmlns:a16="http://schemas.microsoft.com/office/drawing/2014/main" id="{DE737ACA-3ED0-498F-BABE-363D35D6B778}"/>
                </a:ext>
              </a:extLst>
            </p:cNvPr>
            <p:cNvSpPr/>
            <p:nvPr/>
          </p:nvSpPr>
          <p:spPr bwMode="auto">
            <a:xfrm>
              <a:off x="6694734"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60" name="Arrow: Down 59">
              <a:extLst>
                <a:ext uri="{FF2B5EF4-FFF2-40B4-BE49-F238E27FC236}">
                  <a16:creationId xmlns:a16="http://schemas.microsoft.com/office/drawing/2014/main" id="{D95E45A0-466B-4FB7-88BA-99B221D262AA}"/>
                </a:ext>
              </a:extLst>
            </p:cNvPr>
            <p:cNvSpPr/>
            <p:nvPr/>
          </p:nvSpPr>
          <p:spPr bwMode="auto">
            <a:xfrm>
              <a:off x="6949015"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61" name="Arrow: Down 60">
              <a:extLst>
                <a:ext uri="{FF2B5EF4-FFF2-40B4-BE49-F238E27FC236}">
                  <a16:creationId xmlns:a16="http://schemas.microsoft.com/office/drawing/2014/main" id="{85802386-4FD9-4D55-ABDA-94394FBA43C5}"/>
                </a:ext>
              </a:extLst>
            </p:cNvPr>
            <p:cNvSpPr/>
            <p:nvPr/>
          </p:nvSpPr>
          <p:spPr bwMode="auto">
            <a:xfrm>
              <a:off x="7180350"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62" name="Arrow: Down 61">
              <a:extLst>
                <a:ext uri="{FF2B5EF4-FFF2-40B4-BE49-F238E27FC236}">
                  <a16:creationId xmlns:a16="http://schemas.microsoft.com/office/drawing/2014/main" id="{5833C198-2545-4102-908F-ABA40E074826}"/>
                </a:ext>
              </a:extLst>
            </p:cNvPr>
            <p:cNvSpPr/>
            <p:nvPr/>
          </p:nvSpPr>
          <p:spPr bwMode="auto">
            <a:xfrm>
              <a:off x="7349975"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63" name="Arrow: Down 62">
              <a:extLst>
                <a:ext uri="{FF2B5EF4-FFF2-40B4-BE49-F238E27FC236}">
                  <a16:creationId xmlns:a16="http://schemas.microsoft.com/office/drawing/2014/main" id="{2439AE59-D75F-4B60-9489-1D20FEADEBBF}"/>
                </a:ext>
              </a:extLst>
            </p:cNvPr>
            <p:cNvSpPr/>
            <p:nvPr/>
          </p:nvSpPr>
          <p:spPr bwMode="auto">
            <a:xfrm>
              <a:off x="7558327"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64" name="Arrow: Down 63">
              <a:extLst>
                <a:ext uri="{FF2B5EF4-FFF2-40B4-BE49-F238E27FC236}">
                  <a16:creationId xmlns:a16="http://schemas.microsoft.com/office/drawing/2014/main" id="{94E91113-695F-45AB-B740-A50AAFB2F027}"/>
                </a:ext>
              </a:extLst>
            </p:cNvPr>
            <p:cNvSpPr/>
            <p:nvPr/>
          </p:nvSpPr>
          <p:spPr bwMode="auto">
            <a:xfrm>
              <a:off x="7742917"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65" name="Arrow: Down 64">
              <a:extLst>
                <a:ext uri="{FF2B5EF4-FFF2-40B4-BE49-F238E27FC236}">
                  <a16:creationId xmlns:a16="http://schemas.microsoft.com/office/drawing/2014/main" id="{B2D1D2AC-3805-4B27-B78F-44371719303C}"/>
                </a:ext>
              </a:extLst>
            </p:cNvPr>
            <p:cNvSpPr/>
            <p:nvPr/>
          </p:nvSpPr>
          <p:spPr bwMode="auto">
            <a:xfrm>
              <a:off x="7900927"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66" name="Arrow: Down 65">
              <a:extLst>
                <a:ext uri="{FF2B5EF4-FFF2-40B4-BE49-F238E27FC236}">
                  <a16:creationId xmlns:a16="http://schemas.microsoft.com/office/drawing/2014/main" id="{424D0E6E-0F45-489D-AC26-DDE0828AEAF3}"/>
                </a:ext>
              </a:extLst>
            </p:cNvPr>
            <p:cNvSpPr/>
            <p:nvPr/>
          </p:nvSpPr>
          <p:spPr bwMode="auto">
            <a:xfrm>
              <a:off x="7913358"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67" name="Arrow: Down 66">
              <a:extLst>
                <a:ext uri="{FF2B5EF4-FFF2-40B4-BE49-F238E27FC236}">
                  <a16:creationId xmlns:a16="http://schemas.microsoft.com/office/drawing/2014/main" id="{D9A37F64-07EF-47CA-A283-68C69EF91DD4}"/>
                </a:ext>
              </a:extLst>
            </p:cNvPr>
            <p:cNvSpPr/>
            <p:nvPr/>
          </p:nvSpPr>
          <p:spPr bwMode="auto">
            <a:xfrm>
              <a:off x="8082588"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68" name="Arrow: Down 67">
              <a:extLst>
                <a:ext uri="{FF2B5EF4-FFF2-40B4-BE49-F238E27FC236}">
                  <a16:creationId xmlns:a16="http://schemas.microsoft.com/office/drawing/2014/main" id="{C93AA964-C710-4268-AD8B-6EB0C474761E}"/>
                </a:ext>
              </a:extLst>
            </p:cNvPr>
            <p:cNvSpPr/>
            <p:nvPr/>
          </p:nvSpPr>
          <p:spPr bwMode="auto">
            <a:xfrm>
              <a:off x="8279868" y="4492487"/>
              <a:ext cx="113211" cy="152922"/>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pic>
        <p:nvPicPr>
          <p:cNvPr id="69" name="baaa">
            <a:hlinkClick r:id="" action="ppaction://media"/>
            <a:extLst>
              <a:ext uri="{FF2B5EF4-FFF2-40B4-BE49-F238E27FC236}">
                <a16:creationId xmlns:a16="http://schemas.microsoft.com/office/drawing/2014/main" id="{E0DA6CE5-60C3-FA72-F0D1-97BFF686ED5A}"/>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663620" y="6117562"/>
            <a:ext cx="609600" cy="609600"/>
          </a:xfrm>
          <a:prstGeom prst="rect">
            <a:avLst/>
          </a:prstGeom>
        </p:spPr>
      </p:pic>
    </p:spTree>
    <p:extLst>
      <p:ext uri="{BB962C8B-B14F-4D97-AF65-F5344CB8AC3E}">
        <p14:creationId xmlns:p14="http://schemas.microsoft.com/office/powerpoint/2010/main" val="4075659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70" fill="hold"/>
                                        <p:tgtEl>
                                          <p:spTgt spid="6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StopAudio" delay="0">
                      <p:tgtEl>
                        <p:sldTgt/>
                      </p:tgtEl>
                    </p:cond>
                  </p:endCondLst>
                </p:cTn>
                <p:tgtEl>
                  <p:spTgt spid="6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aaa">
            <a:hlinkClick r:id="" action="ppaction://media"/>
            <a:extLst>
              <a:ext uri="{FF2B5EF4-FFF2-40B4-BE49-F238E27FC236}">
                <a16:creationId xmlns:a16="http://schemas.microsoft.com/office/drawing/2014/main" id="{B9929323-8B31-44F0-BA2C-B6B86074F92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5181600"/>
            <a:ext cx="609600" cy="609600"/>
          </a:xfrm>
          <a:prstGeom prst="rect">
            <a:avLst/>
          </a:prstGeom>
        </p:spPr>
      </p:pic>
      <p:grpSp>
        <p:nvGrpSpPr>
          <p:cNvPr id="10" name="Group 9">
            <a:extLst>
              <a:ext uri="{FF2B5EF4-FFF2-40B4-BE49-F238E27FC236}">
                <a16:creationId xmlns:a16="http://schemas.microsoft.com/office/drawing/2014/main" id="{89D4D3DC-EDCB-4270-A999-5D3F43FD3E92}"/>
              </a:ext>
            </a:extLst>
          </p:cNvPr>
          <p:cNvGrpSpPr/>
          <p:nvPr/>
        </p:nvGrpSpPr>
        <p:grpSpPr>
          <a:xfrm>
            <a:off x="137163" y="1546871"/>
            <a:ext cx="8869673" cy="3459458"/>
            <a:chOff x="-3017436" y="1783098"/>
            <a:chExt cx="8869673" cy="3459458"/>
          </a:xfrm>
        </p:grpSpPr>
        <p:pic>
          <p:nvPicPr>
            <p:cNvPr id="5" name="Picture 4">
              <a:extLst>
                <a:ext uri="{FF2B5EF4-FFF2-40B4-BE49-F238E27FC236}">
                  <a16:creationId xmlns:a16="http://schemas.microsoft.com/office/drawing/2014/main" id="{A4FD98EC-76E1-40D9-987F-EB99A2D50ECF}"/>
                </a:ext>
              </a:extLst>
            </p:cNvPr>
            <p:cNvPicPr>
              <a:picLocks noChangeAspect="1"/>
            </p:cNvPicPr>
            <p:nvPr/>
          </p:nvPicPr>
          <p:blipFill rotWithShape="1">
            <a:blip r:embed="rId6"/>
            <a:srcRect l="93165" r="2229"/>
            <a:stretch/>
          </p:blipFill>
          <p:spPr>
            <a:xfrm>
              <a:off x="5212164" y="1783098"/>
              <a:ext cx="640073" cy="3459458"/>
            </a:xfrm>
            <a:prstGeom prst="rect">
              <a:avLst/>
            </a:prstGeom>
          </p:spPr>
        </p:pic>
        <p:pic>
          <p:nvPicPr>
            <p:cNvPr id="7" name="Picture 6">
              <a:extLst>
                <a:ext uri="{FF2B5EF4-FFF2-40B4-BE49-F238E27FC236}">
                  <a16:creationId xmlns:a16="http://schemas.microsoft.com/office/drawing/2014/main" id="{EF0B46C1-3C2E-4C41-943E-3B3857041B1C}"/>
                </a:ext>
              </a:extLst>
            </p:cNvPr>
            <p:cNvPicPr>
              <a:picLocks noChangeAspect="1"/>
            </p:cNvPicPr>
            <p:nvPr/>
          </p:nvPicPr>
          <p:blipFill rotWithShape="1">
            <a:blip r:embed="rId6"/>
            <a:srcRect l="22982" r="17801"/>
            <a:stretch/>
          </p:blipFill>
          <p:spPr>
            <a:xfrm>
              <a:off x="-3017436" y="1783098"/>
              <a:ext cx="8229600" cy="3459458"/>
            </a:xfrm>
            <a:prstGeom prst="rect">
              <a:avLst/>
            </a:prstGeom>
          </p:spPr>
        </p:pic>
      </p:grpSp>
      <p:grpSp>
        <p:nvGrpSpPr>
          <p:cNvPr id="3" name="Group 2">
            <a:extLst>
              <a:ext uri="{FF2B5EF4-FFF2-40B4-BE49-F238E27FC236}">
                <a16:creationId xmlns:a16="http://schemas.microsoft.com/office/drawing/2014/main" id="{A7396D24-CEE7-ECFC-2E65-C73034987750}"/>
              </a:ext>
            </a:extLst>
          </p:cNvPr>
          <p:cNvGrpSpPr/>
          <p:nvPr/>
        </p:nvGrpSpPr>
        <p:grpSpPr>
          <a:xfrm>
            <a:off x="1645907" y="3886195"/>
            <a:ext cx="5120628" cy="202002"/>
            <a:chOff x="1645907" y="3886195"/>
            <a:chExt cx="5120628" cy="202002"/>
          </a:xfrm>
        </p:grpSpPr>
        <p:sp>
          <p:nvSpPr>
            <p:cNvPr id="8" name="Oval 7">
              <a:extLst>
                <a:ext uri="{FF2B5EF4-FFF2-40B4-BE49-F238E27FC236}">
                  <a16:creationId xmlns:a16="http://schemas.microsoft.com/office/drawing/2014/main" id="{78499233-1769-5594-3E14-7AADEA1996A8}"/>
                </a:ext>
              </a:extLst>
            </p:cNvPr>
            <p:cNvSpPr/>
            <p:nvPr/>
          </p:nvSpPr>
          <p:spPr bwMode="auto">
            <a:xfrm>
              <a:off x="2194586" y="3886195"/>
              <a:ext cx="731512" cy="202002"/>
            </a:xfrm>
            <a:prstGeom prst="ellipse">
              <a:avLst/>
            </a:prstGeom>
            <a:noFill/>
            <a:ln w="76200"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9" name="Oval 8">
              <a:extLst>
                <a:ext uri="{FF2B5EF4-FFF2-40B4-BE49-F238E27FC236}">
                  <a16:creationId xmlns:a16="http://schemas.microsoft.com/office/drawing/2014/main" id="{C98D8810-D787-2CEA-9A87-54B2AE9B7038}"/>
                </a:ext>
              </a:extLst>
            </p:cNvPr>
            <p:cNvSpPr/>
            <p:nvPr/>
          </p:nvSpPr>
          <p:spPr bwMode="auto">
            <a:xfrm>
              <a:off x="3108975" y="3886195"/>
              <a:ext cx="502915" cy="202002"/>
            </a:xfrm>
            <a:prstGeom prst="ellipse">
              <a:avLst/>
            </a:prstGeom>
            <a:noFill/>
            <a:ln w="76200"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1" name="Oval 10">
              <a:extLst>
                <a:ext uri="{FF2B5EF4-FFF2-40B4-BE49-F238E27FC236}">
                  <a16:creationId xmlns:a16="http://schemas.microsoft.com/office/drawing/2014/main" id="{D39A397E-CC45-C2EC-49EA-279A1C029500}"/>
                </a:ext>
              </a:extLst>
            </p:cNvPr>
            <p:cNvSpPr/>
            <p:nvPr/>
          </p:nvSpPr>
          <p:spPr bwMode="auto">
            <a:xfrm>
              <a:off x="3749049" y="3886195"/>
              <a:ext cx="228598" cy="202002"/>
            </a:xfrm>
            <a:prstGeom prst="ellipse">
              <a:avLst/>
            </a:prstGeom>
            <a:noFill/>
            <a:ln w="76200"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2" name="Oval 11">
              <a:extLst>
                <a:ext uri="{FF2B5EF4-FFF2-40B4-BE49-F238E27FC236}">
                  <a16:creationId xmlns:a16="http://schemas.microsoft.com/office/drawing/2014/main" id="{1834E71C-6847-EE45-18F2-EA63D3EF096A}"/>
                </a:ext>
              </a:extLst>
            </p:cNvPr>
            <p:cNvSpPr/>
            <p:nvPr/>
          </p:nvSpPr>
          <p:spPr bwMode="auto">
            <a:xfrm>
              <a:off x="4297683" y="3886195"/>
              <a:ext cx="640117" cy="202002"/>
            </a:xfrm>
            <a:prstGeom prst="ellipse">
              <a:avLst/>
            </a:prstGeom>
            <a:noFill/>
            <a:ln w="76200"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4" name="Oval 13">
              <a:extLst>
                <a:ext uri="{FF2B5EF4-FFF2-40B4-BE49-F238E27FC236}">
                  <a16:creationId xmlns:a16="http://schemas.microsoft.com/office/drawing/2014/main" id="{30C4191D-6635-1557-B758-628FA1AD20FF}"/>
                </a:ext>
              </a:extLst>
            </p:cNvPr>
            <p:cNvSpPr/>
            <p:nvPr/>
          </p:nvSpPr>
          <p:spPr bwMode="auto">
            <a:xfrm>
              <a:off x="6126418" y="3886195"/>
              <a:ext cx="640117" cy="202002"/>
            </a:xfrm>
            <a:prstGeom prst="ellipse">
              <a:avLst/>
            </a:prstGeom>
            <a:noFill/>
            <a:ln w="76200"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sp>
          <p:nvSpPr>
            <p:cNvPr id="15" name="Oval 14">
              <a:extLst>
                <a:ext uri="{FF2B5EF4-FFF2-40B4-BE49-F238E27FC236}">
                  <a16:creationId xmlns:a16="http://schemas.microsoft.com/office/drawing/2014/main" id="{156B4229-C83A-C930-BF57-44A6A5CB24F0}"/>
                </a:ext>
              </a:extLst>
            </p:cNvPr>
            <p:cNvSpPr/>
            <p:nvPr/>
          </p:nvSpPr>
          <p:spPr bwMode="auto">
            <a:xfrm>
              <a:off x="1645907" y="3886195"/>
              <a:ext cx="457240" cy="202002"/>
            </a:xfrm>
            <a:prstGeom prst="ellipse">
              <a:avLst/>
            </a:prstGeom>
            <a:noFill/>
            <a:ln w="76200" cap="flat" cmpd="sng" algn="ctr">
              <a:solidFill>
                <a:schemeClr val="accent4">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1800" b="0" i="0" u="none" strike="noStrike" cap="none" normalizeH="0" baseline="0">
                <a:ln>
                  <a:noFill/>
                </a:ln>
                <a:solidFill>
                  <a:schemeClr val="tx1"/>
                </a:solidFill>
                <a:effectLst/>
                <a:latin typeface="Arial" charset="0"/>
                <a:ea typeface="ＭＳ Ｐゴシック" pitchFamily="50" charset="-128"/>
              </a:endParaRPr>
            </a:p>
          </p:txBody>
        </p:sp>
      </p:grpSp>
      <p:sp>
        <p:nvSpPr>
          <p:cNvPr id="13" name="Rectangle 12">
            <a:extLst>
              <a:ext uri="{FF2B5EF4-FFF2-40B4-BE49-F238E27FC236}">
                <a16:creationId xmlns:a16="http://schemas.microsoft.com/office/drawing/2014/main" id="{E0A8EF0A-5341-30CA-BCCB-DEBB6CC2B402}"/>
              </a:ext>
            </a:extLst>
          </p:cNvPr>
          <p:cNvSpPr/>
          <p:nvPr/>
        </p:nvSpPr>
        <p:spPr bwMode="auto">
          <a:xfrm>
            <a:off x="457199" y="1783099"/>
            <a:ext cx="7909563" cy="1645902"/>
          </a:xfrm>
          <a:prstGeom prst="rect">
            <a:avLst/>
          </a:prstGeom>
          <a:solidFill>
            <a:srgbClr val="D9D9D9">
              <a:alpha val="89804"/>
            </a:srgbClr>
          </a:solidFill>
          <a:ln w="76200" cap="flat" cmpd="sng" algn="ctr">
            <a:solidFill>
              <a:srgbClr val="D9D9D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6" name="Title 1">
            <a:extLst>
              <a:ext uri="{FF2B5EF4-FFF2-40B4-BE49-F238E27FC236}">
                <a16:creationId xmlns:a16="http://schemas.microsoft.com/office/drawing/2014/main" id="{C91E52CE-A637-AF4B-2310-210BC4BF0C93}"/>
              </a:ext>
            </a:extLst>
          </p:cNvPr>
          <p:cNvSpPr txBox="1">
            <a:spLocks/>
          </p:cNvSpPr>
          <p:nvPr/>
        </p:nvSpPr>
        <p:spPr bwMode="auto">
          <a:xfrm>
            <a:off x="457200" y="5442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pPr algn="l"/>
            <a:r>
              <a:rPr lang="en-US" kern="0"/>
              <a:t>Creaky Voice</a:t>
            </a:r>
            <a:endParaRPr lang="en-US" kern="0" dirty="0"/>
          </a:p>
        </p:txBody>
      </p:sp>
    </p:spTree>
    <p:extLst>
      <p:ext uri="{BB962C8B-B14F-4D97-AF65-F5344CB8AC3E}">
        <p14:creationId xmlns:p14="http://schemas.microsoft.com/office/powerpoint/2010/main" val="1152733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bldLst>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9D4D3DC-EDCB-4270-A999-5D3F43FD3E92}"/>
              </a:ext>
            </a:extLst>
          </p:cNvPr>
          <p:cNvGrpSpPr/>
          <p:nvPr/>
        </p:nvGrpSpPr>
        <p:grpSpPr>
          <a:xfrm>
            <a:off x="137163" y="1546871"/>
            <a:ext cx="8869673" cy="3459458"/>
            <a:chOff x="-3017436" y="1783098"/>
            <a:chExt cx="8869673" cy="3459458"/>
          </a:xfrm>
        </p:grpSpPr>
        <p:pic>
          <p:nvPicPr>
            <p:cNvPr id="5" name="Picture 4">
              <a:extLst>
                <a:ext uri="{FF2B5EF4-FFF2-40B4-BE49-F238E27FC236}">
                  <a16:creationId xmlns:a16="http://schemas.microsoft.com/office/drawing/2014/main" id="{A4FD98EC-76E1-40D9-987F-EB99A2D50ECF}"/>
                </a:ext>
              </a:extLst>
            </p:cNvPr>
            <p:cNvPicPr>
              <a:picLocks noChangeAspect="1"/>
            </p:cNvPicPr>
            <p:nvPr/>
          </p:nvPicPr>
          <p:blipFill rotWithShape="1">
            <a:blip r:embed="rId5"/>
            <a:srcRect l="93165" r="2229"/>
            <a:stretch/>
          </p:blipFill>
          <p:spPr>
            <a:xfrm>
              <a:off x="5212164" y="1783098"/>
              <a:ext cx="640073" cy="3459458"/>
            </a:xfrm>
            <a:prstGeom prst="rect">
              <a:avLst/>
            </a:prstGeom>
          </p:spPr>
        </p:pic>
        <p:pic>
          <p:nvPicPr>
            <p:cNvPr id="7" name="Picture 6">
              <a:extLst>
                <a:ext uri="{FF2B5EF4-FFF2-40B4-BE49-F238E27FC236}">
                  <a16:creationId xmlns:a16="http://schemas.microsoft.com/office/drawing/2014/main" id="{EF0B46C1-3C2E-4C41-943E-3B3857041B1C}"/>
                </a:ext>
              </a:extLst>
            </p:cNvPr>
            <p:cNvPicPr>
              <a:picLocks noChangeAspect="1"/>
            </p:cNvPicPr>
            <p:nvPr/>
          </p:nvPicPr>
          <p:blipFill rotWithShape="1">
            <a:blip r:embed="rId5"/>
            <a:srcRect l="22982" r="17801"/>
            <a:stretch/>
          </p:blipFill>
          <p:spPr>
            <a:xfrm>
              <a:off x="-3017436" y="1783098"/>
              <a:ext cx="8229600" cy="3459458"/>
            </a:xfrm>
            <a:prstGeom prst="rect">
              <a:avLst/>
            </a:prstGeom>
          </p:spPr>
        </p:pic>
      </p:grpSp>
      <p:sp>
        <p:nvSpPr>
          <p:cNvPr id="4" name="Rectangle 3">
            <a:extLst>
              <a:ext uri="{FF2B5EF4-FFF2-40B4-BE49-F238E27FC236}">
                <a16:creationId xmlns:a16="http://schemas.microsoft.com/office/drawing/2014/main" id="{23420528-45BA-BE44-9CB6-641CB6AC6F86}"/>
              </a:ext>
            </a:extLst>
          </p:cNvPr>
          <p:cNvSpPr/>
          <p:nvPr/>
        </p:nvSpPr>
        <p:spPr bwMode="auto">
          <a:xfrm>
            <a:off x="457199" y="1783098"/>
            <a:ext cx="7909563" cy="1737341"/>
          </a:xfrm>
          <a:prstGeom prst="rect">
            <a:avLst/>
          </a:prstGeom>
          <a:solidFill>
            <a:srgbClr val="D9D9D9">
              <a:alpha val="89804"/>
            </a:srgbClr>
          </a:solidFill>
          <a:ln w="76200" cap="flat" cmpd="sng" algn="ctr">
            <a:solidFill>
              <a:srgbClr val="D9D9D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sp>
        <p:nvSpPr>
          <p:cNvPr id="16" name="Rectangle 15">
            <a:extLst>
              <a:ext uri="{FF2B5EF4-FFF2-40B4-BE49-F238E27FC236}">
                <a16:creationId xmlns:a16="http://schemas.microsoft.com/office/drawing/2014/main" id="{5509EF46-9D36-D84B-B3C1-31B3033F3163}"/>
              </a:ext>
            </a:extLst>
          </p:cNvPr>
          <p:cNvSpPr/>
          <p:nvPr/>
        </p:nvSpPr>
        <p:spPr bwMode="auto">
          <a:xfrm>
            <a:off x="472459" y="3794756"/>
            <a:ext cx="7909562" cy="365757"/>
          </a:xfrm>
          <a:prstGeom prst="rect">
            <a:avLst/>
          </a:prstGeom>
          <a:solidFill>
            <a:schemeClr val="tx1">
              <a:lumMod val="85000"/>
            </a:schemeClr>
          </a:solidFill>
          <a:ln w="76200" cap="flat" cmpd="sng" algn="ctr">
            <a:solidFill>
              <a:srgbClr val="D9D9D9"/>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US"/>
          </a:p>
        </p:txBody>
      </p:sp>
      <p:pic>
        <p:nvPicPr>
          <p:cNvPr id="6" name="baaa">
            <a:hlinkClick r:id="" action="ppaction://media"/>
            <a:extLst>
              <a:ext uri="{FF2B5EF4-FFF2-40B4-BE49-F238E27FC236}">
                <a16:creationId xmlns:a16="http://schemas.microsoft.com/office/drawing/2014/main" id="{B9929323-8B31-44F0-BA2C-B6B86074F92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267200" y="5181600"/>
            <a:ext cx="609600" cy="609600"/>
          </a:xfrm>
          <a:prstGeom prst="rect">
            <a:avLst/>
          </a:prstGeom>
        </p:spPr>
      </p:pic>
      <p:sp>
        <p:nvSpPr>
          <p:cNvPr id="11" name="Title 1">
            <a:extLst>
              <a:ext uri="{FF2B5EF4-FFF2-40B4-BE49-F238E27FC236}">
                <a16:creationId xmlns:a16="http://schemas.microsoft.com/office/drawing/2014/main" id="{10A05D13-C41B-9301-CAD3-62BAA85CF3A3}"/>
              </a:ext>
            </a:extLst>
          </p:cNvPr>
          <p:cNvSpPr txBox="1">
            <a:spLocks/>
          </p:cNvSpPr>
          <p:nvPr/>
        </p:nvSpPr>
        <p:spPr bwMode="auto">
          <a:xfrm>
            <a:off x="457200" y="54426"/>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kumimoji="1"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2pPr>
            <a:lvl3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3pPr>
            <a:lvl4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4pPr>
            <a:lvl5pPr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5pPr>
            <a:lvl6pPr marL="4572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6pPr>
            <a:lvl7pPr marL="9144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7pPr>
            <a:lvl8pPr marL="13716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8pPr>
            <a:lvl9pPr marL="1828800" algn="ctr" rtl="0" fontAlgn="base">
              <a:spcBef>
                <a:spcPct val="0"/>
              </a:spcBef>
              <a:spcAft>
                <a:spcPct val="0"/>
              </a:spcAft>
              <a:defRPr kumimoji="1" sz="4400">
                <a:solidFill>
                  <a:schemeClr val="tx2"/>
                </a:solidFill>
                <a:effectLst>
                  <a:outerShdw blurRad="38100" dist="38100" dir="2700000" algn="tl">
                    <a:srgbClr val="000000"/>
                  </a:outerShdw>
                </a:effectLst>
                <a:latin typeface="Arial" charset="0"/>
                <a:ea typeface="ＭＳ Ｐゴシック" pitchFamily="50" charset="-128"/>
              </a:defRPr>
            </a:lvl9pPr>
          </a:lstStyle>
          <a:p>
            <a:pPr algn="l"/>
            <a:r>
              <a:rPr lang="en-US" kern="0"/>
              <a:t>Creaky Voice</a:t>
            </a:r>
            <a:endParaRPr lang="en-US" kern="0" dirty="0"/>
          </a:p>
        </p:txBody>
      </p:sp>
    </p:spTree>
    <p:extLst>
      <p:ext uri="{BB962C8B-B14F-4D97-AF65-F5344CB8AC3E}">
        <p14:creationId xmlns:p14="http://schemas.microsoft.com/office/powerpoint/2010/main" val="3018814333"/>
      </p:ext>
    </p:extLst>
  </p:cSld>
  <p:clrMapOvr>
    <a:masterClrMapping/>
  </p:clrMapOvr>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6"/>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EA23A-6C1D-49FE-AD85-A8D5D9BD00B7}"/>
              </a:ext>
            </a:extLst>
          </p:cNvPr>
          <p:cNvSpPr>
            <a:spLocks noGrp="1"/>
          </p:cNvSpPr>
          <p:nvPr>
            <p:ph type="title"/>
          </p:nvPr>
        </p:nvSpPr>
        <p:spPr>
          <a:xfrm>
            <a:off x="457200" y="54426"/>
            <a:ext cx="8229600" cy="1143000"/>
          </a:xfrm>
        </p:spPr>
        <p:txBody>
          <a:bodyPr/>
          <a:lstStyle/>
          <a:p>
            <a:pPr algn="l"/>
            <a:r>
              <a:rPr lang="en-US"/>
              <a:t>Creaky Voice</a:t>
            </a:r>
            <a:endParaRPr lang="en-US" dirty="0"/>
          </a:p>
        </p:txBody>
      </p:sp>
      <p:sp>
        <p:nvSpPr>
          <p:cNvPr id="3" name="Content Placeholder 2">
            <a:extLst>
              <a:ext uri="{FF2B5EF4-FFF2-40B4-BE49-F238E27FC236}">
                <a16:creationId xmlns:a16="http://schemas.microsoft.com/office/drawing/2014/main" id="{359B73BB-9365-4DCB-B978-121EED53D343}"/>
              </a:ext>
            </a:extLst>
          </p:cNvPr>
          <p:cNvSpPr>
            <a:spLocks noGrp="1"/>
          </p:cNvSpPr>
          <p:nvPr>
            <p:ph idx="1"/>
          </p:nvPr>
        </p:nvSpPr>
        <p:spPr>
          <a:xfrm>
            <a:off x="544287" y="1434735"/>
            <a:ext cx="8229600" cy="4495800"/>
          </a:xfrm>
        </p:spPr>
        <p:txBody>
          <a:bodyPr/>
          <a:lstStyle/>
          <a:p>
            <a:pPr marL="0" marR="0" indent="0">
              <a:lnSpc>
                <a:spcPct val="107000"/>
              </a:lnSpc>
              <a:spcBef>
                <a:spcPts val="0"/>
              </a:spcBef>
              <a:spcAft>
                <a:spcPts val="800"/>
              </a:spcAft>
              <a:buNone/>
            </a:pPr>
            <a:r>
              <a:rPr lang="en-US" sz="2400" dirty="0">
                <a:ea typeface="Calibri" panose="020F0502020204030204" pitchFamily="34" charset="0"/>
              </a:rPr>
              <a:t>Articulatory correlates</a:t>
            </a:r>
          </a:p>
          <a:p>
            <a:pPr marL="400050" lvl="1">
              <a:lnSpc>
                <a:spcPct val="107000"/>
              </a:lnSpc>
              <a:spcBef>
                <a:spcPts val="0"/>
              </a:spcBef>
              <a:spcAft>
                <a:spcPts val="800"/>
              </a:spcAft>
              <a:buFont typeface="Arial" panose="020B0604020202020204" pitchFamily="34" charset="0"/>
              <a:buChar char="•"/>
            </a:pPr>
            <a:r>
              <a:rPr lang="en-US" sz="1800">
                <a:ea typeface="Calibri" panose="020F0502020204030204" pitchFamily="34" charset="0"/>
              </a:rPr>
              <a:t>Low airflow</a:t>
            </a:r>
            <a:endParaRPr lang="en-US" sz="1800" dirty="0">
              <a:ea typeface="Calibri" panose="020F0502020204030204" pitchFamily="34" charset="0"/>
            </a:endParaRPr>
          </a:p>
          <a:p>
            <a:pPr marL="400050" lvl="1">
              <a:lnSpc>
                <a:spcPct val="107000"/>
              </a:lnSpc>
              <a:spcBef>
                <a:spcPts val="0"/>
              </a:spcBef>
              <a:spcAft>
                <a:spcPts val="800"/>
              </a:spcAft>
              <a:buFont typeface="Arial" panose="020B0604020202020204" pitchFamily="34" charset="0"/>
              <a:buChar char="•"/>
            </a:pPr>
            <a:r>
              <a:rPr lang="en-US" sz="1800">
                <a:ea typeface="Calibri" panose="020F0502020204030204" pitchFamily="34" charset="0"/>
              </a:rPr>
              <a:t>Slack vocal folds, etc., due to various glottal configurations*  </a:t>
            </a:r>
          </a:p>
          <a:p>
            <a:pPr marL="400050" lvl="1">
              <a:lnSpc>
                <a:spcPct val="107000"/>
              </a:lnSpc>
              <a:spcBef>
                <a:spcPts val="0"/>
              </a:spcBef>
              <a:spcAft>
                <a:spcPts val="800"/>
              </a:spcAft>
              <a:buFont typeface="Arial" panose="020B0604020202020204" pitchFamily="34" charset="0"/>
              <a:buChar char="•"/>
            </a:pPr>
            <a:r>
              <a:rPr lang="en-US" sz="1800">
                <a:ea typeface="Calibri" panose="020F0502020204030204" pitchFamily="34" charset="0"/>
              </a:rPr>
              <a:t>Low </a:t>
            </a:r>
            <a:r>
              <a:rPr lang="en-US" sz="1800" dirty="0">
                <a:ea typeface="Calibri" panose="020F0502020204030204" pitchFamily="34" charset="0"/>
              </a:rPr>
              <a:t>pitch</a:t>
            </a:r>
          </a:p>
          <a:p>
            <a:pPr marL="0" marR="0" indent="0">
              <a:lnSpc>
                <a:spcPct val="107000"/>
              </a:lnSpc>
              <a:spcBef>
                <a:spcPts val="0"/>
              </a:spcBef>
              <a:spcAft>
                <a:spcPts val="800"/>
              </a:spcAft>
              <a:buNone/>
            </a:pPr>
            <a:r>
              <a:rPr lang="en-US" sz="1800" dirty="0">
                <a:effectLst/>
                <a:ea typeface="Calibri" panose="020F0502020204030204" pitchFamily="34" charset="0"/>
              </a:rPr>
              <a:t>	“sing the lowest note you can, then go one lower”</a:t>
            </a:r>
          </a:p>
          <a:p>
            <a:pPr marL="114300" lvl="1" indent="0">
              <a:lnSpc>
                <a:spcPct val="107000"/>
              </a:lnSpc>
              <a:spcBef>
                <a:spcPts val="0"/>
              </a:spcBef>
              <a:spcAft>
                <a:spcPts val="800"/>
              </a:spcAft>
              <a:buNone/>
            </a:pPr>
            <a:endParaRPr lang="en-US" sz="2400" dirty="0">
              <a:effectLst/>
              <a:ea typeface="Calibri" panose="020F0502020204030204" pitchFamily="34" charset="0"/>
            </a:endParaRPr>
          </a:p>
          <a:p>
            <a:pPr marL="114300" lvl="1" indent="0">
              <a:lnSpc>
                <a:spcPct val="107000"/>
              </a:lnSpc>
              <a:spcBef>
                <a:spcPts val="0"/>
              </a:spcBef>
              <a:spcAft>
                <a:spcPts val="800"/>
              </a:spcAft>
              <a:buNone/>
            </a:pPr>
            <a:r>
              <a:rPr lang="en-US" sz="2400" dirty="0">
                <a:effectLst/>
                <a:ea typeface="Calibri" panose="020F0502020204030204" pitchFamily="34" charset="0"/>
              </a:rPr>
              <a:t>Acoustic correlates</a:t>
            </a:r>
          </a:p>
          <a:p>
            <a:pPr marL="457200" lvl="1" indent="-342900">
              <a:lnSpc>
                <a:spcPct val="107000"/>
              </a:lnSpc>
              <a:spcBef>
                <a:spcPts val="0"/>
              </a:spcBef>
              <a:spcAft>
                <a:spcPts val="800"/>
              </a:spcAft>
              <a:buFontTx/>
              <a:buChar char="-"/>
            </a:pPr>
            <a:r>
              <a:rPr lang="en-US" sz="1800" dirty="0">
                <a:ea typeface="Calibri" panose="020F0502020204030204" pitchFamily="34" charset="0"/>
              </a:rPr>
              <a:t>Irregular glottal closures (thus “creak” or “fry”)</a:t>
            </a:r>
          </a:p>
          <a:p>
            <a:pPr marL="457200" lvl="1" indent="-342900">
              <a:lnSpc>
                <a:spcPct val="107000"/>
              </a:lnSpc>
              <a:spcBef>
                <a:spcPts val="0"/>
              </a:spcBef>
              <a:spcAft>
                <a:spcPts val="800"/>
              </a:spcAft>
              <a:buFontTx/>
              <a:buChar char="-"/>
            </a:pPr>
            <a:r>
              <a:rPr lang="en-US" sz="1800" dirty="0">
                <a:effectLst/>
                <a:ea typeface="Calibri" panose="020F0502020204030204" pitchFamily="34" charset="0"/>
              </a:rPr>
              <a:t>May manifest as </a:t>
            </a:r>
            <a:r>
              <a:rPr lang="en-US" sz="1800">
                <a:effectLst/>
                <a:ea typeface="Calibri" panose="020F0502020204030204" pitchFamily="34" charset="0"/>
              </a:rPr>
              <a:t>jitter, </a:t>
            </a:r>
            <a:r>
              <a:rPr lang="en-US" sz="1800" dirty="0" err="1">
                <a:effectLst/>
                <a:ea typeface="Calibri" panose="020F0502020204030204" pitchFamily="34" charset="0"/>
              </a:rPr>
              <a:t>octaving</a:t>
            </a:r>
            <a:r>
              <a:rPr lang="en-US" sz="1800" dirty="0">
                <a:effectLst/>
                <a:ea typeface="Calibri" panose="020F0502020204030204" pitchFamily="34" charset="0"/>
              </a:rPr>
              <a:t> errors, etc.</a:t>
            </a:r>
          </a:p>
          <a:p>
            <a:endParaRPr lang="en-US" dirty="0"/>
          </a:p>
        </p:txBody>
      </p:sp>
      <p:sp>
        <p:nvSpPr>
          <p:cNvPr id="7" name="TextBox 6">
            <a:extLst>
              <a:ext uri="{FF2B5EF4-FFF2-40B4-BE49-F238E27FC236}">
                <a16:creationId xmlns:a16="http://schemas.microsoft.com/office/drawing/2014/main" id="{99294DF8-BE1E-4349-A87A-753B9488BCF5}"/>
              </a:ext>
            </a:extLst>
          </p:cNvPr>
          <p:cNvSpPr txBox="1"/>
          <p:nvPr/>
        </p:nvSpPr>
        <p:spPr>
          <a:xfrm>
            <a:off x="640123" y="6256005"/>
            <a:ext cx="4362993" cy="523220"/>
          </a:xfrm>
          <a:prstGeom prst="rect">
            <a:avLst/>
          </a:prstGeom>
          <a:noFill/>
        </p:spPr>
        <p:txBody>
          <a:bodyPr wrap="square">
            <a:spAutoFit/>
          </a:bodyPr>
          <a:lstStyle/>
          <a:p>
            <a:r>
              <a:rPr lang="en-US" sz="1400" dirty="0">
                <a:hlinkClick r:id="rId3"/>
              </a:rPr>
              <a:t>https://www.youtube.com/watch?v=1PRzm7Lg9Vw</a:t>
            </a:r>
            <a:endParaRPr lang="en-US" sz="1400" dirty="0"/>
          </a:p>
          <a:p>
            <a:r>
              <a:rPr lang="en-US" sz="1400"/>
              <a:t>*Johns </a:t>
            </a:r>
            <a:r>
              <a:rPr lang="en-US" sz="1400" dirty="0"/>
              <a:t>Hopkins Voice Center: What is Vocal Fry </a:t>
            </a:r>
          </a:p>
        </p:txBody>
      </p:sp>
    </p:spTree>
    <p:extLst>
      <p:ext uri="{BB962C8B-B14F-4D97-AF65-F5344CB8AC3E}">
        <p14:creationId xmlns:p14="http://schemas.microsoft.com/office/powerpoint/2010/main" val="266665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500"/>
                                        <p:tgtEl>
                                          <p:spTgt spid="3">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7" end="7"/>
                                            </p:txEl>
                                          </p:spTgt>
                                        </p:tgtEl>
                                        <p:attrNameLst>
                                          <p:attrName>style.visibility</p:attrName>
                                        </p:attrNameLst>
                                      </p:cBhvr>
                                      <p:to>
                                        <p:strVal val="visible"/>
                                      </p:to>
                                    </p:set>
                                    <p:animEffect transition="in" filter="fade">
                                      <p:cBhvr>
                                        <p:cTn id="10" dur="500"/>
                                        <p:tgtEl>
                                          <p:spTgt spid="3">
                                            <p:txEl>
                                              <p:pRg st="7" end="7"/>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animEffect transition="in" filter="fade">
                                      <p:cBhvr>
                                        <p:cTn id="13"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untain Top">
  <a:themeElements>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Mountain Top">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800" b="0" i="0" u="none" strike="noStrike" cap="none" normalizeH="0" baseline="0" smtClean="0">
            <a:ln>
              <a:noFill/>
            </a:ln>
            <a:solidFill>
              <a:schemeClr val="tx1"/>
            </a:solidFill>
            <a:effectLst/>
            <a:latin typeface="Arial" charset="0"/>
            <a:ea typeface="ＭＳ Ｐゴシック" pitchFamily="50" charset="-128"/>
          </a:defRPr>
        </a:defPPr>
      </a:lstStyle>
    </a:lnDef>
  </a:objectDefaults>
  <a:extraClrSchemeLst>
    <a:extraClrScheme>
      <a:clrScheme name="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48554</TotalTime>
  <Words>1940</Words>
  <Application>Microsoft Office PowerPoint</Application>
  <PresentationFormat>On-screen Show (4:3)</PresentationFormat>
  <Paragraphs>245</Paragraphs>
  <Slides>24</Slides>
  <Notes>20</Notes>
  <HiddenSlides>0</HiddenSlides>
  <MMClips>13</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Roboto</vt:lpstr>
      <vt:lpstr>Times New Roman</vt:lpstr>
      <vt:lpstr>Mountain Top</vt:lpstr>
      <vt:lpstr>PowerPoint Presentation</vt:lpstr>
      <vt:lpstr>Background</vt:lpstr>
      <vt:lpstr>Perception Warm-up</vt:lpstr>
      <vt:lpstr>Prosody is … </vt:lpstr>
      <vt:lpstr>Creaky Voice</vt:lpstr>
      <vt:lpstr>Creaky Voice </vt:lpstr>
      <vt:lpstr>PowerPoint Presentation</vt:lpstr>
      <vt:lpstr>PowerPoint Presentation</vt:lpstr>
      <vt:lpstr>Creaky Voice</vt:lpstr>
      <vt:lpstr>Breathy Voice </vt:lpstr>
      <vt:lpstr>Modal Voice </vt:lpstr>
      <vt:lpstr>Highly Harmonic Voice </vt:lpstr>
      <vt:lpstr>Falsetto</vt:lpstr>
      <vt:lpstr>Falsetto</vt:lpstr>
      <vt:lpstr>Summary</vt:lpstr>
      <vt:lpstr>Perception Warm-up</vt:lpstr>
      <vt:lpstr>Prosody is … </vt:lpstr>
      <vt:lpstr>Prosody is More than Intonation</vt:lpstr>
      <vt:lpstr>Contents </vt:lpstr>
      <vt:lpstr>Contents </vt:lpstr>
      <vt:lpstr>PowerPoint Presentation</vt:lpstr>
      <vt:lpstr>PowerPoint Presentation</vt:lpstr>
      <vt:lpstr>Modal/Breathy Spectral Envelopes</vt:lpstr>
      <vt:lpstr>Prosody is More than Intonation</vt:lpstr>
    </vt:vector>
  </TitlesOfParts>
  <Company>Univ. of Tokyo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Interactive Systems Group</dc:title>
  <dc:creator>Sanpo Lab</dc:creator>
  <cp:lastModifiedBy>Ward, Nigel G.</cp:lastModifiedBy>
  <cp:revision>3974</cp:revision>
  <cp:lastPrinted>2021-06-24T21:22:15Z</cp:lastPrinted>
  <dcterms:created xsi:type="dcterms:W3CDTF">2002-10-17T07:23:49Z</dcterms:created>
  <dcterms:modified xsi:type="dcterms:W3CDTF">2022-10-04T01:56:43Z</dcterms:modified>
</cp:coreProperties>
</file>