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1085" r:id="rId2"/>
    <p:sldId id="946" r:id="rId3"/>
    <p:sldId id="1087" r:id="rId4"/>
    <p:sldId id="1103" r:id="rId5"/>
    <p:sldId id="1104" r:id="rId6"/>
    <p:sldId id="333" r:id="rId7"/>
    <p:sldId id="2148" r:id="rId8"/>
    <p:sldId id="1083" r:id="rId9"/>
    <p:sldId id="1072" r:id="rId10"/>
    <p:sldId id="776" r:id="rId11"/>
    <p:sldId id="802" r:id="rId12"/>
    <p:sldId id="1117" r:id="rId13"/>
    <p:sldId id="1118" r:id="rId14"/>
    <p:sldId id="2149" r:id="rId15"/>
    <p:sldId id="1113" r:id="rId16"/>
    <p:sldId id="1106" r:id="rId17"/>
    <p:sldId id="1119" r:id="rId18"/>
    <p:sldId id="1120" r:id="rId19"/>
    <p:sldId id="1105" r:id="rId20"/>
    <p:sldId id="1073" r:id="rId21"/>
    <p:sldId id="1071" r:id="rId22"/>
    <p:sldId id="793" r:id="rId23"/>
    <p:sldId id="789" r:id="rId24"/>
    <p:sldId id="931" r:id="rId25"/>
    <p:sldId id="892" r:id="rId26"/>
    <p:sldId id="775" r:id="rId27"/>
    <p:sldId id="1093" r:id="rId28"/>
    <p:sldId id="1096" r:id="rId29"/>
    <p:sldId id="1063" r:id="rId30"/>
    <p:sldId id="1079" r:id="rId31"/>
    <p:sldId id="1084" r:id="rId32"/>
  </p:sldIdLst>
  <p:sldSz cx="9144000" cy="6858000" type="screen4x3"/>
  <p:notesSz cx="7010400" cy="9296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860"/>
    <a:srgbClr val="003295"/>
    <a:srgbClr val="FFFFFF"/>
    <a:srgbClr val="05ADEB"/>
    <a:srgbClr val="05419E"/>
    <a:srgbClr val="92D050"/>
    <a:srgbClr val="FFCCFF"/>
    <a:srgbClr val="0072BD"/>
    <a:srgbClr val="D95319"/>
    <a:srgbClr val="013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5" autoAdjust="0"/>
    <p:restoredTop sz="72320" autoAdjust="0"/>
  </p:normalViewPr>
  <p:slideViewPr>
    <p:cSldViewPr snapToGrid="0">
      <p:cViewPr varScale="1">
        <p:scale>
          <a:sx n="79" d="100"/>
          <a:sy n="79" d="100"/>
        </p:scale>
        <p:origin x="2064" y="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68" d="100"/>
          <a:sy n="68" d="100"/>
        </p:scale>
        <p:origin x="2838" y="78"/>
      </p:cViewPr>
      <p:guideLst>
        <p:guide orient="horz" pos="2928"/>
        <p:guide pos="2208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10" rIns="91415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3" y="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10" rIns="91415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10" rIns="91415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3" y="8831580"/>
            <a:ext cx="3037840" cy="4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10" rIns="91415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1415" tIns="45710" rIns="91415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1"/>
          </a:xfrm>
          <a:prstGeom prst="rect">
            <a:avLst/>
          </a:prstGeom>
        </p:spPr>
        <p:txBody>
          <a:bodyPr vert="horz" lIns="91415" tIns="45710" rIns="91415" bIns="45710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10" rIns="91415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1"/>
          </a:xfrm>
          <a:prstGeom prst="rect">
            <a:avLst/>
          </a:prstGeom>
        </p:spPr>
        <p:txBody>
          <a:bodyPr vert="horz" lIns="91415" tIns="45710" rIns="91415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1"/>
          </a:xfrm>
          <a:prstGeom prst="rect">
            <a:avLst/>
          </a:prstGeom>
        </p:spPr>
        <p:txBody>
          <a:bodyPr vert="horz" lIns="91415" tIns="45710" rIns="91415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6"/>
            <a:ext cx="3037840" cy="464821"/>
          </a:xfrm>
          <a:prstGeom prst="rect">
            <a:avLst/>
          </a:prstGeom>
        </p:spPr>
        <p:txBody>
          <a:bodyPr vert="horz" lIns="91415" tIns="45710" rIns="91415" bIns="45710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Lecture 9 of our series </a:t>
            </a:r>
            <a:r>
              <a:rPr lang="en-US"/>
              <a:t>on prosody; on Perception.  </a:t>
            </a:r>
          </a:p>
          <a:p>
            <a:r>
              <a:rPr lang="en-US"/>
              <a:t>Now, we’ve seen a lot of prosodic properties so far [next]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it is again [click].</a:t>
            </a:r>
          </a:p>
          <a:p>
            <a:r>
              <a:rPr lang="en-US"/>
              <a:t>Also it </a:t>
            </a:r>
            <a:r>
              <a:rPr lang="en-US" dirty="0"/>
              <a:t>may help to look at a graph.</a:t>
            </a:r>
            <a:r>
              <a:rPr lang="en-US" baseline="0" dirty="0"/>
              <a:t>  [click]   This shows a tiny pitch upturn, probably at the limits of perception. </a:t>
            </a:r>
          </a:p>
          <a:p>
            <a:r>
              <a:rPr lang="en-US" baseline="0" dirty="0"/>
              <a:t>Now, this graph is more sophisticated than the </a:t>
            </a:r>
            <a:r>
              <a:rPr lang="en-US" baseline="0" dirty="0" err="1"/>
              <a:t>Praat</a:t>
            </a:r>
            <a:r>
              <a:rPr lang="en-US" baseline="0" dirty="0"/>
              <a:t> graphs, where F0 was a thin blue line.</a:t>
            </a:r>
          </a:p>
          <a:p>
            <a:r>
              <a:rPr lang="en-US" baseline="0" dirty="0"/>
              <a:t>Here the width and darkness of the ribbon varies …</a:t>
            </a:r>
          </a:p>
          <a:p>
            <a:r>
              <a:rPr lang="en-US" baseline="0" dirty="0"/>
              <a:t>Periodicity: greater when louder, and when more harmonic. </a:t>
            </a:r>
          </a:p>
          <a:p>
            <a:r>
              <a:rPr lang="en-US" baseline="0" dirty="0"/>
              <a:t>As we see, at the end, the periodicity is fading out.  </a:t>
            </a:r>
          </a:p>
          <a:p>
            <a:r>
              <a:rPr lang="en-US" baseline="0" dirty="0"/>
              <a:t>The pitch percept is weaker there, and it may be weak enough to not affect our perception of slope at all</a:t>
            </a:r>
            <a:r>
              <a:rPr lang="en-US" baseline="0"/>
              <a:t>. </a:t>
            </a:r>
          </a:p>
          <a:p>
            <a:r>
              <a:rPr lang="en-US" baseline="0"/>
              <a:t>Here it is again [click] </a:t>
            </a:r>
            <a:endParaRPr lang="en-US" baseline="0" dirty="0"/>
          </a:p>
          <a:p>
            <a:r>
              <a:rPr lang="en-US" baseline="0" dirty="0"/>
              <a:t>Alright, I’ve chosen these examples to be tricky ones.  </a:t>
            </a:r>
          </a:p>
          <a:p>
            <a:r>
              <a:rPr lang="en-US" baseline="0" dirty="0"/>
              <a:t>And while people do differ, [click] , most of the time we’re on the same page.  In particular … vowel centers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Okay,</a:t>
            </a:r>
            <a:r>
              <a:rPr lang="en-US" baseline="0" dirty="0"/>
              <a:t> so pitch is informative.  </a:t>
            </a:r>
          </a:p>
          <a:p>
            <a:r>
              <a:rPr lang="en-US" baseline="0" dirty="0"/>
              <a:t>It’s just not as simple as we might wish.  Here’s a list of “pitch </a:t>
            </a:r>
            <a:r>
              <a:rPr lang="en-US" baseline="0"/>
              <a:t>myths”.</a:t>
            </a:r>
          </a:p>
          <a:p>
            <a:r>
              <a:rPr lang="en-US" baseline="0"/>
              <a:t>[discuss all]</a:t>
            </a:r>
            <a:endParaRPr lang="en-US" baseline="0" dirty="0"/>
          </a:p>
          <a:p>
            <a:r>
              <a:rPr lang="en-US"/>
              <a:t>When </a:t>
            </a:r>
            <a:r>
              <a:rPr lang="en-US" dirty="0"/>
              <a:t>I say “the whole story”,</a:t>
            </a:r>
            <a:r>
              <a:rPr lang="en-US" baseline="0" dirty="0"/>
              <a:t> I mean</a:t>
            </a:r>
            <a:r>
              <a:rPr lang="en-US" baseline="0"/>
              <a:t>, don’t just give a single number, but “could be 110 or 220, but in any case is creaky”.  As </a:t>
            </a:r>
            <a:r>
              <a:rPr lang="en-US" baseline="0" dirty="0"/>
              <a:t>seen in the “take this class” example.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  <a:r>
              <a:rPr lang="en-US" baseline="0" dirty="0"/>
              <a:t> the last two points are just a summary of some discussion in Lecture 5.</a:t>
            </a:r>
          </a:p>
          <a:p>
            <a:endParaRPr lang="en-US" baseline="0" dirty="0"/>
          </a:p>
          <a:p>
            <a:r>
              <a:rPr lang="en-US" baseline="0" dirty="0"/>
              <a:t>So sure, we’ll use pitch, but always remembering the complexities.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I wish I could tell you that the perceptual aspects of speech are well-understood.  </a:t>
            </a:r>
          </a:p>
          <a:p>
            <a:r>
              <a:rPr lang="en-US" baseline="0"/>
              <a:t>Ideally, brain scientists could tell us exactly what people get from the speech signal. </a:t>
            </a:r>
          </a:p>
          <a:p>
            <a:r>
              <a:rPr lang="en-US" baseline="0"/>
              <a:t>But that’s not possible today.  Instead, our inventories of pitch properties are based on [next]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/>
              <a:t> a lot of indirect evidence, [click] from what matters for native speakers’ judgments.  And more [click], notably some intuitions, and observations about articulation.  </a:t>
            </a:r>
          </a:p>
          <a:p>
            <a:r>
              <a:rPr lang="en-US" baseline="0"/>
              <a:t>So, the bottom line is  [next]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That our list of prosodic properties is built on sand, not solidly tied to anything we can experimentally measure.</a:t>
            </a:r>
          </a:p>
          <a:p>
            <a:r>
              <a:rPr lang="en-US"/>
              <a:t>And sometimes the perceptions are faint or inconsistent.  But it’s still very useful.  </a:t>
            </a:r>
          </a:p>
          <a:p>
            <a:endParaRPr lang="en-US"/>
          </a:p>
          <a:p>
            <a:r>
              <a:rPr lang="en-US"/>
              <a:t>Finally, one last point, on the topic of perception, I’d like to emphasize something that’s incredibly obvious. </a:t>
            </a:r>
          </a:p>
          <a:p>
            <a:r>
              <a:rPr lang="en-US"/>
              <a:t>Hearing is not like 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I ask you to spot the differences ….</a:t>
            </a:r>
          </a:p>
          <a:p>
            <a:endParaRPr lang="en-US" baseline="0" dirty="0"/>
          </a:p>
          <a:p>
            <a:r>
              <a:rPr lang="en-US" baseline="0" dirty="0"/>
              <a:t>scan it over … the image is there as long as you want.  Every part of it is fresh.  </a:t>
            </a:r>
          </a:p>
          <a:p>
            <a:r>
              <a:rPr lang="en-US" baseline="0" dirty="0"/>
              <a:t>You can see all the pieces together, or focus on one.</a:t>
            </a:r>
          </a:p>
          <a:p>
            <a:r>
              <a:rPr lang="en-US" baseline="0" dirty="0"/>
              <a:t>Audio is different [next]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9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Lasts ~ 1 s without refreshing/rehearsal…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Okay, we’re done with production and perception. </a:t>
            </a:r>
          </a:p>
          <a:p>
            <a:r>
              <a:rPr lang="en-US" dirty="0"/>
              <a:t>Starting with the next lecture [click]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start talking about the linguistic functions of prosody.  We’ll start </a:t>
            </a:r>
            <a:r>
              <a:rPr lang="en-US"/>
              <a:t>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7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people have a gene that makes cilantro taste like soap.  … others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hopefully you’ve been able to perceive all of them.  </a:t>
            </a:r>
          </a:p>
          <a:p>
            <a:r>
              <a:rPr lang="en-US"/>
              <a:t>We can’t explain how that happens!  Many aspects are not well-understood.  </a:t>
            </a:r>
          </a:p>
          <a:p>
            <a:r>
              <a:rPr lang="en-US"/>
              <a:t>But for two properties: loudness and pitch, psychoacoustics, the study of audio perception, can tell us a lot.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Back in Lecture 5, I</a:t>
            </a:r>
            <a:r>
              <a:rPr lang="en-US" baseline="0"/>
              <a:t> mentioned that every prosodic property has 3 aspects.  [next]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38B5-ABD2-4748-AA58-1416D5A1F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[</a:t>
            </a:r>
            <a:r>
              <a:rPr lang="en-US" baseline="0" dirty="0"/>
              <a:t>read them]</a:t>
            </a:r>
          </a:p>
          <a:p>
            <a:r>
              <a:rPr lang="en-US" baseline="0"/>
              <a:t>So, considering loudness, for example, we have the articulatory mechanisms (increased subglottal pressure and airflow, for example), and the acoustic measure of log intensity.  </a:t>
            </a:r>
          </a:p>
          <a:p>
            <a:r>
              <a:rPr lang="en-US" baseline="0"/>
              <a:t>That is to say, the perception of loudness is well correlated with log Intensity.  </a:t>
            </a:r>
          </a:p>
          <a:p>
            <a:r>
              <a:rPr lang="en-US" baseline="0"/>
              <a:t>For arbitrary crazy sounds, the relation breaks down, and that’s the sort of thing that psychoacoustic equations can model, but for speech signals, simple log intensity is a reasonable approximation to perception.  </a:t>
            </a:r>
          </a:p>
          <a:p>
            <a:r>
              <a:rPr lang="en-US" baseline="0"/>
              <a:t>(Assuming you’re using controlled stimuli or otherwise dealing with the microprosodic effects.)</a:t>
            </a:r>
          </a:p>
          <a:p>
            <a:r>
              <a:rPr lang="en-US" baseline="0"/>
              <a:t>The rest of this lecture will focus on pitch perception, </a:t>
            </a:r>
            <a:r>
              <a:rPr lang="en-US" baseline="0" dirty="0"/>
              <a:t>since it’s the best understood</a:t>
            </a:r>
            <a:r>
              <a:rPr lang="en-US" baseline="0"/>
              <a:t>.  And since there are some pervasive myths to debunk.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Okay, just pitch production relies on </a:t>
            </a:r>
            <a:r>
              <a:rPr lang="en-US" baseline="0"/>
              <a:t>special </a:t>
            </a:r>
            <a:r>
              <a:rPr lang="en-US" baseline="0" dirty="0"/>
              <a:t>hardware</a:t>
            </a:r>
            <a:r>
              <a:rPr lang="en-US" baseline="0"/>
              <a:t>, our vocal folds, pitch perception</a:t>
            </a:r>
            <a:endParaRPr lang="en-US" baseline="0" dirty="0"/>
          </a:p>
          <a:p>
            <a:r>
              <a:rPr lang="en-US" baseline="0"/>
              <a:t>relies on special hardware: our </a:t>
            </a:r>
            <a:r>
              <a:rPr lang="en-US" baseline="0" dirty="0"/>
              <a:t>ears. </a:t>
            </a:r>
            <a:endParaRPr lang="en-US" dirty="0"/>
          </a:p>
          <a:p>
            <a:r>
              <a:rPr lang="en-US" dirty="0"/>
              <a:t>Sound travels through </a:t>
            </a:r>
            <a:r>
              <a:rPr lang="en-US"/>
              <a:t>outer ear --- </a:t>
            </a:r>
            <a:r>
              <a:rPr lang="en-US" baseline="0"/>
              <a:t>which </a:t>
            </a:r>
            <a:r>
              <a:rPr lang="en-US" baseline="0" dirty="0"/>
              <a:t>enhances certain </a:t>
            </a:r>
            <a:r>
              <a:rPr lang="en-US" baseline="0"/>
              <a:t>frequency-direction pairings ---</a:t>
            </a:r>
            <a:endParaRPr lang="en-US" baseline="0" dirty="0"/>
          </a:p>
          <a:p>
            <a:r>
              <a:rPr lang="en-US" baseline="0"/>
              <a:t>Through the ear </a:t>
            </a:r>
            <a:r>
              <a:rPr lang="en-US" baseline="0" dirty="0"/>
              <a:t>canal, eardrum</a:t>
            </a:r>
            <a:r>
              <a:rPr lang="en-US" baseline="0"/>
              <a:t>, and ossicles, to the cochlea.  This is frequency sensitive.  </a:t>
            </a:r>
          </a:p>
          <a:p>
            <a:r>
              <a:rPr lang="en-US" baseline="0"/>
              <a:t>And in fact, the hair cells responsible for detecting the different frequencies are nicely arranged,</a:t>
            </a:r>
          </a:p>
          <a:p>
            <a:r>
              <a:rPr lang="en-US" baseline="0"/>
              <a:t>high frequency outside, lower frequency deeper in the snail’s coil. </a:t>
            </a:r>
            <a:endParaRPr lang="en-US" baseline="0" dirty="0"/>
          </a:p>
          <a:p>
            <a:r>
              <a:rPr lang="en-US" baseline="0"/>
              <a:t>So, some frequency information is computed directly in the ear, but</a:t>
            </a:r>
          </a:p>
          <a:p>
            <a:r>
              <a:rPr lang="en-US" baseline="0"/>
              <a:t>Pitch perception mostly happens in the brain. 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there things get complicated.</a:t>
            </a:r>
            <a:r>
              <a:rPr lang="en-US" baseline="0" dirty="0"/>
              <a:t>  I wish </a:t>
            </a:r>
            <a:r>
              <a:rPr lang="en-US" dirty="0"/>
              <a:t>it was easy like</a:t>
            </a:r>
            <a:r>
              <a:rPr lang="en-US" baseline="0" dirty="0"/>
              <a:t> the ear, but many parts of the brain are involved. [click]</a:t>
            </a:r>
          </a:p>
          <a:p>
            <a:pPr marL="0" marR="0" lvl="0" indent="0" algn="l" defTabSz="926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Neuro-imaging research has not yet pinned down all the details.   But we do know that</a:t>
            </a:r>
            <a:endParaRPr lang="en-US"/>
          </a:p>
          <a:p>
            <a:pPr defTabSz="926287">
              <a:defRPr/>
            </a:pPr>
            <a:r>
              <a:rPr lang="en-US" baseline="0"/>
              <a:t>aspects </a:t>
            </a:r>
            <a:r>
              <a:rPr lang="en-US" baseline="0" dirty="0"/>
              <a:t>of pitch are represented in many places, for different purposes --- for example for emotional prosody versus linguistic prosody --- and probably in different ways</a:t>
            </a:r>
            <a:r>
              <a:rPr lang="en-US" baseline="0"/>
              <a:t>.  We also know that [next]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 F</a:t>
            </a:r>
            <a:r>
              <a:rPr lang="en-US" baseline="0"/>
              <a:t>0 (which is roughly </a:t>
            </a:r>
            <a:r>
              <a:rPr lang="en-US" baseline="0" dirty="0"/>
              <a:t>the rate of </a:t>
            </a:r>
            <a:r>
              <a:rPr lang="en-US" baseline="0"/>
              <a:t>glottal closures) and pitch are monotonically related</a:t>
            </a:r>
            <a:r>
              <a:rPr lang="en-US"/>
              <a:t>. </a:t>
            </a:r>
            <a:r>
              <a:rPr lang="en-US" baseline="0"/>
              <a:t>  That is, as F0 increases, perceived pitch goes up.  </a:t>
            </a:r>
            <a:r>
              <a:rPr lang="en-US"/>
              <a:t> </a:t>
            </a:r>
            <a:r>
              <a:rPr lang="en-US" baseline="0"/>
              <a:t>  </a:t>
            </a:r>
            <a:r>
              <a:rPr lang="en-US" baseline="0" dirty="0"/>
              <a:t>[click]</a:t>
            </a:r>
          </a:p>
          <a:p>
            <a:r>
              <a:rPr lang="en-US" baseline="0"/>
              <a:t>(Temporarily </a:t>
            </a:r>
            <a:r>
              <a:rPr lang="en-US" baseline="0" dirty="0"/>
              <a:t>forgetting all the </a:t>
            </a:r>
            <a:r>
              <a:rPr lang="en-US" baseline="0" err="1"/>
              <a:t>microprosodic</a:t>
            </a:r>
            <a:r>
              <a:rPr lang="en-US" baseline="0"/>
              <a:t> issues.)  But what is the exact relation?  </a:t>
            </a:r>
            <a:endParaRPr lang="en-US" baseline="0" dirty="0"/>
          </a:p>
          <a:p>
            <a:r>
              <a:rPr lang="en-US" baseline="0"/>
              <a:t>Is it linear</a:t>
            </a:r>
            <a:r>
              <a:rPr lang="en-US" baseline="0" dirty="0"/>
              <a:t>?  [click] In which case we should use raw F0, measured in Hertz, as our pitch proxy.</a:t>
            </a:r>
          </a:p>
          <a:p>
            <a:pPr defTabSz="926287"/>
            <a:r>
              <a:rPr lang="en-US" baseline="0" dirty="0"/>
              <a:t>Or is it </a:t>
            </a:r>
            <a:r>
              <a:rPr lang="en-US" baseline="0" dirty="0" err="1"/>
              <a:t>logscale</a:t>
            </a:r>
            <a:r>
              <a:rPr lang="en-US" baseline="0" dirty="0"/>
              <a:t>? [click] In which case we should use *log* F0</a:t>
            </a:r>
            <a:r>
              <a:rPr lang="en-US" baseline="0"/>
              <a:t>. </a:t>
            </a:r>
          </a:p>
          <a:p>
            <a:pPr defTabSz="926287"/>
            <a:r>
              <a:rPr lang="en-US" baseline="0"/>
              <a:t>(</a:t>
            </a:r>
            <a:r>
              <a:rPr lang="en-US" baseline="0" dirty="0"/>
              <a:t>Before we go on, let me just erase part of the graph [click].  Most people can’t perceive sounds as having pitch if the frequency is below 30 Hz or so.  And most human voices can’t go below 50 </a:t>
            </a:r>
            <a:r>
              <a:rPr lang="en-US" baseline="0" dirty="0" err="1"/>
              <a:t>hz</a:t>
            </a:r>
            <a:r>
              <a:rPr lang="en-US" baseline="0" dirty="0"/>
              <a:t> or so.)  </a:t>
            </a:r>
          </a:p>
          <a:p>
            <a:r>
              <a:rPr lang="en-US" baseline="0"/>
              <a:t>Okay, I left you in suspense there.  The </a:t>
            </a:r>
            <a:r>
              <a:rPr lang="en-US" baseline="0" dirty="0"/>
              <a:t>answer for music is </a:t>
            </a:r>
            <a:r>
              <a:rPr lang="en-US" baseline="0" dirty="0" err="1"/>
              <a:t>logscale</a:t>
            </a:r>
            <a:r>
              <a:rPr lang="en-US" baseline="0" dirty="0"/>
              <a:t>: that’s how </a:t>
            </a:r>
            <a:r>
              <a:rPr lang="en-US" baseline="0"/>
              <a:t>it’s perceived. From 100 Hz to 200 Hz is an octave, and so is 200 Hz to 400Hz.  It’s a bigger different in Hertz, but the same ratio.  So, logscale.  Musicians break up each octave into 12 steps, called “semitones” [click], and these are a convenient unit for log Hz. </a:t>
            </a:r>
          </a:p>
          <a:p>
            <a:r>
              <a:rPr lang="en-US" baseline="0"/>
              <a:t>Perception of the pitch of *speech* is more complex.   However logscale is the most common choice in speech science.  Okay, I have two more-concrete pitch perception examples for you.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One good </a:t>
            </a:r>
            <a:r>
              <a:rPr lang="en-US" baseline="0" dirty="0"/>
              <a:t>reason to use Log Hz for speech: it compensates for range differences.  Here we </a:t>
            </a:r>
            <a:r>
              <a:rPr lang="en-US" baseline="0"/>
              <a:t>see …  Here I’m showing them in linear scale, so it looks like the female has much wider range [click]: the range from her minimum Hz to maximum Hz is greater.  This is true for most males and females, however, perceptually, female ranges do not always seem greater.  </a:t>
            </a:r>
          </a:p>
          <a:p>
            <a:r>
              <a:rPr lang="en-US" baseline="0"/>
              <a:t>(Using log scale corrects for this. In a later lecture we’ll introduce  other pitch scales and when to use them.)</a:t>
            </a:r>
          </a:p>
          <a:p>
            <a:r>
              <a:rPr lang="en-US" baseline="0"/>
              <a:t>[really should to play audio for these]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listen,</a:t>
            </a:r>
            <a:r>
              <a:rPr lang="en-US" baseline="0"/>
              <a:t> </a:t>
            </a:r>
            <a:r>
              <a:rPr lang="en-US" baseline="0" dirty="0"/>
              <a:t>and pay attention to the </a:t>
            </a:r>
            <a:r>
              <a:rPr lang="en-US" baseline="0"/>
              <a:t>last word: is it’s pitch high or low. </a:t>
            </a:r>
            <a:endParaRPr lang="en-US" baseline="0" dirty="0"/>
          </a:p>
          <a:p>
            <a:r>
              <a:rPr lang="en-US" baseline="0"/>
              <a:t>[click] Okay, is the word “class” low or high?  Here’s the last phrase again [click].</a:t>
            </a:r>
          </a:p>
          <a:p>
            <a:r>
              <a:rPr lang="en-US" baseline="0"/>
              <a:t>Well, whatever you think, some people will disagree with you.  Even the pitch tracker may disagree with you [click].  But let’s not be intimidated by an algorithm: your perception is your perception.  What’s going on?  Creaky voice…. [click] …</a:t>
            </a:r>
            <a:endParaRPr lang="en-US" baseline="0" dirty="0"/>
          </a:p>
          <a:p>
            <a:r>
              <a:rPr lang="en-US"/>
              <a:t>Now things like this can drive</a:t>
            </a:r>
            <a:r>
              <a:rPr lang="en-US" baseline="0"/>
              <a:t> </a:t>
            </a:r>
            <a:r>
              <a:rPr lang="en-US" baseline="0" dirty="0"/>
              <a:t>musicians crazy.  Okay, you can’t tell me what note it is, but you can’t tell me even if it’s higher or lower?  But pitch in speech is complex!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Okay, one more little experiment: a two-word phrase: please listen for whether it rises or falls at the end. </a:t>
            </a:r>
            <a:r>
              <a:rPr lang="en-US" baseline="0"/>
              <a:t> </a:t>
            </a:r>
            <a:r>
              <a:rPr lang="en-US" baseline="0" dirty="0"/>
              <a:t>[</a:t>
            </a:r>
            <a:r>
              <a:rPr lang="en-US" baseline="0"/>
              <a:t>click]  Here it is again.  [click]</a:t>
            </a:r>
            <a:endParaRPr lang="en-US" baseline="0" dirty="0"/>
          </a:p>
          <a:p>
            <a:r>
              <a:rPr lang="en-US" baseline="0"/>
              <a:t>When I first heard this, I thought it was falling. </a:t>
            </a:r>
            <a:endParaRPr lang="en-US" baseline="0" dirty="0"/>
          </a:p>
          <a:p>
            <a:r>
              <a:rPr lang="en-US" baseline="0" dirty="0"/>
              <a:t>But </a:t>
            </a:r>
            <a:r>
              <a:rPr lang="en-US" baseline="0"/>
              <a:t>some perceive a final rise</a:t>
            </a:r>
            <a:r>
              <a:rPr lang="en-US" baseline="0" dirty="0"/>
              <a:t>.  Listening through headphones may increase this perception.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133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012" y="360010"/>
            <a:ext cx="7958061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5400" b="1" dirty="0"/>
              <a:t>Prosody </a:t>
            </a:r>
          </a:p>
          <a:p>
            <a:pPr>
              <a:lnSpc>
                <a:spcPct val="140000"/>
              </a:lnSpc>
            </a:pPr>
            <a:r>
              <a:rPr lang="en-US" sz="3400" b="1" dirty="0"/>
              <a:t>Lecture 9: Prosody Perception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12" y="4567071"/>
            <a:ext cx="5295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Tutorial presented at ACL 2021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012" y="3292890"/>
            <a:ext cx="517356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Nigel G. Ward</a:t>
            </a:r>
            <a:r>
              <a:rPr lang="en-US" dirty="0"/>
              <a:t>, University of Texas at El Paso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Gina-Anne </a:t>
            </a:r>
            <a:r>
              <a:rPr lang="en-US" b="1" dirty="0" err="1"/>
              <a:t>Levow</a:t>
            </a:r>
            <a:r>
              <a:rPr lang="en-US" dirty="0"/>
              <a:t>, University of Washington 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F9EC5A-B427-4A2A-BBEA-96A203DE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0" y="3366512"/>
            <a:ext cx="2587765" cy="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xas at El Paso - UTEP">
            <a:extLst>
              <a:ext uri="{FF2B5EF4-FFF2-40B4-BE49-F238E27FC236}">
                <a16:creationId xmlns:a16="http://schemas.microsoft.com/office/drawing/2014/main" id="{3AFF0749-B2A5-44EB-A417-5B7910A2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5" y="3366512"/>
            <a:ext cx="1044731" cy="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776" t="26124" r="37015" b="39263"/>
          <a:stretch/>
        </p:blipFill>
        <p:spPr>
          <a:xfrm>
            <a:off x="638679" y="5105831"/>
            <a:ext cx="3493827" cy="7369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92CD19-AE62-BA81-1008-769666FA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2">
                <a:lumMod val="10000"/>
                <a:lumOff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4" y="5066669"/>
            <a:ext cx="2202710" cy="7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9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2" y="1429728"/>
            <a:ext cx="7146051" cy="2630429"/>
          </a:xfrm>
        </p:spPr>
      </p:pic>
      <p:pic>
        <p:nvPicPr>
          <p:cNvPr id="5" name="SP_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1583" y="2392020"/>
            <a:ext cx="609600" cy="609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0F4ADF-5078-4D5F-91AF-7FBF8B980647}"/>
              </a:ext>
            </a:extLst>
          </p:cNvPr>
          <p:cNvSpPr txBox="1">
            <a:spLocks/>
          </p:cNvSpPr>
          <p:nvPr/>
        </p:nvSpPr>
        <p:spPr bwMode="auto">
          <a:xfrm>
            <a:off x="469725" y="4117064"/>
            <a:ext cx="6938533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Ribbon width and darkness represent periodic energy </a:t>
            </a:r>
          </a:p>
          <a:p>
            <a:pPr marL="0" indent="0">
              <a:buFontTx/>
              <a:buNone/>
            </a:pPr>
            <a:endParaRPr lang="en-US" sz="2000" kern="0" dirty="0"/>
          </a:p>
          <a:p>
            <a:endParaRPr lang="en-US" sz="20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1DD3BB-1692-4E82-BEF3-8A7E63E0BD7C}"/>
              </a:ext>
            </a:extLst>
          </p:cNvPr>
          <p:cNvSpPr txBox="1">
            <a:spLocks/>
          </p:cNvSpPr>
          <p:nvPr/>
        </p:nvSpPr>
        <p:spPr bwMode="auto">
          <a:xfrm>
            <a:off x="530352" y="6509657"/>
            <a:ext cx="6938533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(</a:t>
            </a:r>
            <a:r>
              <a:rPr lang="en-US" sz="1200" kern="0" dirty="0" err="1"/>
              <a:t>Cangemi</a:t>
            </a:r>
            <a:r>
              <a:rPr lang="en-US" sz="1200" kern="0" dirty="0"/>
              <a:t>, Albert, Grice, 2018 )</a:t>
            </a:r>
            <a:endParaRPr lang="en-US" sz="2000" kern="0" dirty="0"/>
          </a:p>
          <a:p>
            <a:endParaRPr lang="en-US" sz="2000" kern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Final Rise or Final Fall?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4887795"/>
            <a:ext cx="6938534" cy="667403"/>
            <a:chOff x="457199" y="4887795"/>
            <a:chExt cx="6938534" cy="667403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6E0F4ADF-5078-4D5F-91AF-7FBF8B9806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4887795"/>
              <a:ext cx="6938533" cy="348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000" kern="0" dirty="0"/>
                <a:t>People differ</a:t>
              </a:r>
            </a:p>
            <a:p>
              <a:pPr marL="0" indent="0">
                <a:buFontTx/>
                <a:buNone/>
              </a:pPr>
              <a:endParaRPr lang="en-US" sz="2000" kern="0" dirty="0"/>
            </a:p>
            <a:p>
              <a:endParaRPr lang="en-US" sz="2000" kern="0" dirty="0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6E0F4ADF-5078-4D5F-91AF-7FBF8B9806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199" y="5206855"/>
              <a:ext cx="6938533" cy="348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000" kern="0" dirty="0"/>
                <a:t>(but perceptions at vowel centers are fairly consistent)</a:t>
              </a:r>
            </a:p>
            <a:p>
              <a:pPr marL="0" indent="0">
                <a:buFontTx/>
                <a:buNone/>
              </a:pPr>
              <a:endParaRPr lang="en-US" sz="2000" kern="0" dirty="0"/>
            </a:p>
            <a:p>
              <a:endParaRPr lang="en-US" sz="20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3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B001-47A7-45CC-8AC2-0DDD19DA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Pitch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36CF-7864-442A-834C-A38F76D4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9208"/>
            <a:ext cx="8229600" cy="4495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Pitch is   the same for music and speech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	    everywhere equally informative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	    objective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	    the whole story </a:t>
            </a:r>
          </a:p>
          <a:p>
            <a:pPr marL="0" indent="0">
              <a:spcBef>
                <a:spcPts val="1600"/>
              </a:spcBef>
              <a:buNone/>
            </a:pPr>
            <a:endParaRPr lang="en-US" sz="1000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	    everywhere defined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    	    reliable/meaningful in raw pitch plots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86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B7D8212-E697-4202-BA7B-805D546C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7" y="7771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In my Fantasy World</a:t>
            </a:r>
          </a:p>
        </p:txBody>
      </p:sp>
      <p:pic>
        <p:nvPicPr>
          <p:cNvPr id="11" name="Picture 2" descr="File:Mediaal (g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09" y="4376705"/>
            <a:ext cx="2718817" cy="174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le:Signal-speech-martin-de.pn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769"/>
          <a:stretch/>
        </p:blipFill>
        <p:spPr bwMode="auto">
          <a:xfrm>
            <a:off x="549307" y="1944994"/>
            <a:ext cx="1364417" cy="9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 bwMode="auto">
          <a:xfrm>
            <a:off x="2210626" y="2285137"/>
            <a:ext cx="505327" cy="2707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143694" y="2285137"/>
            <a:ext cx="1223667" cy="2707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ight Arrow 19"/>
          <p:cNvSpPr/>
          <p:nvPr/>
        </p:nvSpPr>
        <p:spPr bwMode="auto">
          <a:xfrm>
            <a:off x="6968532" y="2272854"/>
            <a:ext cx="505327" cy="2707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059692">
            <a:off x="4259727" y="143444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percepts</a:t>
            </a:r>
          </a:p>
        </p:txBody>
      </p:sp>
      <p:sp>
        <p:nvSpPr>
          <p:cNvPr id="22" name="TextBox 21"/>
          <p:cNvSpPr txBox="1"/>
          <p:nvPr/>
        </p:nvSpPr>
        <p:spPr>
          <a:xfrm rot="19059692">
            <a:off x="7400206" y="1934672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399437" y="1944994"/>
            <a:ext cx="1544052" cy="92643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interpretation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740017" y="1944994"/>
            <a:ext cx="1371600" cy="92643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42622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ignal-speech-martin-de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769"/>
          <a:stretch/>
        </p:blipFill>
        <p:spPr bwMode="auto">
          <a:xfrm>
            <a:off x="549307" y="1944994"/>
            <a:ext cx="1364417" cy="9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2210626" y="2285137"/>
            <a:ext cx="505327" cy="2707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143694" y="2285137"/>
            <a:ext cx="1223667" cy="2707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>
            <a:off x="6968532" y="2272854"/>
            <a:ext cx="505327" cy="27071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059692">
            <a:off x="4291257" y="1434448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percepts</a:t>
            </a:r>
          </a:p>
        </p:txBody>
      </p:sp>
      <p:sp>
        <p:nvSpPr>
          <p:cNvPr id="17" name="TextBox 16"/>
          <p:cNvSpPr txBox="1"/>
          <p:nvPr/>
        </p:nvSpPr>
        <p:spPr>
          <a:xfrm rot="19059692">
            <a:off x="7400206" y="1934672"/>
            <a:ext cx="15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399437" y="1944994"/>
            <a:ext cx="1544052" cy="92643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interpretation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740017" y="1944994"/>
            <a:ext cx="1371600" cy="92643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perception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7D8212-E697-4202-BA7B-805D546C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7" y="7771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… but in Reality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80" y="3901440"/>
            <a:ext cx="6893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need to leverage facts about interpretation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 infer which prosodic features matter, and when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818" y="385195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5044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879" y="237907"/>
            <a:ext cx="6172200" cy="857250"/>
          </a:xfrm>
        </p:spPr>
        <p:txBody>
          <a:bodyPr/>
          <a:lstStyle/>
          <a:p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90" y="1302395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loudness</a:t>
            </a:r>
            <a:r>
              <a:rPr lang="en-US" sz="2400"/>
              <a:t>, timing, duration, and rate</a:t>
            </a:r>
            <a:endParaRPr lang="en-US" sz="2400" dirty="0"/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them: </a:t>
            </a:r>
          </a:p>
          <a:p>
            <a:pPr>
              <a:lnSpc>
                <a:spcPct val="122000"/>
              </a:lnSpc>
              <a:spcBef>
                <a:spcPts val="450"/>
              </a:spcBef>
            </a:pPr>
            <a:r>
              <a:rPr lang="en-US" sz="2400"/>
              <a:t>Voicing presence </a:t>
            </a:r>
            <a:r>
              <a:rPr lang="en-US" sz="2400" dirty="0"/>
              <a:t>(binary) or periodicity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Phonation type</a:t>
            </a:r>
            <a:r>
              <a:rPr lang="en-US" sz="2400" dirty="0"/>
              <a:t>: creaky / breathy </a:t>
            </a:r>
            <a:r>
              <a:rPr lang="en-US" sz="2400"/>
              <a:t>/ falsetto …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Nasalization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 dirty="0"/>
              <a:t>Thousands of derived features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203CF-2CDA-38A1-C051-1E8EC8CFD894}"/>
              </a:ext>
            </a:extLst>
          </p:cNvPr>
          <p:cNvSpPr txBox="1"/>
          <p:nvPr/>
        </p:nvSpPr>
        <p:spPr>
          <a:xfrm>
            <a:off x="5875283" y="4834758"/>
            <a:ext cx="1377300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Pitch range</a:t>
            </a:r>
          </a:p>
          <a:p>
            <a:pPr>
              <a:lnSpc>
                <a:spcPct val="150000"/>
              </a:lnSpc>
            </a:pPr>
            <a:r>
              <a:rPr lang="en-US"/>
              <a:t>Pitch slope </a:t>
            </a:r>
          </a:p>
          <a:p>
            <a:pPr>
              <a:lnSpc>
                <a:spcPct val="150000"/>
              </a:lnSpc>
            </a:pPr>
            <a:r>
              <a:rPr lang="en-US" b="1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30325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Visual Perception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66937"/>
            <a:ext cx="6096000" cy="3362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6300" y="56007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By </a:t>
            </a:r>
            <a:r>
              <a:rPr lang="en-US" sz="1000" dirty="0" err="1"/>
              <a:t>Muband</a:t>
            </a:r>
            <a:r>
              <a:rPr lang="en-US" sz="1000" dirty="0"/>
              <a:t> at Japanese Wikipedia, CC BY-SA 3.0 </a:t>
            </a:r>
          </a:p>
        </p:txBody>
      </p:sp>
    </p:spTree>
    <p:extLst>
      <p:ext uri="{BB962C8B-B14F-4D97-AF65-F5344CB8AC3E}">
        <p14:creationId xmlns:p14="http://schemas.microsoft.com/office/powerpoint/2010/main" val="382698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Auditory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1055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Sound is fleeting.</a:t>
            </a:r>
          </a:p>
          <a:p>
            <a:pPr marL="0" indent="0">
              <a:buNone/>
            </a:pPr>
            <a:r>
              <a:rPr lang="en-US" sz="2400" dirty="0"/>
              <a:t> = “The echoic memory (auditory buffer) is volatile.”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 it helps to</a:t>
            </a:r>
          </a:p>
          <a:p>
            <a:r>
              <a:rPr lang="en-US" sz="2400" dirty="0"/>
              <a:t>present clips for comparison without delay </a:t>
            </a:r>
          </a:p>
          <a:p>
            <a:r>
              <a:rPr lang="en-US" sz="2400" dirty="0"/>
              <a:t>use visualizations</a:t>
            </a:r>
          </a:p>
          <a:p>
            <a:r>
              <a:rPr lang="en-US" sz="2400" dirty="0"/>
              <a:t>use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7825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Ling.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 bwMode="auto">
          <a:xfrm>
            <a:off x="5022165" y="1686836"/>
            <a:ext cx="267287" cy="3407677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9452" y="1569519"/>
            <a:ext cx="45720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4.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Pitch Production </a:t>
            </a:r>
          </a:p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5.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Pitch and F0</a:t>
            </a:r>
          </a:p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6.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Loudness, Timing, etc.</a:t>
            </a:r>
          </a:p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7.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Phonation Types</a:t>
            </a:r>
          </a:p>
          <a:p>
            <a:pPr>
              <a:lnSpc>
                <a:spcPct val="140000"/>
              </a:lnSpc>
            </a:pPr>
            <a:r>
              <a:rPr lang="en-US" sz="280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8. 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Exercises</a:t>
            </a:r>
          </a:p>
          <a:p>
            <a:pPr>
              <a:lnSpc>
                <a:spcPct val="140000"/>
              </a:lnSpc>
            </a:pPr>
            <a:r>
              <a:rPr 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9.  </a:t>
            </a: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Perception</a:t>
            </a:r>
          </a:p>
        </p:txBody>
      </p:sp>
      <p:cxnSp>
        <p:nvCxnSpPr>
          <p:cNvPr id="14" name="Straight Connector 13"/>
          <p:cNvCxnSpPr>
            <a:endCxn id="7" idx="1"/>
          </p:cNvCxnSpPr>
          <p:nvPr/>
        </p:nvCxnSpPr>
        <p:spPr bwMode="auto">
          <a:xfrm>
            <a:off x="4346917" y="2293034"/>
            <a:ext cx="675248" cy="109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Linguistic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Brace 7"/>
          <p:cNvSpPr/>
          <p:nvPr/>
        </p:nvSpPr>
        <p:spPr bwMode="auto">
          <a:xfrm>
            <a:off x="5022165" y="1686837"/>
            <a:ext cx="267287" cy="290052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609578" y="2893512"/>
            <a:ext cx="412587" cy="243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A9C8E-810D-A636-F7E3-7A8ECF148DF5}"/>
              </a:ext>
            </a:extLst>
          </p:cNvPr>
          <p:cNvSpPr txBox="1"/>
          <p:nvPr/>
        </p:nvSpPr>
        <p:spPr>
          <a:xfrm>
            <a:off x="5374994" y="179127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10.  Tone and Stress</a:t>
            </a:r>
          </a:p>
        </p:txBody>
      </p:sp>
    </p:spTree>
    <p:extLst>
      <p:ext uri="{BB962C8B-B14F-4D97-AF65-F5344CB8AC3E}">
        <p14:creationId xmlns:p14="http://schemas.microsoft.com/office/powerpoint/2010/main" val="1255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879" y="237907"/>
            <a:ext cx="6172200" cy="857250"/>
          </a:xfrm>
        </p:spPr>
        <p:txBody>
          <a:bodyPr/>
          <a:lstStyle/>
          <a:p>
            <a:r>
              <a:rPr lang="en-US" dirty="0"/>
              <a:t>Prosody is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90" y="1302395"/>
            <a:ext cx="7954392" cy="4988142"/>
          </a:xfrm>
        </p:spPr>
        <p:txBody>
          <a:bodyPr/>
          <a:lstStyle/>
          <a:p>
            <a:pPr marL="0" indent="0">
              <a:lnSpc>
                <a:spcPct val="122000"/>
              </a:lnSpc>
              <a:buNone/>
            </a:pPr>
            <a:r>
              <a:rPr lang="en-US" sz="2800" dirty="0"/>
              <a:t>The musical aspects of speech</a:t>
            </a:r>
          </a:p>
          <a:p>
            <a:pPr>
              <a:lnSpc>
                <a:spcPct val="122000"/>
              </a:lnSpc>
            </a:pPr>
            <a:r>
              <a:rPr lang="en-US" sz="2400" dirty="0"/>
              <a:t>Pitch, loudness</a:t>
            </a:r>
            <a:r>
              <a:rPr lang="en-US" sz="2400"/>
              <a:t>, timing, duration, and rate</a:t>
            </a:r>
            <a:endParaRPr lang="en-US" sz="2400" dirty="0"/>
          </a:p>
          <a:p>
            <a:pPr marL="0" indent="0">
              <a:lnSpc>
                <a:spcPct val="122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800" dirty="0"/>
              <a:t>and things that pattern with them: </a:t>
            </a:r>
          </a:p>
          <a:p>
            <a:pPr>
              <a:lnSpc>
                <a:spcPct val="122000"/>
              </a:lnSpc>
              <a:spcBef>
                <a:spcPts val="450"/>
              </a:spcBef>
            </a:pPr>
            <a:r>
              <a:rPr lang="en-US" sz="2400"/>
              <a:t>Voicing presence </a:t>
            </a:r>
            <a:r>
              <a:rPr lang="en-US" sz="2400" dirty="0"/>
              <a:t>(binary) or periodicity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Phonation type</a:t>
            </a:r>
            <a:r>
              <a:rPr lang="en-US" sz="2400" dirty="0"/>
              <a:t>: creaky / breathy </a:t>
            </a:r>
            <a:r>
              <a:rPr lang="en-US" sz="2400"/>
              <a:t>/ falsetto …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Reduction / enunciation</a:t>
            </a:r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/>
              <a:t>Nasalization</a:t>
            </a: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22000"/>
              </a:lnSpc>
              <a:spcBef>
                <a:spcPts val="0"/>
              </a:spcBef>
            </a:pPr>
            <a:r>
              <a:rPr lang="en-US" sz="2400" dirty="0"/>
              <a:t>Thousands of derived features </a:t>
            </a:r>
          </a:p>
        </p:txBody>
      </p:sp>
    </p:spTree>
    <p:extLst>
      <p:ext uri="{BB962C8B-B14F-4D97-AF65-F5344CB8AC3E}">
        <p14:creationId xmlns:p14="http://schemas.microsoft.com/office/powerpoint/2010/main" val="543429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CCE3-6AE9-4D3E-8E09-AE355D08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Physiological Constraint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3775-B8B1-49BA-9677-E881C7EC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544"/>
            <a:ext cx="8060077" cy="4659086"/>
          </a:xfrm>
        </p:spPr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/>
              <a:t>Pitch slope maximum: around 80 semitones per second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/>
              <a:t>	(excluding during transitions to/from creaky or falsetto)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/>
              <a:t>(slightly faster for Mandarin speakers)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/>
              <a:t>(normal language uses far less)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>
              <a:buFontTx/>
              <a:buChar char="-"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0F320-0994-409A-A1F2-82BC66735111}"/>
              </a:ext>
            </a:extLst>
          </p:cNvPr>
          <p:cNvSpPr txBox="1"/>
          <p:nvPr/>
        </p:nvSpPr>
        <p:spPr>
          <a:xfrm>
            <a:off x="457200" y="63524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(Yi Xu 2002) </a:t>
            </a:r>
          </a:p>
        </p:txBody>
      </p:sp>
    </p:spTree>
    <p:extLst>
      <p:ext uri="{BB962C8B-B14F-4D97-AF65-F5344CB8AC3E}">
        <p14:creationId xmlns:p14="http://schemas.microsoft.com/office/powerpoint/2010/main" val="245709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1EC7-3DB3-4538-B08D-38B2241B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5DB8-07F6-43A6-B447-C18B56ED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To prevent doubling and halving errors,</a:t>
            </a:r>
          </a:p>
          <a:p>
            <a:pPr marL="0" indent="0">
              <a:buNone/>
            </a:pPr>
            <a:r>
              <a:rPr lang="en-US" sz="2400"/>
              <a:t>      give the pitch tracker a tight pitch range:</a:t>
            </a:r>
          </a:p>
          <a:p>
            <a:pPr marL="914400"/>
            <a:r>
              <a:rPr lang="en-US" sz="2400"/>
              <a:t>gender-appropriate </a:t>
            </a:r>
          </a:p>
          <a:p>
            <a:pPr marL="914400" indent="0">
              <a:buNone/>
            </a:pPr>
            <a:r>
              <a:rPr lang="en-US" sz="1600">
                <a:cs typeface="+mn-cs"/>
              </a:rPr>
              <a:t>	typical male: 85-180 Hz, female 165-255 Hz </a:t>
            </a:r>
          </a:p>
          <a:p>
            <a:pPr marL="914400" indent="0">
              <a:buNone/>
            </a:pPr>
            <a:r>
              <a:rPr lang="en-US" sz="1600">
                <a:cs typeface="+mn-cs"/>
              </a:rPr>
              <a:t>	(excluding screams, laughter, falsetto, creaky voice, growls)</a:t>
            </a:r>
          </a:p>
          <a:p>
            <a:pPr marL="914400"/>
            <a:r>
              <a:rPr lang="en-US" sz="2400"/>
              <a:t>speaker-appropriate</a:t>
            </a:r>
          </a:p>
          <a:p>
            <a:pPr marL="914400"/>
            <a:r>
              <a:rPr lang="en-US" sz="2400"/>
              <a:t>utterance-appropriate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/>
              <a:t>Or use a pitch tracker with strong smoothing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92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02C7-EC18-45E0-8A4B-87CC4F55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67" y="6342901"/>
            <a:ext cx="7837758" cy="467474"/>
          </a:xfrm>
        </p:spPr>
        <p:txBody>
          <a:bodyPr/>
          <a:lstStyle/>
          <a:p>
            <a:pPr marL="0" indent="0">
              <a:buNone/>
            </a:pPr>
            <a:r>
              <a:rPr lang="en-US" sz="1200"/>
              <a:t>Patrick C. M. Wong et al, </a:t>
            </a:r>
            <a:r>
              <a:rPr lang="en-US" sz="1200" b="0" i="1">
                <a:effectLst/>
              </a:rPr>
              <a:t>ASPM</a:t>
            </a:r>
            <a:r>
              <a:rPr lang="en-US" sz="1200" b="0">
                <a:effectLst/>
              </a:rPr>
              <a:t>-lexical tone association in speakers of a tone language. </a:t>
            </a:r>
          </a:p>
          <a:p>
            <a:pPr marL="0" indent="0">
              <a:buNone/>
            </a:pPr>
            <a:r>
              <a:rPr lang="en-US" sz="1200" i="1"/>
              <a:t>Science Advances</a:t>
            </a:r>
            <a:r>
              <a:rPr lang="en-US" sz="1200"/>
              <a:t>, 6, eaba5090,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A12EA-9949-48EC-9D0A-993944D12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5" b="7638"/>
          <a:stretch/>
        </p:blipFill>
        <p:spPr bwMode="auto">
          <a:xfrm>
            <a:off x="4397339" y="884239"/>
            <a:ext cx="1560369" cy="49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E5402A-1E60-460E-ADDB-2C20D3A4525B}"/>
              </a:ext>
            </a:extLst>
          </p:cNvPr>
          <p:cNvSpPr/>
          <p:nvPr/>
        </p:nvSpPr>
        <p:spPr bwMode="auto">
          <a:xfrm>
            <a:off x="1541463" y="585627"/>
            <a:ext cx="4406720" cy="29861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50" charset="-128"/>
              </a:rPr>
              <a:t>    Lexical Tone Perception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F56E8-1B5E-4152-AE6A-9CE5891B2564}"/>
              </a:ext>
            </a:extLst>
          </p:cNvPr>
          <p:cNvSpPr/>
          <p:nvPr/>
        </p:nvSpPr>
        <p:spPr bwMode="auto">
          <a:xfrm>
            <a:off x="4462548" y="2196957"/>
            <a:ext cx="1485635" cy="3304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50" charset="-128"/>
              </a:rPr>
              <a:t>ASDM gene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chemeClr val="bg2"/>
                </a:solidFill>
              </a:rPr>
              <a:t>variants</a:t>
            </a:r>
            <a:endParaRPr kumimoji="1" lang="en-US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5201DD-74A4-423E-A83C-CCE2BC87723A}"/>
              </a:ext>
            </a:extLst>
          </p:cNvPr>
          <p:cNvSpPr/>
          <p:nvPr/>
        </p:nvSpPr>
        <p:spPr bwMode="auto">
          <a:xfrm>
            <a:off x="1410789" y="585626"/>
            <a:ext cx="160747" cy="52809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28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CCE3-6AE9-4D3E-8E09-AE355D08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Miscellany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3775-B8B1-49BA-9677-E881C7EC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2" y="1837508"/>
            <a:ext cx="8135537" cy="4258491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Pitch perception is affected by intensity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Just-noticeable difference: typically 1Hz in ideal conditions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People (and machines) can often 	perceive slope even when they can’t identify the absolute pitch value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>
              <a:buFontTx/>
              <a:buChar char="-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9223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No Way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 bwMode="auto">
          <a:xfrm>
            <a:off x="3906253" y="699636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No Way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9620" y="1449536"/>
            <a:ext cx="824431" cy="824431"/>
          </a:xfrm>
          <a:prstGeom prst="rect">
            <a:avLst/>
          </a:prstGeom>
        </p:spPr>
      </p:pic>
      <p:pic>
        <p:nvPicPr>
          <p:cNvPr id="13" name="No Way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9620" y="4541650"/>
            <a:ext cx="824434" cy="824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90389" y="208930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way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8351" y="525624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025" y="6367169"/>
            <a:ext cx="3531736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Examples by Jonathan </a:t>
            </a:r>
            <a:r>
              <a:rPr lang="en-US" dirty="0" err="1">
                <a:solidFill>
                  <a:schemeClr val="bg2"/>
                </a:solidFill>
              </a:rPr>
              <a:t>Gutmann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Perceptions of Pitch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99" y="1420900"/>
            <a:ext cx="7551370" cy="9108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Factors affecting perceptions of lateness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251" y="6340097"/>
            <a:ext cx="3452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(Niebuhr </a:t>
            </a:r>
            <a:r>
              <a:rPr lang="en-US" sz="1400" i="1" dirty="0"/>
              <a:t>et al</a:t>
            </a:r>
            <a:r>
              <a:rPr lang="en-US" sz="1400" dirty="0"/>
              <a:t>., 2011; Barnes </a:t>
            </a:r>
            <a:r>
              <a:rPr lang="en-US" sz="1400" i="1" dirty="0"/>
              <a:t>et al., </a:t>
            </a:r>
            <a:r>
              <a:rPr lang="en-US" sz="1400" dirty="0"/>
              <a:t>2012)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199" y="4917379"/>
            <a:ext cx="80295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#13  We don’t directly perceive pitch max (</a:t>
            </a:r>
            <a:r>
              <a:rPr lang="en-US" sz="2200" dirty="0" err="1">
                <a:solidFill>
                  <a:srgbClr val="FFFF00"/>
                </a:solidFill>
              </a:rPr>
              <a:t>avg</a:t>
            </a:r>
            <a:r>
              <a:rPr lang="en-US" sz="2200" dirty="0">
                <a:solidFill>
                  <a:srgbClr val="FFFF00"/>
                </a:solidFill>
              </a:rPr>
              <a:t>, min, height …) 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756859" y="2880366"/>
            <a:ext cx="640073" cy="64007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96932" y="2880366"/>
            <a:ext cx="548634" cy="61842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350240" y="2860187"/>
            <a:ext cx="1167242" cy="640073"/>
            <a:chOff x="914440" y="2880366"/>
            <a:chExt cx="1167242" cy="640073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914440" y="2880366"/>
              <a:ext cx="640073" cy="640073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554513" y="2880366"/>
              <a:ext cx="527169" cy="294496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4048663" y="2840008"/>
            <a:ext cx="1083665" cy="618429"/>
            <a:chOff x="1019482" y="2880366"/>
            <a:chExt cx="1083665" cy="6184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V="1">
              <a:off x="1019482" y="2880367"/>
              <a:ext cx="535031" cy="314674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554513" y="2880366"/>
              <a:ext cx="548634" cy="61842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1396932" y="2606049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Freeform 29"/>
          <p:cNvSpPr/>
          <p:nvPr/>
        </p:nvSpPr>
        <p:spPr bwMode="auto">
          <a:xfrm>
            <a:off x="391103" y="3702636"/>
            <a:ext cx="1402365" cy="307260"/>
          </a:xfrm>
          <a:custGeom>
            <a:avLst/>
            <a:gdLst>
              <a:gd name="connsiteX0" fmla="*/ 0 w 2670772"/>
              <a:gd name="connsiteY0" fmla="*/ 921933 h 921933"/>
              <a:gd name="connsiteX1" fmla="*/ 669956 w 2670772"/>
              <a:gd name="connsiteY1" fmla="*/ 740864 h 921933"/>
              <a:gd name="connsiteX2" fmla="*/ 1167897 w 2670772"/>
              <a:gd name="connsiteY2" fmla="*/ 98068 h 921933"/>
              <a:gd name="connsiteX3" fmla="*/ 1620570 w 2670772"/>
              <a:gd name="connsiteY3" fmla="*/ 43747 h 921933"/>
              <a:gd name="connsiteX4" fmla="*/ 1991762 w 2670772"/>
              <a:gd name="connsiteY4" fmla="*/ 505474 h 921933"/>
              <a:gd name="connsiteX5" fmla="*/ 2281473 w 2670772"/>
              <a:gd name="connsiteY5" fmla="*/ 795185 h 921933"/>
              <a:gd name="connsiteX6" fmla="*/ 2670772 w 2670772"/>
              <a:gd name="connsiteY6" fmla="*/ 876666 h 9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772" h="921933">
                <a:moveTo>
                  <a:pt x="0" y="921933"/>
                </a:moveTo>
                <a:cubicBezTo>
                  <a:pt x="237653" y="900054"/>
                  <a:pt x="475307" y="878175"/>
                  <a:pt x="669956" y="740864"/>
                </a:cubicBezTo>
                <a:cubicBezTo>
                  <a:pt x="864606" y="603553"/>
                  <a:pt x="1009461" y="214254"/>
                  <a:pt x="1167897" y="98068"/>
                </a:cubicBezTo>
                <a:cubicBezTo>
                  <a:pt x="1326333" y="-18118"/>
                  <a:pt x="1483259" y="-24154"/>
                  <a:pt x="1620570" y="43747"/>
                </a:cubicBezTo>
                <a:cubicBezTo>
                  <a:pt x="1757881" y="111648"/>
                  <a:pt x="1881612" y="380234"/>
                  <a:pt x="1991762" y="505474"/>
                </a:cubicBezTo>
                <a:cubicBezTo>
                  <a:pt x="2101913" y="630714"/>
                  <a:pt x="2168305" y="733320"/>
                  <a:pt x="2281473" y="795185"/>
                </a:cubicBezTo>
                <a:cubicBezTo>
                  <a:pt x="2394641" y="857050"/>
                  <a:pt x="2670772" y="876666"/>
                  <a:pt x="2670772" y="87666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134273" y="2697488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505858" y="2697488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560105" y="2830633"/>
            <a:ext cx="1197281" cy="633329"/>
            <a:chOff x="5443369" y="2830633"/>
            <a:chExt cx="1197281" cy="633329"/>
          </a:xfrm>
        </p:grpSpPr>
        <p:sp>
          <p:nvSpPr>
            <p:cNvPr id="38" name="Freeform 37"/>
            <p:cNvSpPr/>
            <p:nvPr/>
          </p:nvSpPr>
          <p:spPr bwMode="auto">
            <a:xfrm>
              <a:off x="5443369" y="2840019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 flipV="1">
              <a:off x="6038221" y="2830633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7320056" y="2821247"/>
            <a:ext cx="1197281" cy="633329"/>
            <a:chOff x="5443369" y="2830633"/>
            <a:chExt cx="1197281" cy="633329"/>
          </a:xfrm>
        </p:grpSpPr>
        <p:sp>
          <p:nvSpPr>
            <p:cNvPr id="42" name="Freeform 41"/>
            <p:cNvSpPr/>
            <p:nvPr/>
          </p:nvSpPr>
          <p:spPr bwMode="auto">
            <a:xfrm>
              <a:off x="5443369" y="2840019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flipV="1">
              <a:off x="6038221" y="2830633"/>
              <a:ext cx="602429" cy="623943"/>
            </a:xfrm>
            <a:custGeom>
              <a:avLst/>
              <a:gdLst>
                <a:gd name="connsiteX0" fmla="*/ 0 w 602429"/>
                <a:gd name="connsiteY0" fmla="*/ 623943 h 623943"/>
                <a:gd name="connsiteX1" fmla="*/ 355003 w 602429"/>
                <a:gd name="connsiteY1" fmla="*/ 441063 h 623943"/>
                <a:gd name="connsiteX2" fmla="*/ 602429 w 602429"/>
                <a:gd name="connsiteY2" fmla="*/ 0 h 62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2429" h="623943">
                  <a:moveTo>
                    <a:pt x="0" y="623943"/>
                  </a:moveTo>
                  <a:cubicBezTo>
                    <a:pt x="127299" y="584498"/>
                    <a:pt x="254598" y="545053"/>
                    <a:pt x="355003" y="441063"/>
                  </a:cubicBezTo>
                  <a:cubicBezTo>
                    <a:pt x="455408" y="337072"/>
                    <a:pt x="528918" y="168536"/>
                    <a:pt x="602429" y="0"/>
                  </a:cubicBez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>
            <a:off x="6292505" y="2676023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758139" y="2676023"/>
            <a:ext cx="0" cy="9143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24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56" y="5747656"/>
            <a:ext cx="6938533" cy="3483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Ribbon width and darkness represents periodic energy </a:t>
            </a:r>
            <a:r>
              <a:rPr lang="en-US" sz="1200" dirty="0"/>
              <a:t>(</a:t>
            </a:r>
            <a:r>
              <a:rPr lang="en-US" sz="1200" dirty="0" err="1"/>
              <a:t>Cangemi</a:t>
            </a:r>
            <a:r>
              <a:rPr lang="en-US" sz="1200" dirty="0"/>
              <a:t>, Albert, Grice, 2018 )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6" y="2606049"/>
            <a:ext cx="6938533" cy="35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P_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from Harmonic Structure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harmonic structure of p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23731" y="5989292"/>
            <a:ext cx="1550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Mcdermott</a:t>
            </a:r>
            <a:r>
              <a:rPr lang="en-US" sz="1050" dirty="0"/>
              <a:t> lab at MIT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94951" y="1783098"/>
            <a:ext cx="548634" cy="3657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7693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EF10B-6552-4FB4-A054-1D4353264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96555"/>
            <a:ext cx="8374827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fundamental frequency has harmonics, </a:t>
            </a:r>
          </a:p>
          <a:p>
            <a:pPr marL="0" indent="0">
              <a:buNone/>
            </a:pPr>
            <a:r>
              <a:rPr lang="en-US" sz="2400" dirty="0"/>
              <a:t>so frequency domain information can also help track pitch.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317C1-853A-40E3-AA79-80793A4A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7" t="46533" r="16724" b="9688"/>
          <a:stretch/>
        </p:blipFill>
        <p:spPr>
          <a:xfrm>
            <a:off x="597050" y="2269861"/>
            <a:ext cx="8374828" cy="3227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978D6-8D02-4D2A-9C12-F9514969F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7" t="46534" r="16724" b="9687"/>
          <a:stretch/>
        </p:blipFill>
        <p:spPr>
          <a:xfrm>
            <a:off x="597050" y="2269861"/>
            <a:ext cx="8374828" cy="3227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AD52C2-BB6D-4163-8E9A-E3D6159B642D}"/>
              </a:ext>
            </a:extLst>
          </p:cNvPr>
          <p:cNvSpPr txBox="1"/>
          <p:nvPr/>
        </p:nvSpPr>
        <p:spPr>
          <a:xfrm>
            <a:off x="586293" y="4996939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aseline="-25000">
              <a:highlight>
                <a:srgbClr val="003295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EF04C6-4755-4046-8CBD-75130F87D4A0}"/>
              </a:ext>
            </a:extLst>
          </p:cNvPr>
          <p:cNvSpPr/>
          <p:nvPr/>
        </p:nvSpPr>
        <p:spPr bwMode="auto">
          <a:xfrm>
            <a:off x="597050" y="5007685"/>
            <a:ext cx="484094" cy="4240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/>
              <a:t>F</a:t>
            </a:r>
            <a:r>
              <a:rPr lang="en-US" baseline="-25000"/>
              <a:t>0</a:t>
            </a: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13F6D-F2E4-4840-9B6A-9E93FC5CBDC7}"/>
              </a:ext>
            </a:extLst>
          </p:cNvPr>
          <p:cNvSpPr txBox="1"/>
          <p:nvPr/>
        </p:nvSpPr>
        <p:spPr>
          <a:xfrm>
            <a:off x="4157831" y="54971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22439-489C-4D94-AA52-2AB5FAAD7A68}"/>
              </a:ext>
            </a:extLst>
          </p:cNvPr>
          <p:cNvSpPr txBox="1"/>
          <p:nvPr/>
        </p:nvSpPr>
        <p:spPr>
          <a:xfrm>
            <a:off x="129093" y="35141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Hz </a:t>
            </a:r>
          </a:p>
        </p:txBody>
      </p:sp>
    </p:spTree>
    <p:extLst>
      <p:ext uri="{BB962C8B-B14F-4D97-AF65-F5344CB8AC3E}">
        <p14:creationId xmlns:p14="http://schemas.microsoft.com/office/powerpoint/2010/main" val="2863310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FDF5E5-8B93-40C2-A38E-770C5E91EEFB}"/>
              </a:ext>
            </a:extLst>
          </p:cNvPr>
          <p:cNvSpPr/>
          <p:nvPr/>
        </p:nvSpPr>
        <p:spPr bwMode="auto">
          <a:xfrm>
            <a:off x="2041864" y="310715"/>
            <a:ext cx="5421382" cy="452018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8805-6C95-4F2C-95A3-4E3181F7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4" y="5014272"/>
            <a:ext cx="5734975" cy="984069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The human pitch center probably does not correspond to a single area…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304F9-4DB6-4F08-A2F4-8DDFECCD7149}"/>
              </a:ext>
            </a:extLst>
          </p:cNvPr>
          <p:cNvSpPr txBox="1"/>
          <p:nvPr/>
        </p:nvSpPr>
        <p:spPr>
          <a:xfrm>
            <a:off x="681361" y="6486101"/>
            <a:ext cx="77812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effectLst/>
                <a:latin typeface="+mn-lt"/>
              </a:rPr>
              <a:t>Christopher J. Yuskaitis, Mahsa Parviz et al, 2015</a:t>
            </a:r>
            <a:endParaRPr lang="en-US" sz="11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51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A79-2FE2-4321-9758-B315866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08" y="1965553"/>
            <a:ext cx="2437642" cy="694266"/>
          </a:xfrm>
        </p:spPr>
        <p:txBody>
          <a:bodyPr/>
          <a:lstStyle/>
          <a:p>
            <a:pPr algn="l"/>
            <a:r>
              <a:rPr lang="en-US" sz="3200" u="sng"/>
              <a:t>Percept</a:t>
            </a:r>
            <a:endParaRPr lang="en-US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676-4743-4042-ABB1-470B9FE2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84" y="2778577"/>
            <a:ext cx="8140610" cy="149335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pitch 	 	       		</a:t>
            </a:r>
            <a:r>
              <a:rPr lang="en-US" sz="2400">
                <a:solidFill>
                  <a:srgbClr val="FFFFFF"/>
                </a:solidFill>
              </a:rPr>
              <a:t>	</a:t>
            </a:r>
            <a:r>
              <a:rPr lang="en-US" sz="2400">
                <a:solidFill>
                  <a:srgbClr val="FFFFFF"/>
                </a:solidFill>
                <a:latin typeface="Roboto" panose="02000000000000000000" pitchFamily="2" charset="0"/>
              </a:rPr>
              <a:t>      </a:t>
            </a:r>
            <a:r>
              <a:rPr lang="en-US" sz="24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kern="1200">
                <a:latin typeface="Arial" charset="0"/>
                <a:ea typeface="ＭＳ Ｐゴシック" pitchFamily="50" charset="-128"/>
              </a:rPr>
              <a:t>log</a:t>
            </a:r>
            <a:r>
              <a:rPr lang="en-US" sz="2400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400" i="0">
                <a:solidFill>
                  <a:srgbClr val="FFFFFF"/>
                </a:solidFill>
                <a:effectLst/>
                <a:latin typeface="+mj-lt"/>
              </a:rPr>
              <a:t>F</a:t>
            </a:r>
            <a:r>
              <a:rPr lang="en-US" sz="2400" i="0" baseline="-25000">
                <a:solidFill>
                  <a:srgbClr val="FFFFFF"/>
                </a:solidFill>
                <a:effectLst/>
                <a:latin typeface="+mj-lt"/>
              </a:rPr>
              <a:t>0 </a:t>
            </a:r>
            <a:r>
              <a:rPr lang="en-US" sz="2400">
                <a:solidFill>
                  <a:srgbClr val="FFFFFF"/>
                </a:solidFill>
                <a:latin typeface="+mj-lt"/>
              </a:rPr>
              <a:t>(semitones)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2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2F75BD-061E-739D-A5DB-EED69AABEA0E}"/>
              </a:ext>
            </a:extLst>
          </p:cNvPr>
          <p:cNvSpPr txBox="1">
            <a:spLocks/>
          </p:cNvSpPr>
          <p:nvPr/>
        </p:nvSpPr>
        <p:spPr bwMode="auto">
          <a:xfrm>
            <a:off x="5689600" y="1480123"/>
            <a:ext cx="24376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sz="3200" u="sng" kern="0" dirty="0"/>
              <a:t>Acoustic Measure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7B7B7-34F4-5352-F671-C2DFE8FDB6A1}"/>
              </a:ext>
            </a:extLst>
          </p:cNvPr>
          <p:cNvSpPr txBox="1">
            <a:spLocks/>
          </p:cNvSpPr>
          <p:nvPr/>
        </p:nvSpPr>
        <p:spPr bwMode="auto">
          <a:xfrm>
            <a:off x="457200" y="17424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kern="0"/>
              <a:t>Three Aspects</a:t>
            </a:r>
            <a:endParaRPr lang="en-US" kern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BFDB4E-8130-2FCF-FFA5-7E36ABBB0713}"/>
              </a:ext>
            </a:extLst>
          </p:cNvPr>
          <p:cNvGrpSpPr/>
          <p:nvPr/>
        </p:nvGrpSpPr>
        <p:grpSpPr>
          <a:xfrm>
            <a:off x="2653673" y="1487807"/>
            <a:ext cx="3142903" cy="1736938"/>
            <a:chOff x="2996573" y="1391551"/>
            <a:chExt cx="3142903" cy="1736938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FAE5A8F-7CB6-A495-913B-CB91C7A181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96573" y="1391551"/>
              <a:ext cx="3142903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/>
              <a:r>
                <a:rPr lang="en-US" sz="3200" u="sng" kern="0" dirty="0"/>
                <a:t>Articulatory Mechanism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A17519-DE5F-8B00-CC50-FA936B53EC3D}"/>
                </a:ext>
              </a:extLst>
            </p:cNvPr>
            <p:cNvSpPr txBox="1"/>
            <p:nvPr/>
          </p:nvSpPr>
          <p:spPr>
            <a:xfrm>
              <a:off x="2997200" y="2666824"/>
              <a:ext cx="27713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/>
                <a:t> glottal </a:t>
              </a:r>
              <a:r>
                <a:rPr lang="en-US" sz="2400" dirty="0"/>
                <a:t>cycles</a:t>
              </a:r>
              <a:r>
                <a:rPr lang="en-US" sz="2400" b="0" i="0" dirty="0">
                  <a:effectLst/>
                  <a:latin typeface="Roboto" panose="02000000000000000000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19CEC1-CE62-7FE3-A57B-9F24A2519E3B}"/>
              </a:ext>
            </a:extLst>
          </p:cNvPr>
          <p:cNvSpPr txBox="1">
            <a:spLocks/>
          </p:cNvSpPr>
          <p:nvPr/>
        </p:nvSpPr>
        <p:spPr bwMode="auto">
          <a:xfrm>
            <a:off x="568084" y="3673025"/>
            <a:ext cx="9223616" cy="149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>
                <a:solidFill>
                  <a:srgbClr val="FFFFFF"/>
                </a:solidFill>
              </a:rPr>
              <a:t>loudness	    airflow, etc.	</a:t>
            </a:r>
            <a:r>
              <a:rPr lang="en-US" sz="2400" kern="0">
                <a:solidFill>
                  <a:srgbClr val="FFFFFF"/>
                </a:solidFill>
                <a:latin typeface="Roboto" panose="02000000000000000000" pitchFamily="2" charset="0"/>
              </a:rPr>
              <a:t>       </a:t>
            </a:r>
            <a:r>
              <a:rPr lang="en-US" sz="2400" kern="1200">
                <a:latin typeface="Arial" charset="0"/>
                <a:ea typeface="ＭＳ Ｐゴシック" pitchFamily="50" charset="-128"/>
              </a:rPr>
              <a:t>log</a:t>
            </a:r>
            <a:r>
              <a:rPr lang="en-US" sz="2400" kern="0">
                <a:solidFill>
                  <a:srgbClr val="FFFFFF"/>
                </a:solidFill>
                <a:latin typeface="Roboto" panose="02000000000000000000" pitchFamily="2" charset="0"/>
              </a:rPr>
              <a:t> </a:t>
            </a:r>
            <a:r>
              <a:rPr lang="en-US" sz="2400" kern="0">
                <a:solidFill>
                  <a:srgbClr val="FFFFFF"/>
                </a:solidFill>
                <a:latin typeface="+mj-lt"/>
              </a:rPr>
              <a:t>intensity (decibels)</a:t>
            </a:r>
          </a:p>
          <a:p>
            <a:pPr marL="0" indent="0">
              <a:buFontTx/>
              <a:buNone/>
            </a:pPr>
            <a:endParaRPr lang="en-US" sz="2400" kern="0" baseline="-25000">
              <a:solidFill>
                <a:srgbClr val="FFFFFF"/>
              </a:solidFill>
              <a:latin typeface="+mj-lt"/>
            </a:endParaRPr>
          </a:p>
          <a:p>
            <a:pPr marL="0" indent="0">
              <a:buFontTx/>
              <a:buNone/>
            </a:pPr>
            <a:r>
              <a:rPr lang="en-US" b="1" kern="0" baseline="-25000">
                <a:solidFill>
                  <a:srgbClr val="FFFFFF"/>
                </a:solidFill>
                <a:latin typeface="+mj-lt"/>
              </a:rPr>
              <a:t>. . .</a:t>
            </a:r>
          </a:p>
          <a:p>
            <a:pPr marL="0" indent="0">
              <a:buFontTx/>
              <a:buNone/>
            </a:pPr>
            <a:endParaRPr lang="en-US" sz="1200" kern="0"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184164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3E16-0498-48D9-B52A-2A1C2B5E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9"/>
            <a:ext cx="8229600" cy="1143000"/>
          </a:xfrm>
        </p:spPr>
        <p:txBody>
          <a:bodyPr/>
          <a:lstStyle/>
          <a:p>
            <a:r>
              <a:rPr lang="en-US"/>
              <a:t>Perception is Tricky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57B70-87F4-469A-81AD-D2567BDAAEBA}"/>
              </a:ext>
            </a:extLst>
          </p:cNvPr>
          <p:cNvSpPr txBox="1"/>
          <p:nvPr/>
        </p:nvSpPr>
        <p:spPr>
          <a:xfrm>
            <a:off x="607723" y="6355049"/>
            <a:ext cx="65063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Mark Liberman  https://languagelog.ldc.upenn.edu/nll/?p=34251</a:t>
            </a:r>
          </a:p>
        </p:txBody>
      </p:sp>
      <p:pic>
        <p:nvPicPr>
          <p:cNvPr id="10" name="hatch-MaryGardinerX1_12.wav">
            <a:hlinkClick r:id="" action="ppaction://media"/>
            <a:extLst>
              <a:ext uri="{FF2B5EF4-FFF2-40B4-BE49-F238E27FC236}">
                <a16:creationId xmlns:a16="http://schemas.microsoft.com/office/drawing/2014/main" id="{7863BEC5-52B8-41EA-A14E-DB56440C4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2264" y="1558899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2D8133-9315-4C83-968D-B02BB92EEAA2}"/>
              </a:ext>
            </a:extLst>
          </p:cNvPr>
          <p:cNvSpPr txBox="1"/>
          <p:nvPr/>
        </p:nvSpPr>
        <p:spPr>
          <a:xfrm>
            <a:off x="3145536" y="16110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>
                <a:effectLst/>
                <a:latin typeface="Verdana" panose="020B0604030504040204" pitchFamily="34" charset="0"/>
              </a:rPr>
              <a:t>once the eggs hatch</a:t>
            </a:r>
            <a:endParaRPr lang="en-US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CBF96-2981-4D28-8490-C1EF8CE4A514}"/>
              </a:ext>
            </a:extLst>
          </p:cNvPr>
          <p:cNvSpPr txBox="1"/>
          <p:nvPr/>
        </p:nvSpPr>
        <p:spPr>
          <a:xfrm>
            <a:off x="5202936" y="2570049"/>
            <a:ext cx="3273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effectLst/>
                <a:latin typeface="Verdana" panose="020B0604030504040204" pitchFamily="34" charset="0"/>
              </a:rPr>
              <a:t>Which is higher in pitch? 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D7C79-06FA-44BB-A94E-B7E384D7668C}"/>
              </a:ext>
            </a:extLst>
          </p:cNvPr>
          <p:cNvCxnSpPr/>
          <p:nvPr/>
        </p:nvCxnSpPr>
        <p:spPr bwMode="auto">
          <a:xfrm>
            <a:off x="3712464" y="2039221"/>
            <a:ext cx="1426464" cy="512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3F925A-4305-4A18-A731-F1739A02DDF9}"/>
              </a:ext>
            </a:extLst>
          </p:cNvPr>
          <p:cNvCxnSpPr/>
          <p:nvPr/>
        </p:nvCxnSpPr>
        <p:spPr bwMode="auto">
          <a:xfrm>
            <a:off x="5202936" y="2048365"/>
            <a:ext cx="82296" cy="5033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D476853-5D7D-4AD3-BCC1-624400E0BE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00" t="47307" r="1700" b="15023"/>
          <a:stretch/>
        </p:blipFill>
        <p:spPr>
          <a:xfrm>
            <a:off x="1102204" y="3453579"/>
            <a:ext cx="7168896" cy="12320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0326E6-D53E-47E9-8325-80D5920CCE1D}"/>
              </a:ext>
            </a:extLst>
          </p:cNvPr>
          <p:cNvSpPr txBox="1"/>
          <p:nvPr/>
        </p:nvSpPr>
        <p:spPr>
          <a:xfrm>
            <a:off x="1280160" y="48152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>
                <a:effectLst/>
                <a:latin typeface="Verdana" panose="020B0604030504040204" pitchFamily="34" charset="0"/>
              </a:rPr>
              <a:t>once          the eggs                 hatch</a:t>
            </a:r>
            <a:endParaRPr lang="en-US" i="1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DAC3C21-EA29-4BF9-BCFB-D359209B02A3}"/>
              </a:ext>
            </a:extLst>
          </p:cNvPr>
          <p:cNvSpPr/>
          <p:nvPr/>
        </p:nvSpPr>
        <p:spPr bwMode="auto">
          <a:xfrm>
            <a:off x="5125040" y="3874415"/>
            <a:ext cx="1112363" cy="103695"/>
          </a:xfrm>
          <a:custGeom>
            <a:avLst/>
            <a:gdLst>
              <a:gd name="connsiteX0" fmla="*/ 0 w 1112363"/>
              <a:gd name="connsiteY0" fmla="*/ 94268 h 103695"/>
              <a:gd name="connsiteX1" fmla="*/ 37707 w 1112363"/>
              <a:gd name="connsiteY1" fmla="*/ 100553 h 103695"/>
              <a:gd name="connsiteX2" fmla="*/ 47134 w 1112363"/>
              <a:gd name="connsiteY2" fmla="*/ 103695 h 103695"/>
              <a:gd name="connsiteX3" fmla="*/ 53418 w 1112363"/>
              <a:gd name="connsiteY3" fmla="*/ 94268 h 103695"/>
              <a:gd name="connsiteX4" fmla="*/ 75414 w 1112363"/>
              <a:gd name="connsiteY4" fmla="*/ 81699 h 103695"/>
              <a:gd name="connsiteX5" fmla="*/ 94268 w 1112363"/>
              <a:gd name="connsiteY5" fmla="*/ 69130 h 103695"/>
              <a:gd name="connsiteX6" fmla="*/ 213674 w 1112363"/>
              <a:gd name="connsiteY6" fmla="*/ 62845 h 103695"/>
              <a:gd name="connsiteX7" fmla="*/ 226243 w 1112363"/>
              <a:gd name="connsiteY7" fmla="*/ 56561 h 103695"/>
              <a:gd name="connsiteX8" fmla="*/ 351934 w 1112363"/>
              <a:gd name="connsiteY8" fmla="*/ 62845 h 103695"/>
              <a:gd name="connsiteX9" fmla="*/ 417921 w 1112363"/>
              <a:gd name="connsiteY9" fmla="*/ 65988 h 103695"/>
              <a:gd name="connsiteX10" fmla="*/ 443060 w 1112363"/>
              <a:gd name="connsiteY10" fmla="*/ 50276 h 103695"/>
              <a:gd name="connsiteX11" fmla="*/ 455629 w 1112363"/>
              <a:gd name="connsiteY11" fmla="*/ 47134 h 103695"/>
              <a:gd name="connsiteX12" fmla="*/ 512189 w 1112363"/>
              <a:gd name="connsiteY12" fmla="*/ 40850 h 103695"/>
              <a:gd name="connsiteX13" fmla="*/ 524758 w 1112363"/>
              <a:gd name="connsiteY13" fmla="*/ 37707 h 103695"/>
              <a:gd name="connsiteX14" fmla="*/ 625311 w 1112363"/>
              <a:gd name="connsiteY14" fmla="*/ 31423 h 103695"/>
              <a:gd name="connsiteX15" fmla="*/ 675587 w 1112363"/>
              <a:gd name="connsiteY15" fmla="*/ 25138 h 103695"/>
              <a:gd name="connsiteX16" fmla="*/ 710152 w 1112363"/>
              <a:gd name="connsiteY16" fmla="*/ 21996 h 103695"/>
              <a:gd name="connsiteX17" fmla="*/ 738433 w 1112363"/>
              <a:gd name="connsiteY17" fmla="*/ 15711 h 103695"/>
              <a:gd name="connsiteX18" fmla="*/ 751002 w 1112363"/>
              <a:gd name="connsiteY18" fmla="*/ 12569 h 103695"/>
              <a:gd name="connsiteX19" fmla="*/ 782424 w 1112363"/>
              <a:gd name="connsiteY19" fmla="*/ 9427 h 103695"/>
              <a:gd name="connsiteX20" fmla="*/ 917542 w 1112363"/>
              <a:gd name="connsiteY20" fmla="*/ 9427 h 103695"/>
              <a:gd name="connsiteX21" fmla="*/ 942680 w 1112363"/>
              <a:gd name="connsiteY21" fmla="*/ 3142 h 103695"/>
              <a:gd name="connsiteX22" fmla="*/ 955249 w 1112363"/>
              <a:gd name="connsiteY22" fmla="*/ 0 h 103695"/>
              <a:gd name="connsiteX23" fmla="*/ 1112363 w 1112363"/>
              <a:gd name="connsiteY23" fmla="*/ 3142 h 1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12363" h="103695">
                <a:moveTo>
                  <a:pt x="0" y="94268"/>
                </a:moveTo>
                <a:cubicBezTo>
                  <a:pt x="12429" y="96043"/>
                  <a:pt x="25445" y="97487"/>
                  <a:pt x="37707" y="100553"/>
                </a:cubicBezTo>
                <a:cubicBezTo>
                  <a:pt x="40920" y="101356"/>
                  <a:pt x="43992" y="102648"/>
                  <a:pt x="47134" y="103695"/>
                </a:cubicBezTo>
                <a:cubicBezTo>
                  <a:pt x="49229" y="100553"/>
                  <a:pt x="50748" y="96938"/>
                  <a:pt x="53418" y="94268"/>
                </a:cubicBezTo>
                <a:cubicBezTo>
                  <a:pt x="58849" y="88837"/>
                  <a:pt x="69258" y="85393"/>
                  <a:pt x="75414" y="81699"/>
                </a:cubicBezTo>
                <a:cubicBezTo>
                  <a:pt x="81891" y="77813"/>
                  <a:pt x="87102" y="71518"/>
                  <a:pt x="94268" y="69130"/>
                </a:cubicBezTo>
                <a:cubicBezTo>
                  <a:pt x="138488" y="54392"/>
                  <a:pt x="100384" y="66083"/>
                  <a:pt x="213674" y="62845"/>
                </a:cubicBezTo>
                <a:cubicBezTo>
                  <a:pt x="217864" y="60750"/>
                  <a:pt x="221560" y="56681"/>
                  <a:pt x="226243" y="56561"/>
                </a:cubicBezTo>
                <a:cubicBezTo>
                  <a:pt x="313853" y="54315"/>
                  <a:pt x="304294" y="53318"/>
                  <a:pt x="351934" y="62845"/>
                </a:cubicBezTo>
                <a:cubicBezTo>
                  <a:pt x="378462" y="76110"/>
                  <a:pt x="367421" y="73202"/>
                  <a:pt x="417921" y="65988"/>
                </a:cubicBezTo>
                <a:cubicBezTo>
                  <a:pt x="428134" y="64529"/>
                  <a:pt x="434614" y="54499"/>
                  <a:pt x="443060" y="50276"/>
                </a:cubicBezTo>
                <a:cubicBezTo>
                  <a:pt x="446923" y="48345"/>
                  <a:pt x="451394" y="47981"/>
                  <a:pt x="455629" y="47134"/>
                </a:cubicBezTo>
                <a:cubicBezTo>
                  <a:pt x="477982" y="42664"/>
                  <a:pt x="485832" y="43046"/>
                  <a:pt x="512189" y="40850"/>
                </a:cubicBezTo>
                <a:cubicBezTo>
                  <a:pt x="516379" y="39802"/>
                  <a:pt x="520490" y="38364"/>
                  <a:pt x="524758" y="37707"/>
                </a:cubicBezTo>
                <a:cubicBezTo>
                  <a:pt x="556767" y="32782"/>
                  <a:pt x="595013" y="32740"/>
                  <a:pt x="625311" y="31423"/>
                </a:cubicBezTo>
                <a:cubicBezTo>
                  <a:pt x="647968" y="23869"/>
                  <a:pt x="630304" y="28911"/>
                  <a:pt x="675587" y="25138"/>
                </a:cubicBezTo>
                <a:lnTo>
                  <a:pt x="710152" y="21996"/>
                </a:lnTo>
                <a:cubicBezTo>
                  <a:pt x="740804" y="14333"/>
                  <a:pt x="702530" y="23690"/>
                  <a:pt x="738433" y="15711"/>
                </a:cubicBezTo>
                <a:cubicBezTo>
                  <a:pt x="742649" y="14774"/>
                  <a:pt x="746727" y="13180"/>
                  <a:pt x="751002" y="12569"/>
                </a:cubicBezTo>
                <a:cubicBezTo>
                  <a:pt x="761422" y="11080"/>
                  <a:pt x="771950" y="10474"/>
                  <a:pt x="782424" y="9427"/>
                </a:cubicBezTo>
                <a:cubicBezTo>
                  <a:pt x="851445" y="12303"/>
                  <a:pt x="853549" y="14759"/>
                  <a:pt x="917542" y="9427"/>
                </a:cubicBezTo>
                <a:cubicBezTo>
                  <a:pt x="931077" y="8299"/>
                  <a:pt x="931550" y="6322"/>
                  <a:pt x="942680" y="3142"/>
                </a:cubicBezTo>
                <a:cubicBezTo>
                  <a:pt x="946832" y="1956"/>
                  <a:pt x="951059" y="1047"/>
                  <a:pt x="955249" y="0"/>
                </a:cubicBezTo>
                <a:cubicBezTo>
                  <a:pt x="1083029" y="3549"/>
                  <a:pt x="1030649" y="3142"/>
                  <a:pt x="1112363" y="3142"/>
                </a:cubicBezTo>
              </a:path>
            </a:pathLst>
          </a:custGeom>
          <a:noFill/>
          <a:ln w="28575" cap="flat" cmpd="sng" algn="ctr">
            <a:solidFill>
              <a:srgbClr val="05AD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7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do we Perceive?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4747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are exceedingly well trained in finding out by our sensations [relevantly meaningful information] … but we are completely unskilled in observing these sensations </a:t>
            </a:r>
            <a:r>
              <a:rPr lang="en-US" sz="2400" i="1" dirty="0"/>
              <a:t>per se; </a:t>
            </a:r>
            <a:r>
              <a:rPr lang="en-US" sz="2400" dirty="0"/>
              <a:t>and the practice of associating them with [meanings] actually prevents us from being distinctly conscious of the pure sensations.  </a:t>
            </a:r>
          </a:p>
          <a:p>
            <a:pPr marL="0" indent="0">
              <a:buNone/>
            </a:pPr>
            <a:r>
              <a:rPr lang="en-US" sz="2400" dirty="0"/>
              <a:t>				     Hermann von Helmholtz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6400800"/>
            <a:ext cx="2957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quoted in Warren 1981, as quoted in Moore 2003</a:t>
            </a:r>
          </a:p>
        </p:txBody>
      </p:sp>
    </p:spTree>
    <p:extLst>
      <p:ext uri="{BB962C8B-B14F-4D97-AF65-F5344CB8AC3E}">
        <p14:creationId xmlns:p14="http://schemas.microsoft.com/office/powerpoint/2010/main" val="299226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0373-C9D9-4719-8819-0FA5E581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4" y="119723"/>
            <a:ext cx="8809892" cy="1143000"/>
          </a:xfrm>
        </p:spPr>
        <p:txBody>
          <a:bodyPr/>
          <a:lstStyle/>
          <a:p>
            <a:pPr algn="l"/>
            <a:r>
              <a:rPr lang="en-US" dirty="0"/>
              <a:t>Frequency Perception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3E8E37-4BF3-485C-BEE1-2D46531D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47" y="5319880"/>
            <a:ext cx="8229600" cy="9945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outer ear → eardrum → cochlea → brain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B80140-D142-4CCC-969D-F42DFCF243A0}"/>
              </a:ext>
            </a:extLst>
          </p:cNvPr>
          <p:cNvSpPr txBox="1">
            <a:spLocks/>
          </p:cNvSpPr>
          <p:nvPr/>
        </p:nvSpPr>
        <p:spPr bwMode="auto">
          <a:xfrm>
            <a:off x="5780343" y="2067788"/>
            <a:ext cx="3067242" cy="210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1800"/>
              </a:spcAft>
              <a:buFontTx/>
              <a:buNone/>
            </a:pPr>
            <a:r>
              <a:rPr lang="en-US" kern="0" dirty="0"/>
              <a:t>Cochlea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kern="0" dirty="0"/>
              <a:t>low-frequency sensors</a:t>
            </a:r>
            <a:endParaRPr lang="en-US" kern="0" dirty="0"/>
          </a:p>
          <a:p>
            <a:pPr marL="0" indent="0">
              <a:buFontTx/>
              <a:buNone/>
            </a:pPr>
            <a:endParaRPr lang="en-US" sz="900" kern="0" dirty="0"/>
          </a:p>
          <a:p>
            <a:pPr marL="0" indent="0">
              <a:buFontTx/>
              <a:buNone/>
            </a:pPr>
            <a:r>
              <a:rPr lang="en-US" sz="2000" kern="0" dirty="0"/>
              <a:t>high-frequency sensors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C28E30F-9823-4B25-BDCF-F1BF7EF6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2" y="1222169"/>
            <a:ext cx="4917504" cy="39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CAA7CE-7F3F-4058-BAAB-EC6B0F86BA83}"/>
              </a:ext>
            </a:extLst>
          </p:cNvPr>
          <p:cNvSpPr txBox="1"/>
          <p:nvPr/>
        </p:nvSpPr>
        <p:spPr>
          <a:xfrm>
            <a:off x="448324" y="6498431"/>
            <a:ext cx="66449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https://upload.wikimedia.org/wikipedia/commons/b/bf/Tidens_naturl%C3%A6re_fig40.png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F756F-B7CC-46F8-B58C-E7D603401EA9}"/>
              </a:ext>
            </a:extLst>
          </p:cNvPr>
          <p:cNvSpPr/>
          <p:nvPr/>
        </p:nvSpPr>
        <p:spPr bwMode="auto">
          <a:xfrm>
            <a:off x="5051395" y="2842690"/>
            <a:ext cx="435006" cy="13316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908CE9-5BFD-4BF2-A75F-A91B9BEBA477}"/>
              </a:ext>
            </a:extLst>
          </p:cNvPr>
          <p:cNvSpPr/>
          <p:nvPr/>
        </p:nvSpPr>
        <p:spPr bwMode="auto">
          <a:xfrm>
            <a:off x="4507207" y="2513096"/>
            <a:ext cx="1003177" cy="1811044"/>
          </a:xfrm>
          <a:custGeom>
            <a:avLst/>
            <a:gdLst>
              <a:gd name="connsiteX0" fmla="*/ 568171 w 1003177"/>
              <a:gd name="connsiteY0" fmla="*/ 0 h 1811044"/>
              <a:gd name="connsiteX1" fmla="*/ 568171 w 1003177"/>
              <a:gd name="connsiteY1" fmla="*/ 0 h 1811044"/>
              <a:gd name="connsiteX2" fmla="*/ 470517 w 1003177"/>
              <a:gd name="connsiteY2" fmla="*/ 62143 h 1811044"/>
              <a:gd name="connsiteX3" fmla="*/ 53266 w 1003177"/>
              <a:gd name="connsiteY3" fmla="*/ 372862 h 1811044"/>
              <a:gd name="connsiteX4" fmla="*/ 0 w 1003177"/>
              <a:gd name="connsiteY4" fmla="*/ 479394 h 1811044"/>
              <a:gd name="connsiteX5" fmla="*/ 479394 w 1003177"/>
              <a:gd name="connsiteY5" fmla="*/ 656947 h 1811044"/>
              <a:gd name="connsiteX6" fmla="*/ 559293 w 1003177"/>
              <a:gd name="connsiteY6" fmla="*/ 976543 h 1811044"/>
              <a:gd name="connsiteX7" fmla="*/ 479394 w 1003177"/>
              <a:gd name="connsiteY7" fmla="*/ 1154097 h 1811044"/>
              <a:gd name="connsiteX8" fmla="*/ 328474 w 1003177"/>
              <a:gd name="connsiteY8" fmla="*/ 1411549 h 1811044"/>
              <a:gd name="connsiteX9" fmla="*/ 497150 w 1003177"/>
              <a:gd name="connsiteY9" fmla="*/ 1642369 h 1811044"/>
              <a:gd name="connsiteX10" fmla="*/ 754602 w 1003177"/>
              <a:gd name="connsiteY10" fmla="*/ 1811044 h 1811044"/>
              <a:gd name="connsiteX11" fmla="*/ 985422 w 1003177"/>
              <a:gd name="connsiteY11" fmla="*/ 1775534 h 1811044"/>
              <a:gd name="connsiteX12" fmla="*/ 1003177 w 1003177"/>
              <a:gd name="connsiteY12" fmla="*/ 941033 h 1811044"/>
              <a:gd name="connsiteX13" fmla="*/ 985422 w 1003177"/>
              <a:gd name="connsiteY13" fmla="*/ 852256 h 1811044"/>
              <a:gd name="connsiteX14" fmla="*/ 967666 w 1003177"/>
              <a:gd name="connsiteY14" fmla="*/ 781235 h 1811044"/>
              <a:gd name="connsiteX15" fmla="*/ 985422 w 1003177"/>
              <a:gd name="connsiteY15" fmla="*/ 656947 h 1811044"/>
              <a:gd name="connsiteX16" fmla="*/ 994299 w 1003177"/>
              <a:gd name="connsiteY16" fmla="*/ 26633 h 1811044"/>
              <a:gd name="connsiteX17" fmla="*/ 88777 w 1003177"/>
              <a:gd name="connsiteY17" fmla="*/ 292963 h 1811044"/>
              <a:gd name="connsiteX18" fmla="*/ 17756 w 1003177"/>
              <a:gd name="connsiteY18" fmla="*/ 470516 h 18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177" h="1811044">
                <a:moveTo>
                  <a:pt x="568171" y="0"/>
                </a:moveTo>
                <a:lnTo>
                  <a:pt x="568171" y="0"/>
                </a:lnTo>
                <a:lnTo>
                  <a:pt x="470517" y="62143"/>
                </a:lnTo>
                <a:lnTo>
                  <a:pt x="53266" y="372862"/>
                </a:lnTo>
                <a:lnTo>
                  <a:pt x="0" y="479394"/>
                </a:lnTo>
                <a:lnTo>
                  <a:pt x="479394" y="656947"/>
                </a:lnTo>
                <a:lnTo>
                  <a:pt x="559293" y="976543"/>
                </a:lnTo>
                <a:lnTo>
                  <a:pt x="479394" y="1154097"/>
                </a:lnTo>
                <a:lnTo>
                  <a:pt x="328474" y="1411549"/>
                </a:lnTo>
                <a:lnTo>
                  <a:pt x="497150" y="1642369"/>
                </a:lnTo>
                <a:lnTo>
                  <a:pt x="754602" y="1811044"/>
                </a:lnTo>
                <a:lnTo>
                  <a:pt x="985422" y="1775534"/>
                </a:lnTo>
                <a:lnTo>
                  <a:pt x="1003177" y="941033"/>
                </a:lnTo>
                <a:cubicBezTo>
                  <a:pt x="997259" y="911441"/>
                  <a:pt x="991969" y="881716"/>
                  <a:pt x="985422" y="852256"/>
                </a:cubicBezTo>
                <a:cubicBezTo>
                  <a:pt x="980128" y="828435"/>
                  <a:pt x="964215" y="805392"/>
                  <a:pt x="967666" y="781235"/>
                </a:cubicBezTo>
                <a:lnTo>
                  <a:pt x="985422" y="656947"/>
                </a:lnTo>
                <a:lnTo>
                  <a:pt x="994299" y="26633"/>
                </a:lnTo>
                <a:lnTo>
                  <a:pt x="88777" y="292963"/>
                </a:lnTo>
                <a:lnTo>
                  <a:pt x="17756" y="470516"/>
                </a:ln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400591-F20C-4B1B-A2C4-2DD04E3DAED0}"/>
              </a:ext>
            </a:extLst>
          </p:cNvPr>
          <p:cNvCxnSpPr>
            <a:cxnSpLocks/>
          </p:cNvCxnSpPr>
          <p:nvPr/>
        </p:nvCxnSpPr>
        <p:spPr bwMode="auto">
          <a:xfrm flipH="1">
            <a:off x="5125147" y="2511073"/>
            <a:ext cx="655196" cy="6601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C235EB37-69E6-4F9A-BC5A-2D5DF24C914A}"/>
              </a:ext>
            </a:extLst>
          </p:cNvPr>
          <p:cNvSpPr/>
          <p:nvPr/>
        </p:nvSpPr>
        <p:spPr bwMode="auto">
          <a:xfrm rot="1006584">
            <a:off x="4319762" y="3043590"/>
            <a:ext cx="814364" cy="827050"/>
          </a:xfrm>
          <a:prstGeom prst="arc">
            <a:avLst>
              <a:gd name="adj1" fmla="val 16200000"/>
              <a:gd name="adj2" fmla="val 19762444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EA65A33-49B5-4C53-8214-FE2F4E5BF687}"/>
              </a:ext>
            </a:extLst>
          </p:cNvPr>
          <p:cNvSpPr/>
          <p:nvPr/>
        </p:nvSpPr>
        <p:spPr bwMode="auto">
          <a:xfrm rot="5400000">
            <a:off x="4210747" y="3005808"/>
            <a:ext cx="914400" cy="914400"/>
          </a:xfrm>
          <a:prstGeom prst="arc">
            <a:avLst>
              <a:gd name="adj1" fmla="val 16200000"/>
              <a:gd name="adj2" fmla="val 19623388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62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92" y="11887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Pitch in the Brain  </a:t>
            </a:r>
          </a:p>
        </p:txBody>
      </p:sp>
      <p:pic>
        <p:nvPicPr>
          <p:cNvPr id="2050" name="Picture 2" descr="File:Mediaal (g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80" y="2798988"/>
            <a:ext cx="5254753" cy="33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648" y="5543788"/>
            <a:ext cx="3286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Vandyke Carter, Gray, 1918, via Wikimedia Commons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B80140-D142-4CCC-969D-F42DFCF243A0}"/>
              </a:ext>
            </a:extLst>
          </p:cNvPr>
          <p:cNvSpPr txBox="1">
            <a:spLocks/>
          </p:cNvSpPr>
          <p:nvPr/>
        </p:nvSpPr>
        <p:spPr bwMode="auto">
          <a:xfrm>
            <a:off x="382192" y="1413164"/>
            <a:ext cx="5159626" cy="16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sz="2400" kern="0" dirty="0"/>
              <a:t>… is complicated …</a:t>
            </a:r>
          </a:p>
        </p:txBody>
      </p:sp>
    </p:spTree>
    <p:extLst>
      <p:ext uri="{BB962C8B-B14F-4D97-AF65-F5344CB8AC3E}">
        <p14:creationId xmlns:p14="http://schemas.microsoft.com/office/powerpoint/2010/main" val="2557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>
            <a:extLst>
              <a:ext uri="{FF2B5EF4-FFF2-40B4-BE49-F238E27FC236}">
                <a16:creationId xmlns:a16="http://schemas.microsoft.com/office/drawing/2014/main" id="{C74EE615-0CC5-A24F-AFB1-41770C89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01" y="1395830"/>
            <a:ext cx="5325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rate of vibration of the vocal folds</a:t>
            </a:r>
          </a:p>
          <a:p>
            <a:r>
              <a:rPr lang="en-US" altLang="en-US" dirty="0"/>
              <a:t>= fundamental frequency </a:t>
            </a:r>
          </a:p>
          <a:p>
            <a:r>
              <a:rPr lang="en-US" altLang="en-US" dirty="0"/>
              <a:t>= F</a:t>
            </a:r>
            <a:r>
              <a:rPr lang="en-US" altLang="en-US" baseline="-25000" dirty="0"/>
              <a:t>0</a:t>
            </a:r>
            <a:endParaRPr lang="en-US" altLang="en-US" baseline="-25000" dirty="0"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2805" y="2610043"/>
            <a:ext cx="2807786" cy="1867223"/>
            <a:chOff x="2623532" y="2757677"/>
            <a:chExt cx="2807786" cy="1867223"/>
          </a:xfrm>
        </p:grpSpPr>
        <p:sp>
          <p:nvSpPr>
            <p:cNvPr id="154630" name="Line 6">
              <a:extLst>
                <a:ext uri="{FF2B5EF4-FFF2-40B4-BE49-F238E27FC236}">
                  <a16:creationId xmlns:a16="http://schemas.microsoft.com/office/drawing/2014/main" id="{2977B1CE-302D-A64B-8F4C-926294AC7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864" y="2757677"/>
              <a:ext cx="2811" cy="13058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4631" name="Line 7">
              <a:extLst>
                <a:ext uri="{FF2B5EF4-FFF2-40B4-BE49-F238E27FC236}">
                  <a16:creationId xmlns:a16="http://schemas.microsoft.com/office/drawing/2014/main" id="{4B7C094F-DB58-564E-9EAE-AA513ED40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6804" y="4064077"/>
              <a:ext cx="1704514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Text Box 9">
              <a:extLst>
                <a:ext uri="{FF2B5EF4-FFF2-40B4-BE49-F238E27FC236}">
                  <a16:creationId xmlns:a16="http://schemas.microsoft.com/office/drawing/2014/main" id="{1934CD16-3DA7-9740-8C0A-4A4ACF570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532" y="3239905"/>
              <a:ext cx="107433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500" dirty="0"/>
                <a:t>perceived </a:t>
              </a:r>
            </a:p>
            <a:p>
              <a:pPr algn="ctr">
                <a:defRPr/>
              </a:pPr>
              <a:r>
                <a:rPr lang="en-US" altLang="en-US" sz="1500" dirty="0"/>
                <a:t>pitch</a:t>
              </a:r>
            </a:p>
          </p:txBody>
        </p:sp>
        <p:sp>
          <p:nvSpPr>
            <p:cNvPr id="154634" name="Text Box 10">
              <a:extLst>
                <a:ext uri="{FF2B5EF4-FFF2-40B4-BE49-F238E27FC236}">
                  <a16:creationId xmlns:a16="http://schemas.microsoft.com/office/drawing/2014/main" id="{D34AC22D-135F-E146-89D6-0B62D0263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250" y="4070902"/>
              <a:ext cx="129875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500"/>
                <a:t>fundamental </a:t>
              </a:r>
            </a:p>
            <a:p>
              <a:pPr algn="ctr">
                <a:defRPr/>
              </a:pPr>
              <a:r>
                <a:rPr lang="en-US" altLang="en-US" sz="1500"/>
                <a:t>frequency</a:t>
              </a:r>
              <a:endParaRPr lang="en-US" altLang="en-US" sz="1500" dirty="0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E6E35E-6A20-4953-9858-D09E7B2B1D61}"/>
              </a:ext>
            </a:extLst>
          </p:cNvPr>
          <p:cNvSpPr/>
          <p:nvPr/>
        </p:nvSpPr>
        <p:spPr bwMode="auto">
          <a:xfrm>
            <a:off x="3787610" y="2784347"/>
            <a:ext cx="1707326" cy="1122973"/>
          </a:xfrm>
          <a:custGeom>
            <a:avLst/>
            <a:gdLst>
              <a:gd name="connsiteX0" fmla="*/ 0 w 4776186"/>
              <a:gd name="connsiteY0" fmla="*/ 1961965 h 1961965"/>
              <a:gd name="connsiteX1" fmla="*/ 159798 w 4776186"/>
              <a:gd name="connsiteY1" fmla="*/ 1722268 h 1961965"/>
              <a:gd name="connsiteX2" fmla="*/ 221941 w 4776186"/>
              <a:gd name="connsiteY2" fmla="*/ 1624614 h 1961965"/>
              <a:gd name="connsiteX3" fmla="*/ 328474 w 4776186"/>
              <a:gd name="connsiteY3" fmla="*/ 1491449 h 1961965"/>
              <a:gd name="connsiteX4" fmla="*/ 470516 w 4776186"/>
              <a:gd name="connsiteY4" fmla="*/ 1349406 h 1961965"/>
              <a:gd name="connsiteX5" fmla="*/ 639192 w 4776186"/>
              <a:gd name="connsiteY5" fmla="*/ 1207363 h 1961965"/>
              <a:gd name="connsiteX6" fmla="*/ 887767 w 4776186"/>
              <a:gd name="connsiteY6" fmla="*/ 1038687 h 1961965"/>
              <a:gd name="connsiteX7" fmla="*/ 1127464 w 4776186"/>
              <a:gd name="connsiteY7" fmla="*/ 914400 h 1961965"/>
              <a:gd name="connsiteX8" fmla="*/ 1420427 w 4776186"/>
              <a:gd name="connsiteY8" fmla="*/ 772357 h 1961965"/>
              <a:gd name="connsiteX9" fmla="*/ 1740023 w 4776186"/>
              <a:gd name="connsiteY9" fmla="*/ 656948 h 1961965"/>
              <a:gd name="connsiteX10" fmla="*/ 1961965 w 4776186"/>
              <a:gd name="connsiteY10" fmla="*/ 568171 h 1961965"/>
              <a:gd name="connsiteX11" fmla="*/ 2370338 w 4776186"/>
              <a:gd name="connsiteY11" fmla="*/ 461639 h 1961965"/>
              <a:gd name="connsiteX12" fmla="*/ 2805343 w 4776186"/>
              <a:gd name="connsiteY12" fmla="*/ 346229 h 1961965"/>
              <a:gd name="connsiteX13" fmla="*/ 3178206 w 4776186"/>
              <a:gd name="connsiteY13" fmla="*/ 266330 h 1961965"/>
              <a:gd name="connsiteX14" fmla="*/ 3613211 w 4776186"/>
              <a:gd name="connsiteY14" fmla="*/ 186431 h 1961965"/>
              <a:gd name="connsiteX15" fmla="*/ 4012707 w 4776186"/>
              <a:gd name="connsiteY15" fmla="*/ 115410 h 1961965"/>
              <a:gd name="connsiteX16" fmla="*/ 4403324 w 4776186"/>
              <a:gd name="connsiteY16" fmla="*/ 44388 h 1961965"/>
              <a:gd name="connsiteX17" fmla="*/ 4776186 w 4776186"/>
              <a:gd name="connsiteY17" fmla="*/ 0 h 19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76186" h="1961965">
                <a:moveTo>
                  <a:pt x="0" y="1961965"/>
                </a:moveTo>
                <a:lnTo>
                  <a:pt x="159798" y="1722268"/>
                </a:lnTo>
                <a:cubicBezTo>
                  <a:pt x="196788" y="1666043"/>
                  <a:pt x="193828" y="1663084"/>
                  <a:pt x="221941" y="1624614"/>
                </a:cubicBezTo>
                <a:cubicBezTo>
                  <a:pt x="250054" y="1586144"/>
                  <a:pt x="287045" y="1537317"/>
                  <a:pt x="328474" y="1491449"/>
                </a:cubicBezTo>
                <a:cubicBezTo>
                  <a:pt x="369903" y="1445581"/>
                  <a:pt x="418730" y="1396754"/>
                  <a:pt x="470516" y="1349406"/>
                </a:cubicBezTo>
                <a:cubicBezTo>
                  <a:pt x="522302" y="1302058"/>
                  <a:pt x="569650" y="1259149"/>
                  <a:pt x="639192" y="1207363"/>
                </a:cubicBezTo>
                <a:cubicBezTo>
                  <a:pt x="708734" y="1155577"/>
                  <a:pt x="806388" y="1087514"/>
                  <a:pt x="887767" y="1038687"/>
                </a:cubicBezTo>
                <a:cubicBezTo>
                  <a:pt x="969146" y="989860"/>
                  <a:pt x="1038687" y="958788"/>
                  <a:pt x="1127464" y="914400"/>
                </a:cubicBezTo>
                <a:cubicBezTo>
                  <a:pt x="1216241" y="870012"/>
                  <a:pt x="1318334" y="815266"/>
                  <a:pt x="1420427" y="772357"/>
                </a:cubicBezTo>
                <a:cubicBezTo>
                  <a:pt x="1522520" y="729448"/>
                  <a:pt x="1649767" y="690979"/>
                  <a:pt x="1740023" y="656948"/>
                </a:cubicBezTo>
                <a:cubicBezTo>
                  <a:pt x="1830279" y="622917"/>
                  <a:pt x="1856913" y="600722"/>
                  <a:pt x="1961965" y="568171"/>
                </a:cubicBezTo>
                <a:cubicBezTo>
                  <a:pt x="2067017" y="535620"/>
                  <a:pt x="2370338" y="461639"/>
                  <a:pt x="2370338" y="461639"/>
                </a:cubicBezTo>
                <a:cubicBezTo>
                  <a:pt x="2510901" y="424649"/>
                  <a:pt x="2670699" y="378780"/>
                  <a:pt x="2805343" y="346229"/>
                </a:cubicBezTo>
                <a:cubicBezTo>
                  <a:pt x="2939987" y="313678"/>
                  <a:pt x="3043561" y="292963"/>
                  <a:pt x="3178206" y="266330"/>
                </a:cubicBezTo>
                <a:cubicBezTo>
                  <a:pt x="3312851" y="239697"/>
                  <a:pt x="3613211" y="186431"/>
                  <a:pt x="3613211" y="186431"/>
                </a:cubicBezTo>
                <a:lnTo>
                  <a:pt x="4012707" y="115410"/>
                </a:lnTo>
                <a:cubicBezTo>
                  <a:pt x="4144392" y="91736"/>
                  <a:pt x="4276078" y="63623"/>
                  <a:pt x="4403324" y="44388"/>
                </a:cubicBezTo>
                <a:cubicBezTo>
                  <a:pt x="4530571" y="25153"/>
                  <a:pt x="4653378" y="12576"/>
                  <a:pt x="4776186" y="0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7D8212-E697-4202-BA7B-805D546C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7" y="14990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</a:t>
            </a:r>
            <a:r>
              <a:rPr lang="en-US" sz="4800" baseline="-15000" dirty="0"/>
              <a:t>0</a:t>
            </a:r>
            <a:r>
              <a:rPr lang="en-US" dirty="0"/>
              <a:t> and Pitch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949F9-936B-405B-946B-82D6D7D8B066}"/>
              </a:ext>
            </a:extLst>
          </p:cNvPr>
          <p:cNvSpPr txBox="1"/>
          <p:nvPr/>
        </p:nvSpPr>
        <p:spPr>
          <a:xfrm>
            <a:off x="6174118" y="1573175"/>
            <a:ext cx="1834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pitch</a:t>
            </a:r>
            <a:endParaRPr lang="en-US" sz="2400" dirty="0"/>
          </a:p>
        </p:txBody>
      </p:sp>
      <p:cxnSp>
        <p:nvCxnSpPr>
          <p:cNvPr id="5" name="Straight Connector 4"/>
          <p:cNvCxnSpPr>
            <a:endCxn id="154630" idx="1"/>
          </p:cNvCxnSpPr>
          <p:nvPr/>
        </p:nvCxnSpPr>
        <p:spPr bwMode="auto">
          <a:xfrm flipH="1">
            <a:off x="3769948" y="2795591"/>
            <a:ext cx="1730643" cy="11203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3783387" y="3646268"/>
            <a:ext cx="340528" cy="25880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7070" y="4766571"/>
            <a:ext cx="4658346" cy="1233243"/>
            <a:chOff x="2297070" y="4766571"/>
            <a:chExt cx="4658346" cy="1233243"/>
          </a:xfrm>
        </p:grpSpPr>
        <p:sp>
          <p:nvSpPr>
            <p:cNvPr id="7" name="Rectangle 6"/>
            <p:cNvSpPr/>
            <p:nvPr/>
          </p:nvSpPr>
          <p:spPr>
            <a:xfrm>
              <a:off x="4542576" y="5753593"/>
              <a:ext cx="24128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By Hyacinth via Wikipedia C BY-SA 3.0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97070" y="4766571"/>
              <a:ext cx="4541116" cy="1036919"/>
              <a:chOff x="618582" y="4766571"/>
              <a:chExt cx="4541116" cy="1036919"/>
            </a:xfrm>
          </p:grpSpPr>
          <p:pic>
            <p:nvPicPr>
              <p:cNvPr id="3074" name="Picture 2" descr="The same approximated using Western notation.[26] Play (help·info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475"/>
              <a:stretch/>
            </p:blipFill>
            <p:spPr bwMode="auto">
              <a:xfrm>
                <a:off x="618582" y="4766571"/>
                <a:ext cx="4541116" cy="1036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1968910" y="5584487"/>
                <a:ext cx="723895" cy="199103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400020" y="5568181"/>
                <a:ext cx="1304715" cy="215409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4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554D8-2D71-4C15-9673-97BB5776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45" y="1943100"/>
            <a:ext cx="2884612" cy="6147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Male</a:t>
            </a:r>
          </a:p>
        </p:txBody>
      </p:sp>
      <p:pic>
        <p:nvPicPr>
          <p:cNvPr id="1026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29C4F5B-8D83-4D39-B6B8-38EAE2A3D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 b="-1"/>
          <a:stretch/>
        </p:blipFill>
        <p:spPr bwMode="auto">
          <a:xfrm>
            <a:off x="457200" y="2509886"/>
            <a:ext cx="4000069" cy="22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5A414F3-753F-4D2F-AAD8-60CAC2327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 b="-1"/>
          <a:stretch/>
        </p:blipFill>
        <p:spPr bwMode="auto">
          <a:xfrm>
            <a:off x="4564123" y="2509886"/>
            <a:ext cx="4122677" cy="22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B222A-034C-4024-B93B-C1C612DFDE24}"/>
              </a:ext>
            </a:extLst>
          </p:cNvPr>
          <p:cNvSpPr/>
          <p:nvPr/>
        </p:nvSpPr>
        <p:spPr bwMode="auto">
          <a:xfrm>
            <a:off x="2006447" y="3573998"/>
            <a:ext cx="170110" cy="261257"/>
          </a:xfrm>
          <a:custGeom>
            <a:avLst/>
            <a:gdLst>
              <a:gd name="connsiteX0" fmla="*/ 0 w 174171"/>
              <a:gd name="connsiteY0" fmla="*/ 0 h 261257"/>
              <a:gd name="connsiteX1" fmla="*/ 60960 w 174171"/>
              <a:gd name="connsiteY1" fmla="*/ 104502 h 261257"/>
              <a:gd name="connsiteX2" fmla="*/ 148046 w 174171"/>
              <a:gd name="connsiteY2" fmla="*/ 182880 h 261257"/>
              <a:gd name="connsiteX3" fmla="*/ 174171 w 174171"/>
              <a:gd name="connsiteY3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" h="261257">
                <a:moveTo>
                  <a:pt x="0" y="0"/>
                </a:moveTo>
                <a:cubicBezTo>
                  <a:pt x="18143" y="37011"/>
                  <a:pt x="36286" y="74022"/>
                  <a:pt x="60960" y="104502"/>
                </a:cubicBezTo>
                <a:cubicBezTo>
                  <a:pt x="85634" y="134982"/>
                  <a:pt x="129178" y="156754"/>
                  <a:pt x="148046" y="182880"/>
                </a:cubicBezTo>
                <a:cubicBezTo>
                  <a:pt x="166914" y="209006"/>
                  <a:pt x="170542" y="235131"/>
                  <a:pt x="174171" y="261257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65354E0-E9BC-4CAC-BB11-50F07BF14C8A}"/>
              </a:ext>
            </a:extLst>
          </p:cNvPr>
          <p:cNvSpPr/>
          <p:nvPr/>
        </p:nvSpPr>
        <p:spPr bwMode="auto">
          <a:xfrm>
            <a:off x="2389195" y="3992009"/>
            <a:ext cx="153099" cy="34834"/>
          </a:xfrm>
          <a:custGeom>
            <a:avLst/>
            <a:gdLst>
              <a:gd name="connsiteX0" fmla="*/ 0 w 156754"/>
              <a:gd name="connsiteY0" fmla="*/ 0 h 34834"/>
              <a:gd name="connsiteX1" fmla="*/ 95794 w 156754"/>
              <a:gd name="connsiteY1" fmla="*/ 26126 h 34834"/>
              <a:gd name="connsiteX2" fmla="*/ 156754 w 156754"/>
              <a:gd name="connsiteY2" fmla="*/ 34834 h 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754" h="34834">
                <a:moveTo>
                  <a:pt x="0" y="0"/>
                </a:moveTo>
                <a:cubicBezTo>
                  <a:pt x="34834" y="10160"/>
                  <a:pt x="69668" y="20320"/>
                  <a:pt x="95794" y="26126"/>
                </a:cubicBezTo>
                <a:cubicBezTo>
                  <a:pt x="121920" y="31932"/>
                  <a:pt x="139337" y="33383"/>
                  <a:pt x="156754" y="34834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C6A64A-C943-4551-BA16-DEAF006E0B83}"/>
              </a:ext>
            </a:extLst>
          </p:cNvPr>
          <p:cNvSpPr/>
          <p:nvPr/>
        </p:nvSpPr>
        <p:spPr bwMode="auto">
          <a:xfrm>
            <a:off x="2729415" y="3155986"/>
            <a:ext cx="25517" cy="43543"/>
          </a:xfrm>
          <a:custGeom>
            <a:avLst/>
            <a:gdLst>
              <a:gd name="connsiteX0" fmla="*/ 0 w 26126"/>
              <a:gd name="connsiteY0" fmla="*/ 0 h 43543"/>
              <a:gd name="connsiteX1" fmla="*/ 26126 w 26126"/>
              <a:gd name="connsiteY1" fmla="*/ 43543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26" h="43543">
                <a:moveTo>
                  <a:pt x="0" y="0"/>
                </a:moveTo>
                <a:lnTo>
                  <a:pt x="26126" y="43543"/>
                </a:ln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EE976B-F4D4-4967-9E5B-EE7542E0256E}"/>
              </a:ext>
            </a:extLst>
          </p:cNvPr>
          <p:cNvSpPr/>
          <p:nvPr/>
        </p:nvSpPr>
        <p:spPr bwMode="auto">
          <a:xfrm>
            <a:off x="2788953" y="3719857"/>
            <a:ext cx="204132" cy="345874"/>
          </a:xfrm>
          <a:custGeom>
            <a:avLst/>
            <a:gdLst>
              <a:gd name="connsiteX0" fmla="*/ 0 w 209006"/>
              <a:gd name="connsiteY0" fmla="*/ 246026 h 345874"/>
              <a:gd name="connsiteX1" fmla="*/ 95795 w 209006"/>
              <a:gd name="connsiteY1" fmla="*/ 333112 h 345874"/>
              <a:gd name="connsiteX2" fmla="*/ 104503 w 209006"/>
              <a:gd name="connsiteY2" fmla="*/ 2186 h 345874"/>
              <a:gd name="connsiteX3" fmla="*/ 156755 w 209006"/>
              <a:gd name="connsiteY3" fmla="*/ 193775 h 345874"/>
              <a:gd name="connsiteX4" fmla="*/ 209006 w 209006"/>
              <a:gd name="connsiteY4" fmla="*/ 280861 h 345874"/>
              <a:gd name="connsiteX5" fmla="*/ 209006 w 209006"/>
              <a:gd name="connsiteY5" fmla="*/ 280861 h 3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06" h="345874">
                <a:moveTo>
                  <a:pt x="0" y="246026"/>
                </a:moveTo>
                <a:cubicBezTo>
                  <a:pt x="39189" y="309889"/>
                  <a:pt x="78378" y="373752"/>
                  <a:pt x="95795" y="333112"/>
                </a:cubicBezTo>
                <a:cubicBezTo>
                  <a:pt x="113212" y="292472"/>
                  <a:pt x="94343" y="25409"/>
                  <a:pt x="104503" y="2186"/>
                </a:cubicBezTo>
                <a:cubicBezTo>
                  <a:pt x="114663" y="-21037"/>
                  <a:pt x="139338" y="147329"/>
                  <a:pt x="156755" y="193775"/>
                </a:cubicBezTo>
                <a:cubicBezTo>
                  <a:pt x="174172" y="240221"/>
                  <a:pt x="209006" y="280861"/>
                  <a:pt x="209006" y="280861"/>
                </a:cubicBezTo>
                <a:lnTo>
                  <a:pt x="209006" y="280861"/>
                </a:ln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AEAF74-045A-4217-8C9A-1881D7BE8D96}"/>
              </a:ext>
            </a:extLst>
          </p:cNvPr>
          <p:cNvSpPr/>
          <p:nvPr/>
        </p:nvSpPr>
        <p:spPr bwMode="auto">
          <a:xfrm>
            <a:off x="3120669" y="3692895"/>
            <a:ext cx="221143" cy="281697"/>
          </a:xfrm>
          <a:custGeom>
            <a:avLst/>
            <a:gdLst>
              <a:gd name="connsiteX0" fmla="*/ 0 w 226423"/>
              <a:gd name="connsiteY0" fmla="*/ 281697 h 281697"/>
              <a:gd name="connsiteX1" fmla="*/ 113211 w 226423"/>
              <a:gd name="connsiteY1" fmla="*/ 212028 h 281697"/>
              <a:gd name="connsiteX2" fmla="*/ 139337 w 226423"/>
              <a:gd name="connsiteY2" fmla="*/ 142360 h 281697"/>
              <a:gd name="connsiteX3" fmla="*/ 139337 w 226423"/>
              <a:gd name="connsiteY3" fmla="*/ 133651 h 281697"/>
              <a:gd name="connsiteX4" fmla="*/ 200297 w 226423"/>
              <a:gd name="connsiteY4" fmla="*/ 133651 h 281697"/>
              <a:gd name="connsiteX5" fmla="*/ 209005 w 226423"/>
              <a:gd name="connsiteY5" fmla="*/ 11731 h 281697"/>
              <a:gd name="connsiteX6" fmla="*/ 226423 w 226423"/>
              <a:gd name="connsiteY6" fmla="*/ 11731 h 2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23" h="281697">
                <a:moveTo>
                  <a:pt x="0" y="281697"/>
                </a:moveTo>
                <a:cubicBezTo>
                  <a:pt x="44994" y="258474"/>
                  <a:pt x="89988" y="235251"/>
                  <a:pt x="113211" y="212028"/>
                </a:cubicBezTo>
                <a:cubicBezTo>
                  <a:pt x="136434" y="188805"/>
                  <a:pt x="139337" y="142360"/>
                  <a:pt x="139337" y="142360"/>
                </a:cubicBezTo>
                <a:cubicBezTo>
                  <a:pt x="143691" y="129297"/>
                  <a:pt x="129177" y="135103"/>
                  <a:pt x="139337" y="133651"/>
                </a:cubicBezTo>
                <a:cubicBezTo>
                  <a:pt x="149497" y="132199"/>
                  <a:pt x="188686" y="153971"/>
                  <a:pt x="200297" y="133651"/>
                </a:cubicBezTo>
                <a:cubicBezTo>
                  <a:pt x="211908" y="113331"/>
                  <a:pt x="209005" y="11731"/>
                  <a:pt x="209005" y="11731"/>
                </a:cubicBezTo>
                <a:cubicBezTo>
                  <a:pt x="213359" y="-8589"/>
                  <a:pt x="219891" y="1571"/>
                  <a:pt x="226423" y="11731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E298F4-AA52-44D3-B800-BA60473C97E6}"/>
              </a:ext>
            </a:extLst>
          </p:cNvPr>
          <p:cNvSpPr/>
          <p:nvPr/>
        </p:nvSpPr>
        <p:spPr bwMode="auto">
          <a:xfrm>
            <a:off x="5773271" y="3218093"/>
            <a:ext cx="262964" cy="557998"/>
          </a:xfrm>
          <a:custGeom>
            <a:avLst/>
            <a:gdLst>
              <a:gd name="connsiteX0" fmla="*/ 0 w 262964"/>
              <a:gd name="connsiteY0" fmla="*/ 6537 h 557998"/>
              <a:gd name="connsiteX1" fmla="*/ 65741 w 262964"/>
              <a:gd name="connsiteY1" fmla="*/ 12514 h 557998"/>
              <a:gd name="connsiteX2" fmla="*/ 107576 w 262964"/>
              <a:gd name="connsiteY2" fmla="*/ 120090 h 557998"/>
              <a:gd name="connsiteX3" fmla="*/ 221129 w 262964"/>
              <a:gd name="connsiteY3" fmla="*/ 496608 h 557998"/>
              <a:gd name="connsiteX4" fmla="*/ 251011 w 262964"/>
              <a:gd name="connsiteY4" fmla="*/ 550396 h 557998"/>
              <a:gd name="connsiteX5" fmla="*/ 262964 w 262964"/>
              <a:gd name="connsiteY5" fmla="*/ 556372 h 5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64" h="557998">
                <a:moveTo>
                  <a:pt x="0" y="6537"/>
                </a:moveTo>
                <a:cubicBezTo>
                  <a:pt x="23906" y="63"/>
                  <a:pt x="47812" y="-6411"/>
                  <a:pt x="65741" y="12514"/>
                </a:cubicBezTo>
                <a:cubicBezTo>
                  <a:pt x="83670" y="31439"/>
                  <a:pt x="81678" y="39408"/>
                  <a:pt x="107576" y="120090"/>
                </a:cubicBezTo>
                <a:cubicBezTo>
                  <a:pt x="133474" y="200772"/>
                  <a:pt x="197223" y="424890"/>
                  <a:pt x="221129" y="496608"/>
                </a:cubicBezTo>
                <a:cubicBezTo>
                  <a:pt x="245035" y="568326"/>
                  <a:pt x="251011" y="550396"/>
                  <a:pt x="251011" y="550396"/>
                </a:cubicBezTo>
                <a:cubicBezTo>
                  <a:pt x="257983" y="560357"/>
                  <a:pt x="260473" y="558364"/>
                  <a:pt x="262964" y="556372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3227B8-4E37-427C-96FC-F9F81EAD101A}"/>
              </a:ext>
            </a:extLst>
          </p:cNvPr>
          <p:cNvSpPr/>
          <p:nvPr/>
        </p:nvSpPr>
        <p:spPr bwMode="auto">
          <a:xfrm>
            <a:off x="6287247" y="3629456"/>
            <a:ext cx="376518" cy="264166"/>
          </a:xfrm>
          <a:custGeom>
            <a:avLst/>
            <a:gdLst>
              <a:gd name="connsiteX0" fmla="*/ 0 w 376518"/>
              <a:gd name="connsiteY0" fmla="*/ 192821 h 264166"/>
              <a:gd name="connsiteX1" fmla="*/ 83671 w 376518"/>
              <a:gd name="connsiteY1" fmla="*/ 228680 h 264166"/>
              <a:gd name="connsiteX2" fmla="*/ 101600 w 376518"/>
              <a:gd name="connsiteY2" fmla="*/ 258562 h 264166"/>
              <a:gd name="connsiteX3" fmla="*/ 167341 w 376518"/>
              <a:gd name="connsiteY3" fmla="*/ 234657 h 264166"/>
              <a:gd name="connsiteX4" fmla="*/ 215153 w 376518"/>
              <a:gd name="connsiteY4" fmla="*/ 240633 h 264166"/>
              <a:gd name="connsiteX5" fmla="*/ 251012 w 376518"/>
              <a:gd name="connsiteY5" fmla="*/ 258562 h 264166"/>
              <a:gd name="connsiteX6" fmla="*/ 262965 w 376518"/>
              <a:gd name="connsiteY6" fmla="*/ 258562 h 264166"/>
              <a:gd name="connsiteX7" fmla="*/ 286871 w 376518"/>
              <a:gd name="connsiteY7" fmla="*/ 192821 h 264166"/>
              <a:gd name="connsiteX8" fmla="*/ 310777 w 376518"/>
              <a:gd name="connsiteY8" fmla="*/ 121104 h 264166"/>
              <a:gd name="connsiteX9" fmla="*/ 316753 w 376518"/>
              <a:gd name="connsiteY9" fmla="*/ 13527 h 264166"/>
              <a:gd name="connsiteX10" fmla="*/ 340659 w 376518"/>
              <a:gd name="connsiteY10" fmla="*/ 1574 h 264166"/>
              <a:gd name="connsiteX11" fmla="*/ 376518 w 376518"/>
              <a:gd name="connsiteY11" fmla="*/ 13527 h 26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518" h="264166">
                <a:moveTo>
                  <a:pt x="0" y="192821"/>
                </a:moveTo>
                <a:cubicBezTo>
                  <a:pt x="33369" y="205272"/>
                  <a:pt x="66738" y="217723"/>
                  <a:pt x="83671" y="228680"/>
                </a:cubicBezTo>
                <a:cubicBezTo>
                  <a:pt x="100604" y="239637"/>
                  <a:pt x="87655" y="257566"/>
                  <a:pt x="101600" y="258562"/>
                </a:cubicBezTo>
                <a:cubicBezTo>
                  <a:pt x="115545" y="259558"/>
                  <a:pt x="148416" y="237645"/>
                  <a:pt x="167341" y="234657"/>
                </a:cubicBezTo>
                <a:cubicBezTo>
                  <a:pt x="186266" y="231669"/>
                  <a:pt x="201208" y="236649"/>
                  <a:pt x="215153" y="240633"/>
                </a:cubicBezTo>
                <a:cubicBezTo>
                  <a:pt x="229098" y="244617"/>
                  <a:pt x="251012" y="258562"/>
                  <a:pt x="251012" y="258562"/>
                </a:cubicBezTo>
                <a:cubicBezTo>
                  <a:pt x="258981" y="261550"/>
                  <a:pt x="256989" y="269519"/>
                  <a:pt x="262965" y="258562"/>
                </a:cubicBezTo>
                <a:cubicBezTo>
                  <a:pt x="268942" y="247605"/>
                  <a:pt x="278902" y="215731"/>
                  <a:pt x="286871" y="192821"/>
                </a:cubicBezTo>
                <a:cubicBezTo>
                  <a:pt x="294840" y="169911"/>
                  <a:pt x="305797" y="150986"/>
                  <a:pt x="310777" y="121104"/>
                </a:cubicBezTo>
                <a:cubicBezTo>
                  <a:pt x="315757" y="91222"/>
                  <a:pt x="311773" y="33449"/>
                  <a:pt x="316753" y="13527"/>
                </a:cubicBezTo>
                <a:cubicBezTo>
                  <a:pt x="321733" y="-6395"/>
                  <a:pt x="330698" y="1574"/>
                  <a:pt x="340659" y="1574"/>
                </a:cubicBezTo>
                <a:cubicBezTo>
                  <a:pt x="350620" y="1574"/>
                  <a:pt x="363569" y="7550"/>
                  <a:pt x="376518" y="13527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95D05B-E5BF-4673-8AF2-AB22D9B9C1A8}"/>
              </a:ext>
            </a:extLst>
          </p:cNvPr>
          <p:cNvSpPr/>
          <p:nvPr/>
        </p:nvSpPr>
        <p:spPr bwMode="auto">
          <a:xfrm>
            <a:off x="6944659" y="2997524"/>
            <a:ext cx="59765" cy="119530"/>
          </a:xfrm>
          <a:custGeom>
            <a:avLst/>
            <a:gdLst>
              <a:gd name="connsiteX0" fmla="*/ 0 w 59765"/>
              <a:gd name="connsiteY0" fmla="*/ 119530 h 119530"/>
              <a:gd name="connsiteX1" fmla="*/ 29882 w 59765"/>
              <a:gd name="connsiteY1" fmla="*/ 59765 h 119530"/>
              <a:gd name="connsiteX2" fmla="*/ 41835 w 59765"/>
              <a:gd name="connsiteY2" fmla="*/ 47812 h 119530"/>
              <a:gd name="connsiteX3" fmla="*/ 59765 w 59765"/>
              <a:gd name="connsiteY3" fmla="*/ 0 h 11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5" h="119530">
                <a:moveTo>
                  <a:pt x="0" y="119530"/>
                </a:moveTo>
                <a:lnTo>
                  <a:pt x="29882" y="59765"/>
                </a:lnTo>
                <a:cubicBezTo>
                  <a:pt x="36854" y="47812"/>
                  <a:pt x="36855" y="57773"/>
                  <a:pt x="41835" y="47812"/>
                </a:cubicBezTo>
                <a:cubicBezTo>
                  <a:pt x="46815" y="37851"/>
                  <a:pt x="53290" y="18925"/>
                  <a:pt x="59765" y="0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9910EF-F524-48B3-BF6B-A6C102CC78DC}"/>
              </a:ext>
            </a:extLst>
          </p:cNvPr>
          <p:cNvSpPr/>
          <p:nvPr/>
        </p:nvSpPr>
        <p:spPr bwMode="auto">
          <a:xfrm>
            <a:off x="7046259" y="3182795"/>
            <a:ext cx="239059" cy="790023"/>
          </a:xfrm>
          <a:custGeom>
            <a:avLst/>
            <a:gdLst>
              <a:gd name="connsiteX0" fmla="*/ 0 w 239059"/>
              <a:gd name="connsiteY0" fmla="*/ 0 h 790023"/>
              <a:gd name="connsiteX1" fmla="*/ 59765 w 239059"/>
              <a:gd name="connsiteY1" fmla="*/ 221129 h 790023"/>
              <a:gd name="connsiteX2" fmla="*/ 83670 w 239059"/>
              <a:gd name="connsiteY2" fmla="*/ 412376 h 790023"/>
              <a:gd name="connsiteX3" fmla="*/ 137459 w 239059"/>
              <a:gd name="connsiteY3" fmla="*/ 699247 h 790023"/>
              <a:gd name="connsiteX4" fmla="*/ 161365 w 239059"/>
              <a:gd name="connsiteY4" fmla="*/ 735106 h 790023"/>
              <a:gd name="connsiteX5" fmla="*/ 209176 w 239059"/>
              <a:gd name="connsiteY5" fmla="*/ 782918 h 790023"/>
              <a:gd name="connsiteX6" fmla="*/ 239059 w 239059"/>
              <a:gd name="connsiteY6" fmla="*/ 788894 h 7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790023">
                <a:moveTo>
                  <a:pt x="0" y="0"/>
                </a:moveTo>
                <a:cubicBezTo>
                  <a:pt x="22910" y="76200"/>
                  <a:pt x="45820" y="152400"/>
                  <a:pt x="59765" y="221129"/>
                </a:cubicBezTo>
                <a:cubicBezTo>
                  <a:pt x="73710" y="289858"/>
                  <a:pt x="70721" y="332690"/>
                  <a:pt x="83670" y="412376"/>
                </a:cubicBezTo>
                <a:cubicBezTo>
                  <a:pt x="96619" y="492062"/>
                  <a:pt x="124510" y="645459"/>
                  <a:pt x="137459" y="699247"/>
                </a:cubicBezTo>
                <a:cubicBezTo>
                  <a:pt x="150408" y="753035"/>
                  <a:pt x="149412" y="721161"/>
                  <a:pt x="161365" y="735106"/>
                </a:cubicBezTo>
                <a:cubicBezTo>
                  <a:pt x="173318" y="749051"/>
                  <a:pt x="196227" y="773953"/>
                  <a:pt x="209176" y="782918"/>
                </a:cubicBezTo>
                <a:cubicBezTo>
                  <a:pt x="222125" y="791883"/>
                  <a:pt x="230592" y="790388"/>
                  <a:pt x="239059" y="788894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41C70C-D320-4ACE-98F8-0AABB839353B}"/>
              </a:ext>
            </a:extLst>
          </p:cNvPr>
          <p:cNvSpPr/>
          <p:nvPr/>
        </p:nvSpPr>
        <p:spPr bwMode="auto">
          <a:xfrm>
            <a:off x="7398871" y="3200724"/>
            <a:ext cx="412376" cy="685090"/>
          </a:xfrm>
          <a:custGeom>
            <a:avLst/>
            <a:gdLst>
              <a:gd name="connsiteX0" fmla="*/ 412376 w 412376"/>
              <a:gd name="connsiteY0" fmla="*/ 0 h 685090"/>
              <a:gd name="connsiteX1" fmla="*/ 388470 w 412376"/>
              <a:gd name="connsiteY1" fmla="*/ 191247 h 685090"/>
              <a:gd name="connsiteX2" fmla="*/ 322729 w 412376"/>
              <a:gd name="connsiteY2" fmla="*/ 436283 h 685090"/>
              <a:gd name="connsiteX3" fmla="*/ 274917 w 412376"/>
              <a:gd name="connsiteY3" fmla="*/ 585694 h 685090"/>
              <a:gd name="connsiteX4" fmla="*/ 233082 w 412376"/>
              <a:gd name="connsiteY4" fmla="*/ 621553 h 685090"/>
              <a:gd name="connsiteX5" fmla="*/ 191247 w 412376"/>
              <a:gd name="connsiteY5" fmla="*/ 633506 h 685090"/>
              <a:gd name="connsiteX6" fmla="*/ 137458 w 412376"/>
              <a:gd name="connsiteY6" fmla="*/ 657412 h 685090"/>
              <a:gd name="connsiteX7" fmla="*/ 107576 w 412376"/>
              <a:gd name="connsiteY7" fmla="*/ 681318 h 685090"/>
              <a:gd name="connsiteX8" fmla="*/ 71717 w 412376"/>
              <a:gd name="connsiteY8" fmla="*/ 681318 h 685090"/>
              <a:gd name="connsiteX9" fmla="*/ 41835 w 412376"/>
              <a:gd name="connsiteY9" fmla="*/ 645459 h 685090"/>
              <a:gd name="connsiteX10" fmla="*/ 35858 w 412376"/>
              <a:gd name="connsiteY10" fmla="*/ 615577 h 685090"/>
              <a:gd name="connsiteX11" fmla="*/ 0 w 412376"/>
              <a:gd name="connsiteY11" fmla="*/ 633506 h 6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376" h="685090">
                <a:moveTo>
                  <a:pt x="412376" y="0"/>
                </a:moveTo>
                <a:cubicBezTo>
                  <a:pt x="407893" y="59266"/>
                  <a:pt x="403411" y="118533"/>
                  <a:pt x="388470" y="191247"/>
                </a:cubicBezTo>
                <a:cubicBezTo>
                  <a:pt x="373529" y="263961"/>
                  <a:pt x="341654" y="370542"/>
                  <a:pt x="322729" y="436283"/>
                </a:cubicBezTo>
                <a:cubicBezTo>
                  <a:pt x="303804" y="502024"/>
                  <a:pt x="289858" y="554816"/>
                  <a:pt x="274917" y="585694"/>
                </a:cubicBezTo>
                <a:cubicBezTo>
                  <a:pt x="259976" y="616572"/>
                  <a:pt x="247027" y="613584"/>
                  <a:pt x="233082" y="621553"/>
                </a:cubicBezTo>
                <a:cubicBezTo>
                  <a:pt x="219137" y="629522"/>
                  <a:pt x="207184" y="627530"/>
                  <a:pt x="191247" y="633506"/>
                </a:cubicBezTo>
                <a:cubicBezTo>
                  <a:pt x="175310" y="639483"/>
                  <a:pt x="151403" y="649443"/>
                  <a:pt x="137458" y="657412"/>
                </a:cubicBezTo>
                <a:cubicBezTo>
                  <a:pt x="123513" y="665381"/>
                  <a:pt x="118533" y="677334"/>
                  <a:pt x="107576" y="681318"/>
                </a:cubicBezTo>
                <a:cubicBezTo>
                  <a:pt x="96619" y="685302"/>
                  <a:pt x="82674" y="687295"/>
                  <a:pt x="71717" y="681318"/>
                </a:cubicBezTo>
                <a:cubicBezTo>
                  <a:pt x="60760" y="675342"/>
                  <a:pt x="47811" y="656416"/>
                  <a:pt x="41835" y="645459"/>
                </a:cubicBezTo>
                <a:cubicBezTo>
                  <a:pt x="35858" y="634502"/>
                  <a:pt x="42830" y="617569"/>
                  <a:pt x="35858" y="615577"/>
                </a:cubicBezTo>
                <a:cubicBezTo>
                  <a:pt x="28886" y="613585"/>
                  <a:pt x="14443" y="623545"/>
                  <a:pt x="0" y="633506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7BD7AE-E038-460D-961E-2475A58556EF}"/>
              </a:ext>
            </a:extLst>
          </p:cNvPr>
          <p:cNvSpPr/>
          <p:nvPr/>
        </p:nvSpPr>
        <p:spPr bwMode="auto">
          <a:xfrm>
            <a:off x="948795" y="3573998"/>
            <a:ext cx="2992890" cy="491733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F106E3-00B6-44F0-AB85-F5DD327874FF}"/>
              </a:ext>
            </a:extLst>
          </p:cNvPr>
          <p:cNvSpPr/>
          <p:nvPr/>
        </p:nvSpPr>
        <p:spPr bwMode="auto">
          <a:xfrm>
            <a:off x="5066389" y="2998835"/>
            <a:ext cx="3119937" cy="993174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E0789BF-FE70-4AC8-B2E9-1D79AFEE34D2}"/>
              </a:ext>
            </a:extLst>
          </p:cNvPr>
          <p:cNvSpPr txBox="1">
            <a:spLocks/>
          </p:cNvSpPr>
          <p:nvPr/>
        </p:nvSpPr>
        <p:spPr bwMode="auto">
          <a:xfrm>
            <a:off x="5183155" y="1943100"/>
            <a:ext cx="2884612" cy="64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kern="0"/>
              <a:t>Female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B7D8212-E697-4202-BA7B-805D546C7D67}"/>
              </a:ext>
            </a:extLst>
          </p:cNvPr>
          <p:cNvSpPr txBox="1">
            <a:spLocks/>
          </p:cNvSpPr>
          <p:nvPr/>
        </p:nvSpPr>
        <p:spPr bwMode="auto">
          <a:xfrm>
            <a:off x="549307" y="149906"/>
            <a:ext cx="48288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dirty="0"/>
              <a:t>Why use log Hz?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619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3E16-0498-48D9-B52A-2A1C2B5E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Ending High or Low?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19EB2-11C9-46B4-96BB-FB062A7E6B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727941"/>
            <a:ext cx="822960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i="1">
                <a:effectLst/>
                <a:ea typeface="Calibri" panose="020F0502020204030204" pitchFamily="34" charset="0"/>
              </a:rPr>
              <a:t>“to get the degree … you have to take this </a:t>
            </a:r>
            <a:r>
              <a:rPr lang="en-US" sz="2400" b="1" i="1">
                <a:effectLst/>
                <a:ea typeface="Calibri" panose="020F0502020204030204" pitchFamily="34" charset="0"/>
              </a:rPr>
              <a:t>class”</a:t>
            </a:r>
            <a:endParaRPr lang="en-US" sz="2400" b="1"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57B70-87F4-469A-81AD-D2567BDAAEBA}"/>
              </a:ext>
            </a:extLst>
          </p:cNvPr>
          <p:cNvSpPr txBox="1"/>
          <p:nvPr/>
        </p:nvSpPr>
        <p:spPr>
          <a:xfrm>
            <a:off x="516445" y="6368159"/>
            <a:ext cx="57624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Szczepek</a:t>
            </a:r>
            <a:r>
              <a:rPr lang="en-US" sz="1000" dirty="0"/>
              <a:t> Reed (2010) Example 2.1. audio  source: SBC001 (by John W. Du Bois CC by3.0)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37AB5B7-188E-4C88-A1C8-13E6B19A0C73}"/>
              </a:ext>
            </a:extLst>
          </p:cNvPr>
          <p:cNvSpPr txBox="1">
            <a:spLocks/>
          </p:cNvSpPr>
          <p:nvPr/>
        </p:nvSpPr>
        <p:spPr bwMode="auto">
          <a:xfrm>
            <a:off x="91489" y="4808925"/>
            <a:ext cx="8595311" cy="8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US" sz="2400" kern="0" dirty="0">
                <a:ea typeface="Calibri" panose="020F0502020204030204" pitchFamily="34" charset="0"/>
              </a:rPr>
              <a:t>Pitch perception is affected by creakiness, intensity etc. … Moreover, people differ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E20EF-FD61-4A66-8B30-AD4C347C4D26}"/>
              </a:ext>
            </a:extLst>
          </p:cNvPr>
          <p:cNvSpPr txBox="1"/>
          <p:nvPr/>
        </p:nvSpPr>
        <p:spPr>
          <a:xfrm>
            <a:off x="5577829" y="2662828"/>
            <a:ext cx="3291854" cy="76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effectLst/>
                <a:ea typeface="Calibri" panose="020F0502020204030204" pitchFamily="34" charset="0"/>
              </a:rPr>
              <a:t>low pitch  </a:t>
            </a:r>
          </a:p>
          <a:p>
            <a:pPr marL="14859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effectLst/>
                <a:ea typeface="Calibri" panose="020F0502020204030204" pitchFamily="34" charset="0"/>
              </a:rPr>
              <a:t>or high?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E3EED2-C4DE-4C28-8B53-2368CE06B3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66536" y="2118600"/>
            <a:ext cx="379895" cy="4186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1CF17D2-75B2-4393-AE9D-F47E3CB54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00" t="30950" r="10001" b="19519"/>
          <a:stretch/>
        </p:blipFill>
        <p:spPr>
          <a:xfrm>
            <a:off x="626011" y="2537274"/>
            <a:ext cx="6034971" cy="2011658"/>
          </a:xfrm>
          <a:prstGeom prst="rect">
            <a:avLst/>
          </a:prstGeom>
        </p:spPr>
      </p:pic>
      <p:pic>
        <p:nvPicPr>
          <p:cNvPr id="14" name="szczepek-2-1-this-class">
            <a:hlinkClick r:id="" action="ppaction://media"/>
            <a:extLst>
              <a:ext uri="{FF2B5EF4-FFF2-40B4-BE49-F238E27FC236}">
                <a16:creationId xmlns:a16="http://schemas.microsoft.com/office/drawing/2014/main" id="{7E1B3B3E-E479-4CE8-ACD4-10542BB77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25554" y="1723471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E57B70-87F4-469A-81AD-D2567BDAAEBA}"/>
              </a:ext>
            </a:extLst>
          </p:cNvPr>
          <p:cNvSpPr txBox="1"/>
          <p:nvPr/>
        </p:nvSpPr>
        <p:spPr>
          <a:xfrm>
            <a:off x="516445" y="6589996"/>
            <a:ext cx="3860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c.f. https://languagelog.ldc.upenn.edu/nll/?p=34251</a:t>
            </a:r>
          </a:p>
        </p:txBody>
      </p:sp>
      <p:pic>
        <p:nvPicPr>
          <p:cNvPr id="13" name="szczepek-2-1-this-class">
            <a:hlinkClick r:id="" action="ppaction://media"/>
            <a:extLst>
              <a:ext uri="{FF2B5EF4-FFF2-40B4-BE49-F238E27FC236}">
                <a16:creationId xmlns:a16="http://schemas.microsoft.com/office/drawing/2014/main" id="{7E1B3B3E-E479-4CE8-ACD4-10542BB77B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6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3923" y="1723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Final Rise or Final Fall?</a:t>
            </a:r>
          </a:p>
        </p:txBody>
      </p:sp>
      <p:pic>
        <p:nvPicPr>
          <p:cNvPr id="4" name="SP_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1583" y="2392020"/>
            <a:ext cx="609600" cy="609600"/>
          </a:xfrm>
          <a:prstGeom prst="rect">
            <a:avLst/>
          </a:prstGeom>
        </p:spPr>
      </p:pic>
      <p:pic>
        <p:nvPicPr>
          <p:cNvPr id="5" name="SP_12">
            <a:hlinkClick r:id="" action="ppaction://media"/>
            <a:extLst>
              <a:ext uri="{FF2B5EF4-FFF2-40B4-BE49-F238E27FC236}">
                <a16:creationId xmlns:a16="http://schemas.microsoft.com/office/drawing/2014/main" id="{064E7C01-520E-5DD8-B00E-FACB19BEB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1583" y="3246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51430</TotalTime>
  <Words>2456</Words>
  <Application>Microsoft Office PowerPoint</Application>
  <PresentationFormat>On-screen Show (4:3)</PresentationFormat>
  <Paragraphs>294</Paragraphs>
  <Slides>31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Roboto</vt:lpstr>
      <vt:lpstr>Times New Roman</vt:lpstr>
      <vt:lpstr>Verdana</vt:lpstr>
      <vt:lpstr>Mountain Top</vt:lpstr>
      <vt:lpstr>PowerPoint Presentation</vt:lpstr>
      <vt:lpstr>Prosody is … </vt:lpstr>
      <vt:lpstr>Percept</vt:lpstr>
      <vt:lpstr>Frequency Perception </vt:lpstr>
      <vt:lpstr>Pitch in the Brain  </vt:lpstr>
      <vt:lpstr>F0 and Pitch</vt:lpstr>
      <vt:lpstr>PowerPoint Presentation</vt:lpstr>
      <vt:lpstr>Ending High or Low?</vt:lpstr>
      <vt:lpstr>Final Rise or Final Fall?</vt:lpstr>
      <vt:lpstr>Final Rise or Final Fall?</vt:lpstr>
      <vt:lpstr>Pitch Myths</vt:lpstr>
      <vt:lpstr>In my Fantasy World</vt:lpstr>
      <vt:lpstr>… but in Reality …</vt:lpstr>
      <vt:lpstr>Prosody is … </vt:lpstr>
      <vt:lpstr>Visual Perception</vt:lpstr>
      <vt:lpstr>Auditory Perception</vt:lpstr>
      <vt:lpstr>Contents </vt:lpstr>
      <vt:lpstr>Contents </vt:lpstr>
      <vt:lpstr>PowerPoint Presentation</vt:lpstr>
      <vt:lpstr>A Physiological Constraint </vt:lpstr>
      <vt:lpstr>Implications</vt:lpstr>
      <vt:lpstr>PowerPoint Presentation</vt:lpstr>
      <vt:lpstr>Perception Miscellany</vt:lpstr>
      <vt:lpstr>PowerPoint Presentation</vt:lpstr>
      <vt:lpstr>Perceptions of Pitch </vt:lpstr>
      <vt:lpstr>PowerPoint Presentation</vt:lpstr>
      <vt:lpstr>Pitch from Harmonic Structure  </vt:lpstr>
      <vt:lpstr>PowerPoint Presentation</vt:lpstr>
      <vt:lpstr>PowerPoint Presentation</vt:lpstr>
      <vt:lpstr>Perception is Tricky </vt:lpstr>
      <vt:lpstr>What do we Perceive?</vt:lpstr>
    </vt:vector>
  </TitlesOfParts>
  <Company>Univ.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Ward, Nigel G.</cp:lastModifiedBy>
  <cp:revision>4203</cp:revision>
  <cp:lastPrinted>2022-07-23T00:54:57Z</cp:lastPrinted>
  <dcterms:created xsi:type="dcterms:W3CDTF">2002-10-17T07:23:49Z</dcterms:created>
  <dcterms:modified xsi:type="dcterms:W3CDTF">2022-10-04T01:55:08Z</dcterms:modified>
</cp:coreProperties>
</file>