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handoutMasterIdLst>
    <p:handoutMasterId r:id="rId32"/>
  </p:handoutMasterIdLst>
  <p:sldIdLst>
    <p:sldId id="1085" r:id="rId2"/>
    <p:sldId id="1086" r:id="rId3"/>
    <p:sldId id="1087" r:id="rId4"/>
    <p:sldId id="1090" r:id="rId5"/>
    <p:sldId id="1088" r:id="rId6"/>
    <p:sldId id="1097" r:id="rId7"/>
    <p:sldId id="1092" r:id="rId8"/>
    <p:sldId id="1098" r:id="rId9"/>
    <p:sldId id="1093" r:id="rId10"/>
    <p:sldId id="1100" r:id="rId11"/>
    <p:sldId id="1094" r:id="rId12"/>
    <p:sldId id="1101" r:id="rId13"/>
    <p:sldId id="1095" r:id="rId14"/>
    <p:sldId id="1096" r:id="rId15"/>
    <p:sldId id="1099" r:id="rId16"/>
    <p:sldId id="1089" r:id="rId17"/>
    <p:sldId id="1091" r:id="rId18"/>
    <p:sldId id="1062" r:id="rId19"/>
    <p:sldId id="1063" r:id="rId20"/>
    <p:sldId id="1065" r:id="rId21"/>
    <p:sldId id="1058" r:id="rId22"/>
    <p:sldId id="1066" r:id="rId23"/>
    <p:sldId id="786" r:id="rId24"/>
    <p:sldId id="1067" r:id="rId25"/>
    <p:sldId id="1069" r:id="rId26"/>
    <p:sldId id="1070" r:id="rId27"/>
    <p:sldId id="1071" r:id="rId28"/>
    <p:sldId id="1072" r:id="rId29"/>
    <p:sldId id="1076" r:id="rId30"/>
  </p:sldIdLst>
  <p:sldSz cx="9144000" cy="6858000" type="screen4x3"/>
  <p:notesSz cx="6858000" cy="923925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3A9"/>
    <a:srgbClr val="FFFFFF"/>
    <a:srgbClr val="05419E"/>
    <a:srgbClr val="FFCCFF"/>
    <a:srgbClr val="0072BD"/>
    <a:srgbClr val="D95319"/>
    <a:srgbClr val="01359A"/>
    <a:srgbClr val="003295"/>
    <a:srgbClr val="084AA1"/>
    <a:srgbClr val="0A5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94" autoAdjust="0"/>
    <p:restoredTop sz="68508" autoAdjust="0"/>
  </p:normalViewPr>
  <p:slideViewPr>
    <p:cSldViewPr snapToGrid="0">
      <p:cViewPr varScale="1">
        <p:scale>
          <a:sx n="74" d="100"/>
          <a:sy n="74" d="100"/>
        </p:scale>
        <p:origin x="1884" y="66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5" d="100"/>
        <a:sy n="135" d="100"/>
      </p:scale>
      <p:origin x="0" y="-9252"/>
    </p:cViewPr>
  </p:sorterViewPr>
  <p:notesViewPr>
    <p:cSldViewPr snapToGrid="0">
      <p:cViewPr varScale="1">
        <p:scale>
          <a:sx n="68" d="100"/>
          <a:sy n="68" d="100"/>
        </p:scale>
        <p:origin x="2838" y="78"/>
      </p:cViewPr>
      <p:guideLst>
        <p:guide orient="horz" pos="2910"/>
        <p:guide pos="216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2" tIns="45123" rIns="90242" bIns="4512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3" y="0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2" tIns="45123" rIns="90242" bIns="4512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7287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2" tIns="45123" rIns="90242" bIns="4512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3" y="8777287"/>
            <a:ext cx="2971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42" tIns="45123" rIns="90242" bIns="4512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933D1E-80BE-444B-94DB-FA0AC1C459D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2496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0242" tIns="45123" rIns="90242" bIns="451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6" y="0"/>
            <a:ext cx="2971800" cy="461963"/>
          </a:xfrm>
          <a:prstGeom prst="rect">
            <a:avLst/>
          </a:prstGeom>
        </p:spPr>
        <p:txBody>
          <a:bodyPr vert="horz" lIns="90242" tIns="45123" rIns="90242" bIns="45123" rtlCol="0"/>
          <a:lstStyle>
            <a:lvl1pPr algn="r">
              <a:defRPr sz="1200"/>
            </a:lvl1pPr>
          </a:lstStyle>
          <a:p>
            <a:fld id="{FB4605E5-09BA-467E-8D5F-790F7A9DC9D7}" type="datetimeFigureOut">
              <a:rPr lang="en-US" smtClean="0"/>
              <a:pPr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3738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42" tIns="45123" rIns="90242" bIns="451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388645"/>
            <a:ext cx="5486400" cy="4157663"/>
          </a:xfrm>
          <a:prstGeom prst="rect">
            <a:avLst/>
          </a:prstGeom>
        </p:spPr>
        <p:txBody>
          <a:bodyPr vert="horz" lIns="90242" tIns="45123" rIns="90242" bIns="4512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3"/>
            <a:ext cx="2971800" cy="461963"/>
          </a:xfrm>
          <a:prstGeom prst="rect">
            <a:avLst/>
          </a:prstGeom>
        </p:spPr>
        <p:txBody>
          <a:bodyPr vert="horz" lIns="90242" tIns="45123" rIns="90242" bIns="451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6" y="8775683"/>
            <a:ext cx="2971800" cy="461963"/>
          </a:xfrm>
          <a:prstGeom prst="rect">
            <a:avLst/>
          </a:prstGeom>
        </p:spPr>
        <p:txBody>
          <a:bodyPr vert="horz" lIns="90242" tIns="45123" rIns="90242" bIns="45123" rtlCol="0" anchor="b"/>
          <a:lstStyle>
            <a:lvl1pPr algn="r">
              <a:defRPr sz="1200"/>
            </a:lvl1pPr>
          </a:lstStyle>
          <a:p>
            <a:fld id="{29BDAC53-7A3B-4047-838F-AC2D1EB755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6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Lecture 10 of our series on prosody.  </a:t>
            </a:r>
            <a:r>
              <a:rPr lang="en-US"/>
              <a:t>After covering production </a:t>
            </a:r>
            <a:r>
              <a:rPr lang="en-US" dirty="0"/>
              <a:t>and perception, it’s time to start talking about </a:t>
            </a:r>
            <a:r>
              <a:rPr lang="en-US"/>
              <a:t>the *functions* </a:t>
            </a:r>
            <a:r>
              <a:rPr lang="en-US" dirty="0"/>
              <a:t>of prosody.  In this lecture we’ll cover tone, stress, and related phenomena.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1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  <a:p>
            <a:r>
              <a:rPr lang="en-US" baseline="0"/>
              <a:t>For English stress is marked by pitch </a:t>
            </a:r>
            <a:r>
              <a:rPr lang="en-US" baseline="0" dirty="0"/>
              <a:t>height, lengthening, loudness, and articulatory precision. [click]</a:t>
            </a:r>
          </a:p>
          <a:p>
            <a:r>
              <a:rPr lang="en-US" baseline="0" dirty="0"/>
              <a:t>Many languages have the same basic mix, but in different ratios.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86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For example, consider Spanish, where *pitch* is the main differentiator, and if you mistakenly also vary the duration too much, you sound like a gringo.  </a:t>
            </a:r>
          </a:p>
          <a:p>
            <a:r>
              <a:rPr lang="en-US" baseline="0" dirty="0"/>
              <a:t>Here’s how English-accented Spanish might sound [click]: native speakers sound very different: [click] .</a:t>
            </a:r>
          </a:p>
          <a:p>
            <a:endParaRPr lang="en-US" baseline="0" dirty="0"/>
          </a:p>
          <a:p>
            <a:r>
              <a:rPr lang="en-US" baseline="0" dirty="0"/>
              <a:t>Questions of realization aside, stress is important enough in </a:t>
            </a:r>
            <a:r>
              <a:rPr lang="en-US" baseline="0"/>
              <a:t>Spanish [next]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94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/>
              <a:t>that </a:t>
            </a:r>
            <a:r>
              <a:rPr lang="en-US" baseline="0" dirty="0"/>
              <a:t>accents are marked in the orthography [click] </a:t>
            </a:r>
          </a:p>
          <a:p>
            <a:r>
              <a:rPr lang="en-US" baseline="0" dirty="0"/>
              <a:t>in cases where they are not predictable from the general rules of the language, for example [click].    </a:t>
            </a:r>
          </a:p>
          <a:p>
            <a:r>
              <a:rPr lang="en-US" baseline="0" dirty="0"/>
              <a:t>For example, the basic rule for Spanish is [click] with lots of exceptions.  </a:t>
            </a:r>
          </a:p>
          <a:p>
            <a:r>
              <a:rPr lang="en-US" baseline="0" dirty="0"/>
              <a:t>Some languages have fewer exceptions, for example French where it’s word-final, or Polish (penultimate); </a:t>
            </a:r>
          </a:p>
          <a:p>
            <a:r>
              <a:rPr lang="en-US" baseline="0" dirty="0"/>
              <a:t>others many exceptions like English, where it tends to be word-initial for nouns, but this is a very weak tendency.  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Because of these factors, [click] some language pairs have very salient differences in *rhythm*: </a:t>
            </a:r>
            <a:r>
              <a:rPr lang="en-US" baseline="0" dirty="0"/>
              <a:t>these seem to be due largely to </a:t>
            </a:r>
            <a:r>
              <a:rPr lang="en-US" baseline="0"/>
              <a:t>different stress realizations and different placement rules. 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346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In summary  [read it]</a:t>
            </a:r>
          </a:p>
          <a:p>
            <a:r>
              <a:rPr lang="en-US"/>
              <a:t>Now, there is a tradition of taxonomizing languages, “stress languages versus tone languages” for example,</a:t>
            </a:r>
          </a:p>
          <a:p>
            <a:r>
              <a:rPr lang="en-US" baseline="0"/>
              <a:t>but really language vary in all sorts of ways, and describing big categories is not too helpful. </a:t>
            </a:r>
          </a:p>
          <a:p>
            <a:endParaRPr lang="en-US" baseline="0"/>
          </a:p>
          <a:p>
            <a:r>
              <a:rPr lang="en-US" baseline="0"/>
              <a:t>Okay, so that’s it for “unit-linked” prosody … but there are many more things that prosody can do for us [click], as we will see. </a:t>
            </a:r>
          </a:p>
          <a:p>
            <a:r>
              <a:rPr lang="en-US" baseline="0"/>
              <a:t>Well, that wraps it up for Tone and Stress [next]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81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[dramatic pause] In the next lecture we’ll see how [next]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8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Prosody is used in sequencing and connecting units.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44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other languages prosody is used more intensively to mark word identity,</a:t>
            </a:r>
            <a:r>
              <a:rPr lang="en-US" baseline="0" dirty="0"/>
              <a:t> for example, in many African languages.</a:t>
            </a:r>
          </a:p>
          <a:p>
            <a:r>
              <a:rPr lang="en-US" baseline="0" dirty="0"/>
              <a:t>Here is a clip of the language Xhosa (whose name I’m not saying right) [click].  Xhosa is an example of a tonal language, but the tones are associated with words,</a:t>
            </a:r>
          </a:p>
          <a:p>
            <a:r>
              <a:rPr lang="en-US" baseline="0" dirty="0"/>
              <a:t>not syllables, unlike Mandarin. There are two tones: high and low, or H and L.  </a:t>
            </a:r>
          </a:p>
          <a:p>
            <a:r>
              <a:rPr lang="en-US" baseline="0" dirty="0"/>
              <a:t>For example, it can distinguish words, for example </a:t>
            </a:r>
            <a:r>
              <a:rPr lang="en-US" baseline="0" dirty="0" err="1"/>
              <a:t>ubulele</a:t>
            </a:r>
            <a:r>
              <a:rPr lang="en-US" baseline="0" dirty="0"/>
              <a:t> (which I’m also not saying right). you were sleeping, or you thanked.</a:t>
            </a:r>
          </a:p>
          <a:p>
            <a:r>
              <a:rPr lang="en-US" baseline="0" dirty="0"/>
              <a:t>Tone can also distinguish other elements of </a:t>
            </a:r>
            <a:r>
              <a:rPr lang="en-US" baseline="0"/>
              <a:t>meaning, such </a:t>
            </a:r>
            <a:r>
              <a:rPr lang="en-US" baseline="0" dirty="0"/>
              <a:t>as distinguishing you killed, or he killed, or, did you kill  (xhosaroots.com</a:t>
            </a:r>
            <a:r>
              <a:rPr lang="en-US" baseline="0"/>
              <a:t>).  These are tonal morphemes (*check terminology*) and serve some roles that might suffixes might cover in other languages. 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Languages vary greatly in how they use prosody to mark works.  “Stress” systems also exist.  Classic Stress languages include English and Spanish.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0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make it fun, let’s think about creating a new language! </a:t>
            </a:r>
          </a:p>
          <a:p>
            <a:r>
              <a:rPr lang="en-US" dirty="0"/>
              <a:t>How can prosody help?  </a:t>
            </a:r>
          </a:p>
          <a:p>
            <a:r>
              <a:rPr lang="en-US" dirty="0"/>
              <a:t>Well, one important thing</a:t>
            </a:r>
            <a:r>
              <a:rPr lang="en-US" baseline="0" dirty="0"/>
              <a:t> is making the sounds and words unambiguous.</a:t>
            </a:r>
            <a:endParaRPr lang="en-US" dirty="0"/>
          </a:p>
          <a:p>
            <a:r>
              <a:rPr lang="en-US"/>
              <a:t>So, how </a:t>
            </a:r>
            <a:r>
              <a:rPr lang="en-US" baseline="0" dirty="0"/>
              <a:t>can we apply </a:t>
            </a:r>
            <a:r>
              <a:rPr lang="en-US" dirty="0"/>
              <a:t>prosody to *identify*, or decorate, units:</a:t>
            </a:r>
            <a:r>
              <a:rPr lang="en-US" baseline="0" dirty="0"/>
              <a:t> [next]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96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use prosodic properties to discriminate among phonemes.  For example, we can distinguish long and short *vowels* [click], as used </a:t>
            </a:r>
            <a:r>
              <a:rPr lang="en-US"/>
              <a:t>in Tokyo Japanese </a:t>
            </a:r>
            <a:r>
              <a:rPr lang="en-US" dirty="0"/>
              <a:t>to distinguish uncle and grandfather [click].  We can also distinguish *consonants* by length, as </a:t>
            </a:r>
            <a:r>
              <a:rPr lang="en-US"/>
              <a:t>used [</a:t>
            </a:r>
            <a:r>
              <a:rPr lang="en-US" dirty="0"/>
              <a:t>click] to distinguish “sound” from “husband” and “past” from “parentheses”. [click]</a:t>
            </a:r>
          </a:p>
          <a:p>
            <a:endParaRPr lang="en-US" dirty="0"/>
          </a:p>
          <a:p>
            <a:r>
              <a:rPr lang="en-US" dirty="0"/>
              <a:t>NB, these are not usually considered to be prosody, but rather phonetics and phonology.  </a:t>
            </a:r>
          </a:p>
          <a:p>
            <a:r>
              <a:rPr lang="en-US" dirty="0"/>
              <a:t>For most languages, they’re in the writing system, plus the IPA can handle them just fine. </a:t>
            </a:r>
          </a:p>
          <a:p>
            <a:endParaRPr lang="en-US" dirty="0"/>
          </a:p>
          <a:p>
            <a:r>
              <a:rPr lang="en-US" dirty="0"/>
              <a:t>What other prosodic</a:t>
            </a:r>
            <a:r>
              <a:rPr lang="en-US" baseline="0" dirty="0"/>
              <a:t> properties could we use? </a:t>
            </a:r>
            <a:r>
              <a:rPr lang="en-US" dirty="0"/>
              <a:t> [click]  Phonation is possible but uncommon.  </a:t>
            </a:r>
          </a:p>
          <a:p>
            <a:r>
              <a:rPr lang="en-US" dirty="0"/>
              <a:t>Loudness and pitch</a:t>
            </a:r>
            <a:r>
              <a:rPr lang="en-US" baseline="0" dirty="0"/>
              <a:t> height are unavailable, due to strong </a:t>
            </a:r>
            <a:r>
              <a:rPr lang="en-US" baseline="0" dirty="0" err="1"/>
              <a:t>microprosodic</a:t>
            </a:r>
            <a:r>
              <a:rPr lang="en-US" baseline="0" dirty="0"/>
              <a:t> effects.</a:t>
            </a:r>
            <a:endParaRPr lang="en-US" dirty="0"/>
          </a:p>
          <a:p>
            <a:r>
              <a:rPr lang="en-US" dirty="0"/>
              <a:t>Pitch slope is tricky</a:t>
            </a:r>
            <a:r>
              <a:rPr lang="en-US" baseline="0" dirty="0"/>
              <a:t> to realize </a:t>
            </a:r>
            <a:r>
              <a:rPr lang="en-US" dirty="0"/>
              <a:t>on single phoneme: they’re just too short.</a:t>
            </a:r>
          </a:p>
          <a:p>
            <a:r>
              <a:rPr lang="en-US" dirty="0"/>
              <a:t>So</a:t>
            </a:r>
            <a:r>
              <a:rPr lang="en-US" baseline="0" dirty="0"/>
              <a:t> let’s move up to the syllable level. [next]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7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using prosody to distinguish among syllables. </a:t>
            </a:r>
          </a:p>
          <a:p>
            <a:r>
              <a:rPr lang="en-US"/>
              <a:t>Why would you want to do this?  Well, suppose you have a lot of words which are just one syllable, and you need some way to distinguish among them.   For example, in Mandarin Chinese, there are 4 versions for “ma”, distinguishable only by *tone*.  [click]</a:t>
            </a:r>
          </a:p>
          <a:p>
            <a:r>
              <a:rPr lang="en-US"/>
              <a:t>This works well for Mandarin Chinese, where every syllable is a morpheme (mostly).    Now, these are taught as involving only pitch.  That’s easy to represent as a diagram [click]. Or in terms of a sequence of levels. [click]  [explain] …. Importantly, it’s not just pitch height, but also slope and contour.  Further, it’s not just about *pitch*, if you listen again, what else is going on here?  [click]</a:t>
            </a:r>
          </a:p>
          <a:p>
            <a:r>
              <a:rPr lang="en-US"/>
              <a:t>Durations vary; also phonation (creakiness).  This is common in tone languages: they are not just about pitch. </a:t>
            </a:r>
          </a:p>
          <a:p>
            <a:r>
              <a:rPr lang="en-US"/>
              <a:t>Now, every syllable has a tone … almost.  Nothing we say in this lecture is perfectly exactly true, but Language is like that.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summarize the </a:t>
            </a:r>
            <a:r>
              <a:rPr lang="en-US"/>
              <a:t>common prosodic </a:t>
            </a:r>
            <a:r>
              <a:rPr lang="en-US" dirty="0"/>
              <a:t>components of syllable-marking tones …</a:t>
            </a:r>
          </a:p>
          <a:p>
            <a:endParaRPr lang="en-US" dirty="0"/>
          </a:p>
          <a:p>
            <a:r>
              <a:rPr lang="en-US" dirty="0"/>
              <a:t>Now the IPA [click] that is to say, the International Phonetic Alphabet, has some symbols for tones,</a:t>
            </a:r>
          </a:p>
          <a:p>
            <a:r>
              <a:rPr lang="en-US" dirty="0"/>
              <a:t>Down in the bottom right corner [click].</a:t>
            </a:r>
            <a:r>
              <a:rPr lang="en-US" baseline="0" dirty="0"/>
              <a:t>  Let’s look at “mid” [click] .  The vertical line is iconic for</a:t>
            </a:r>
          </a:p>
          <a:p>
            <a:r>
              <a:rPr lang="en-US" baseline="0" dirty="0"/>
              <a:t>the speaker’s pitch range, and the height of the horizontal marks the height of the tone within that. </a:t>
            </a:r>
          </a:p>
          <a:p>
            <a:r>
              <a:rPr lang="en-US" baseline="0" dirty="0"/>
              <a:t>Similarly for the contour tones, like “falling” [click] .</a:t>
            </a:r>
            <a:endParaRPr lang="en-US" dirty="0"/>
          </a:p>
          <a:p>
            <a:endParaRPr lang="en-US" dirty="0"/>
          </a:p>
          <a:p>
            <a:r>
              <a:rPr lang="en-US"/>
              <a:t>How </a:t>
            </a:r>
            <a:r>
              <a:rPr lang="en-US" dirty="0"/>
              <a:t>many tones </a:t>
            </a:r>
            <a:r>
              <a:rPr lang="en-US"/>
              <a:t>can a language have?  </a:t>
            </a:r>
            <a:r>
              <a:rPr lang="en-US" dirty="0"/>
              <a:t>Vietnamese and Cantonese each have 6, and </a:t>
            </a:r>
            <a:r>
              <a:rPr lang="en-US" dirty="0" err="1"/>
              <a:t>Iau</a:t>
            </a:r>
            <a:r>
              <a:rPr lang="en-US" dirty="0"/>
              <a:t>: [</a:t>
            </a:r>
            <a:r>
              <a:rPr lang="en-US"/>
              <a:t>next]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[[Now, tone languages are not rare.</a:t>
            </a:r>
            <a:r>
              <a:rPr lang="en-US" baseline="0"/>
              <a:t>  Geographically, they are more common in </a:t>
            </a:r>
            <a:r>
              <a:rPr lang="en-US"/>
              <a:t>“hot and humid” climates than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elsewhere, which</a:t>
            </a:r>
            <a:r>
              <a:rPr lang="en-US" baseline="0"/>
              <a:t> is, </a:t>
            </a:r>
            <a:r>
              <a:rPr lang="en-US"/>
              <a:t>controversially</a:t>
            </a:r>
            <a:r>
              <a:rPr lang="en-US" baseline="0"/>
              <a:t> attributed to drier vocal folds being less elastic and harder to manipulate. ((Caleb </a:t>
            </a:r>
            <a:r>
              <a:rPr lang="en-US"/>
              <a:t>Everett et al (2015). ]]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32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, a language of West Papua, has 8.  The</a:t>
            </a:r>
            <a:r>
              <a:rPr lang="en-US" baseline="0" dirty="0"/>
              <a:t> </a:t>
            </a:r>
            <a:r>
              <a:rPr lang="en-US" baseline="0"/>
              <a:t>same phoneme sequence, “be”, means entirely </a:t>
            </a:r>
            <a:r>
              <a:rPr lang="en-US" baseline="0" dirty="0"/>
              <a:t>different things with the different tones.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Further,</a:t>
            </a:r>
            <a:r>
              <a:rPr lang="en-US" baseline="0" dirty="0"/>
              <a:t> in t</a:t>
            </a:r>
            <a:r>
              <a:rPr lang="en-US" dirty="0"/>
              <a:t>his  language tone can convey *grammatical functions*.  The same tones, applied to the monosyllabic verb “</a:t>
            </a:r>
            <a:r>
              <a:rPr lang="en-US" dirty="0" err="1"/>
              <a:t>ba</a:t>
            </a:r>
            <a:r>
              <a:rPr lang="en-US" dirty="0"/>
              <a:t>” (come),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[click] …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In </a:t>
            </a:r>
            <a:r>
              <a:rPr lang="en-US" dirty="0"/>
              <a:t>other languages, tones can be morphemes that mark singular/plural, first-person/second-person and so on, case, tense, and negation.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let’s move up from syllables [next]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77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words.  We can use prosody here too: to identify words.  </a:t>
            </a:r>
          </a:p>
          <a:p>
            <a:r>
              <a:rPr lang="en-US" altLang="ja-JP" dirty="0"/>
              <a:t>Consider two words in Tokyo Japanese.  Can you hear the difference?</a:t>
            </a:r>
            <a:r>
              <a:rPr lang="en-US" altLang="ja-JP" baseline="0" dirty="0"/>
              <a:t>   [click] </a:t>
            </a:r>
            <a:r>
              <a:rPr lang="en-US" altLang="ja-JP" dirty="0"/>
              <a:t> The first means “rainbow”</a:t>
            </a:r>
            <a:r>
              <a:rPr lang="en-US" altLang="ja-JP" baseline="0" dirty="0"/>
              <a:t> [click] </a:t>
            </a:r>
            <a:r>
              <a:rPr lang="en-US" altLang="ja-JP" dirty="0"/>
              <a:t>and the second “two o’clock”. [click] </a:t>
            </a:r>
          </a:p>
          <a:p>
            <a:r>
              <a:rPr lang="en-US" dirty="0"/>
              <a:t>Here it is again:  [click]  The difference is mostly</a:t>
            </a:r>
            <a:r>
              <a:rPr lang="en-US" baseline="0" dirty="0"/>
              <a:t> </a:t>
            </a:r>
            <a:r>
              <a:rPr lang="en-US" dirty="0"/>
              <a:t>about </a:t>
            </a:r>
            <a:r>
              <a:rPr lang="en-US"/>
              <a:t>the *pattern* </a:t>
            </a:r>
            <a:r>
              <a:rPr lang="en-US" dirty="0"/>
              <a:t>of pitch heights</a:t>
            </a:r>
            <a:r>
              <a:rPr lang="en-US"/>
              <a:t>.  </a:t>
            </a:r>
          </a:p>
          <a:p>
            <a:r>
              <a:rPr lang="en-US"/>
              <a:t>No single pitch piece is informative, unlike true tone; rather it’s the pattern that matters. </a:t>
            </a:r>
            <a:endParaRPr lang="en-US" dirty="0"/>
          </a:p>
          <a:p>
            <a:r>
              <a:rPr lang="en-US" dirty="0"/>
              <a:t>Now this *could* be notated with H and L symbols [click] for high and low.  </a:t>
            </a:r>
          </a:p>
          <a:p>
            <a:r>
              <a:rPr lang="en-US" dirty="0"/>
              <a:t>But we can be more efficient and use corners [click],</a:t>
            </a:r>
            <a:r>
              <a:rPr lang="en-US" baseline="0" dirty="0"/>
              <a:t> since once there’s one pitch drop, the rest are guaranteed low. </a:t>
            </a:r>
          </a:p>
          <a:p>
            <a:r>
              <a:rPr lang="en-US" baseline="0" dirty="0"/>
              <a:t>You can’t have just any arbitrary sequence of Hs and Ls. </a:t>
            </a:r>
          </a:p>
          <a:p>
            <a:r>
              <a:rPr lang="en-US" baseline="0"/>
              <a:t>For this reason also, Japanese </a:t>
            </a:r>
            <a:r>
              <a:rPr lang="en-US" baseline="0" dirty="0"/>
              <a:t>is not </a:t>
            </a:r>
            <a:r>
              <a:rPr lang="en-US" baseline="0"/>
              <a:t>a typical tonal </a:t>
            </a:r>
            <a:r>
              <a:rPr lang="en-US" baseline="0" dirty="0"/>
              <a:t>language</a:t>
            </a:r>
            <a:r>
              <a:rPr lang="en-US" baseline="0"/>
              <a:t>: not </a:t>
            </a:r>
            <a:r>
              <a:rPr lang="en-US" baseline="0" dirty="0"/>
              <a:t>every syllable needs to be marked.  </a:t>
            </a:r>
          </a:p>
          <a:p>
            <a:endParaRPr lang="en-US" dirty="0"/>
          </a:p>
          <a:p>
            <a:r>
              <a:rPr lang="en-US" dirty="0"/>
              <a:t>[[Japanese doesn’t have a lot of vowels and consonants, so there would be lots of ambiguities (homophones) if </a:t>
            </a:r>
          </a:p>
          <a:p>
            <a:r>
              <a:rPr lang="en-US" dirty="0"/>
              <a:t>prosody wasn’t used in this way.  It’s not a huge functional load, not like Mandarin, but still matters. ]]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[[Ideally would</a:t>
            </a:r>
            <a:r>
              <a:rPr lang="en-US" baseline="0" dirty="0"/>
              <a:t> reorder to go directly from Mandarin to </a:t>
            </a:r>
            <a:r>
              <a:rPr lang="en-US" dirty="0"/>
              <a:t>African tone languages,</a:t>
            </a:r>
            <a:r>
              <a:rPr lang="en-US" baseline="0" dirty="0"/>
              <a:t> if I had</a:t>
            </a:r>
            <a:r>
              <a:rPr lang="en-US" dirty="0"/>
              <a:t> good examples]]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English</a:t>
            </a:r>
            <a:r>
              <a:rPr lang="en-US" baseline="0" dirty="0"/>
              <a:t> also </a:t>
            </a:r>
            <a:r>
              <a:rPr lang="en-US" baseline="0"/>
              <a:t>has prosodic marking marking </a:t>
            </a:r>
            <a:r>
              <a:rPr lang="en-US" baseline="0" dirty="0"/>
              <a:t>of words, although there are </a:t>
            </a:r>
            <a:r>
              <a:rPr lang="en-US" baseline="0"/>
              <a:t>only rarely is this is </a:t>
            </a:r>
            <a:r>
              <a:rPr lang="en-US" baseline="0" dirty="0"/>
              <a:t>essential to word identity.  </a:t>
            </a:r>
          </a:p>
          <a:p>
            <a:r>
              <a:rPr lang="en-US" baseline="0" dirty="0"/>
              <a:t>Consider this sentence [click].</a:t>
            </a:r>
          </a:p>
          <a:p>
            <a:r>
              <a:rPr lang="en-US" baseline="0" dirty="0"/>
              <a:t>The letters “conduct” appear twice, but the meanings differ:  One’s a noun, one’s a verb.  </a:t>
            </a:r>
          </a:p>
          <a:p>
            <a:r>
              <a:rPr lang="en-US" baseline="0" dirty="0"/>
              <a:t>And </a:t>
            </a:r>
            <a:r>
              <a:rPr lang="en-US" baseline="0"/>
              <a:t>the *stress patterns* </a:t>
            </a:r>
            <a:r>
              <a:rPr lang="en-US" baseline="0" dirty="0"/>
              <a:t>are different. [click]</a:t>
            </a:r>
          </a:p>
          <a:p>
            <a:r>
              <a:rPr lang="en-US" baseline="0" dirty="0"/>
              <a:t>(Incidentally, the reason to </a:t>
            </a:r>
            <a:r>
              <a:rPr lang="en-US" baseline="0"/>
              <a:t>chose as example a </a:t>
            </a:r>
            <a:r>
              <a:rPr lang="en-US" baseline="0" dirty="0"/>
              <a:t>nasty sentence, is that stresses are more evident when scolding: </a:t>
            </a:r>
          </a:p>
          <a:p>
            <a:r>
              <a:rPr lang="en-US" baseline="0" dirty="0"/>
              <a:t>that is to say, adding stronger or extra stresses  are a way to convey scolding.  This can get  really strong “*please* “read* *our* *Code* ). </a:t>
            </a:r>
          </a:p>
          <a:p>
            <a:r>
              <a:rPr lang="en-US" baseline="0" dirty="0"/>
              <a:t>Now, </a:t>
            </a:r>
            <a:r>
              <a:rPr lang="en-US" baseline="0"/>
              <a:t>stress location is seldom discriminative in English,  but it is very important </a:t>
            </a:r>
            <a:r>
              <a:rPr lang="en-US" baseline="0" dirty="0"/>
              <a:t>for intelligibility,</a:t>
            </a:r>
          </a:p>
          <a:p>
            <a:r>
              <a:rPr lang="en-US" baseline="0" dirty="0"/>
              <a:t>as you may observe when listening to non-native speakers whose stress locations or realizations differs from </a:t>
            </a:r>
          </a:p>
          <a:p>
            <a:r>
              <a:rPr lang="en-US" baseline="0" dirty="0"/>
              <a:t>those of native speakers.</a:t>
            </a:r>
          </a:p>
          <a:p>
            <a:r>
              <a:rPr lang="en-US" baseline="0" dirty="0"/>
              <a:t>Now, there are </a:t>
            </a:r>
            <a:r>
              <a:rPr lang="en-US" baseline="0"/>
              <a:t>various notations for indicating stress [next]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4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We could do H and L.  In English, stressed syllables do tend to be high in pitch, and the </a:t>
            </a:r>
          </a:p>
          <a:p>
            <a:r>
              <a:rPr lang="en-US" baseline="0" dirty="0"/>
              <a:t>unstressed syllables tend to be lower.  But they don’t act like real targets</a:t>
            </a:r>
            <a:r>
              <a:rPr lang="en-US" baseline="0"/>
              <a:t>.  This differs from some </a:t>
            </a:r>
            <a:r>
              <a:rPr lang="en-US" baseline="0" dirty="0"/>
              <a:t>African languages, </a:t>
            </a:r>
            <a:r>
              <a:rPr lang="en-US" baseline="0"/>
              <a:t>where there are true L (low) targets, and every syllable that’s not clearly high has to be clearly </a:t>
            </a:r>
            <a:r>
              <a:rPr lang="en-US" baseline="0" dirty="0"/>
              <a:t>low.  Rather, English unstressed syllables are just kind of blah:  They are reduced and usually shorter, but in terms of pitch</a:t>
            </a:r>
            <a:r>
              <a:rPr lang="en-US" baseline="0"/>
              <a:t>, but they mostly just </a:t>
            </a:r>
            <a:r>
              <a:rPr lang="en-US" baseline="0" dirty="0"/>
              <a:t>come along for the ride.  </a:t>
            </a:r>
          </a:p>
          <a:p>
            <a:r>
              <a:rPr lang="en-US" baseline="0"/>
              <a:t>(And thus they are </a:t>
            </a:r>
            <a:r>
              <a:rPr lang="en-US" baseline="0" dirty="0"/>
              <a:t>available for realizing meaningful contours</a:t>
            </a:r>
            <a:r>
              <a:rPr lang="en-US" baseline="0"/>
              <a:t>, as we’ll see later.)  </a:t>
            </a:r>
            <a:endParaRPr lang="en-US" baseline="0" dirty="0"/>
          </a:p>
          <a:p>
            <a:r>
              <a:rPr lang="en-US" baseline="0" dirty="0"/>
              <a:t>Moreover, in English we know every word has at most one primary stress, so we don’t have to mark </a:t>
            </a:r>
            <a:r>
              <a:rPr lang="en-US" baseline="0"/>
              <a:t>every syllable;</a:t>
            </a:r>
            <a:endParaRPr lang="en-US" baseline="0" dirty="0"/>
          </a:p>
          <a:p>
            <a:r>
              <a:rPr lang="en-US" baseline="0"/>
              <a:t>just </a:t>
            </a:r>
            <a:r>
              <a:rPr lang="en-US" baseline="0" dirty="0"/>
              <a:t>the location of the primary stress [click]. This is an old-school notation, which nicely reminds us that the vowel </a:t>
            </a:r>
          </a:p>
          <a:p>
            <a:r>
              <a:rPr lang="en-US" baseline="0" dirty="0"/>
              <a:t>Is where the phonetic indicators of stress mostly happen.  Or we can do it in IPA style [click], which </a:t>
            </a:r>
            <a:r>
              <a:rPr lang="en-US" baseline="0"/>
              <a:t>provides generically-useful </a:t>
            </a:r>
            <a:r>
              <a:rPr lang="en-US" baseline="0" dirty="0"/>
              <a:t>symbols for stress [click], so we could write it like this [</a:t>
            </a:r>
            <a:r>
              <a:rPr lang="en-US" baseline="0"/>
              <a:t>click].</a:t>
            </a:r>
          </a:p>
          <a:p>
            <a:r>
              <a:rPr lang="en-US" baseline="0"/>
              <a:t>Anyway, what *are* the indicators of stress? [next]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9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5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51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13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0163E5B-82AC-4787-8415-FF8699C5043D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2B880-C0BB-44C1-8AC9-C51D04CF0B1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9918-BC7F-40D9-B22C-9B0F7F46F27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C2852-C21C-48FF-9C48-C01BA854C3FA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52627-1FD7-48DC-86B7-26D5D43A9FB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8DB14-8A3B-429B-8D6E-A3AEE008E29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1ADF1-CA16-4DE1-8D9D-033EB25882D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52331-BE03-47D8-BAD0-F6BC65B8D60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7B694-A21E-413D-8924-E0177E7DDEE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FA49D-4BB6-4723-AE15-752136DEE38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ABE7A-140D-4652-9E1D-56A5B212939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5E2AF24-5323-4747-B67F-38D0FF57F09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microsoft.com/office/2007/relationships/media" Target="../media/media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1012" y="360010"/>
            <a:ext cx="7958061" cy="1904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5400" b="1" dirty="0"/>
              <a:t>Prosody </a:t>
            </a:r>
          </a:p>
          <a:p>
            <a:pPr>
              <a:lnSpc>
                <a:spcPct val="140000"/>
              </a:lnSpc>
            </a:pPr>
            <a:r>
              <a:rPr lang="en-US" sz="3400" b="1"/>
              <a:t>Lecture 10: Tone and Stress </a:t>
            </a:r>
            <a:endParaRPr lang="en-US" sz="3400" b="1" dirty="0"/>
          </a:p>
        </p:txBody>
      </p:sp>
      <p:sp>
        <p:nvSpPr>
          <p:cNvPr id="3" name="Rectangle 2"/>
          <p:cNvSpPr/>
          <p:nvPr/>
        </p:nvSpPr>
        <p:spPr>
          <a:xfrm>
            <a:off x="561012" y="4567071"/>
            <a:ext cx="52952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Tutorial presented at ACL 2021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61012" y="3292890"/>
            <a:ext cx="5173560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Nigel G. Ward</a:t>
            </a:r>
            <a:r>
              <a:rPr lang="en-US" dirty="0"/>
              <a:t>, University of Texas at El Paso</a:t>
            </a:r>
          </a:p>
          <a:p>
            <a:pPr>
              <a:lnSpc>
                <a:spcPct val="150000"/>
              </a:lnSpc>
            </a:pPr>
            <a:r>
              <a:rPr lang="en-US" b="1" dirty="0"/>
              <a:t>Gina-Anne </a:t>
            </a:r>
            <a:r>
              <a:rPr lang="en-US" b="1" dirty="0" err="1"/>
              <a:t>Levow</a:t>
            </a:r>
            <a:r>
              <a:rPr lang="en-US" dirty="0"/>
              <a:t>, University of Washington 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AF9EC5A-B427-4A2A-BBEA-96A203DE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710" y="3366512"/>
            <a:ext cx="2587765" cy="86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University of Texas at El Paso - UTEP">
            <a:extLst>
              <a:ext uri="{FF2B5EF4-FFF2-40B4-BE49-F238E27FC236}">
                <a16:creationId xmlns:a16="http://schemas.microsoft.com/office/drawing/2014/main" id="{3AFF0749-B2A5-44EB-A417-5B7910A29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45" y="3366512"/>
            <a:ext cx="1044731" cy="7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4776" t="26124" r="37015" b="39263"/>
          <a:stretch/>
        </p:blipFill>
        <p:spPr>
          <a:xfrm>
            <a:off x="638679" y="5105831"/>
            <a:ext cx="3493827" cy="7369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792CD19-AE62-BA81-1008-769666FAD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bg2">
                <a:lumMod val="10000"/>
                <a:lumOff val="9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644" y="5066669"/>
            <a:ext cx="2202710" cy="77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895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3. Identifying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300" y="1649149"/>
            <a:ext cx="3300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Indicators of stress: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39756-3852-5D56-534C-7BB965432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52" t="15791" r="26296" b="8120"/>
          <a:stretch/>
        </p:blipFill>
        <p:spPr>
          <a:xfrm>
            <a:off x="523300" y="3829713"/>
            <a:ext cx="1929455" cy="24966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80391" y="4668378"/>
            <a:ext cx="5960283" cy="1172295"/>
            <a:chOff x="1780391" y="4668378"/>
            <a:chExt cx="5960283" cy="11722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E60CE5-34A0-181F-7C2D-86B3CFF67FD4}"/>
                </a:ext>
              </a:extLst>
            </p:cNvPr>
            <p:cNvGrpSpPr/>
            <p:nvPr/>
          </p:nvGrpSpPr>
          <p:grpSpPr>
            <a:xfrm>
              <a:off x="1780391" y="4697732"/>
              <a:ext cx="2375174" cy="1102163"/>
              <a:chOff x="1780391" y="4687903"/>
              <a:chExt cx="2375174" cy="110909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BB0DD88-47BA-96C4-BCBB-3F9494DD038A}"/>
                  </a:ext>
                </a:extLst>
              </p:cNvPr>
              <p:cNvSpPr/>
              <p:nvPr/>
            </p:nvSpPr>
            <p:spPr bwMode="auto">
              <a:xfrm>
                <a:off x="1780391" y="5179189"/>
                <a:ext cx="564776" cy="229025"/>
              </a:xfrm>
              <a:prstGeom prst="rect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F744316-091D-8492-9DE8-28995D196B4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45167" y="5408213"/>
                <a:ext cx="1810398" cy="38878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5C92BD2-BA2E-6837-EF6A-2362A886F6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45167" y="4687903"/>
                <a:ext cx="1810398" cy="49128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66922" t="48546" r="6865" b="46544"/>
            <a:stretch/>
          </p:blipFill>
          <p:spPr>
            <a:xfrm>
              <a:off x="4145610" y="4668378"/>
              <a:ext cx="3595064" cy="117229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360522" y="303193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ˈconduct      </a:t>
            </a:r>
            <a:r>
              <a:rPr lang="en-US" dirty="0" err="1"/>
              <a:t>conˈduct</a:t>
            </a:r>
            <a:r>
              <a:rPr lang="en-US" dirty="0"/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18451" y="2351053"/>
            <a:ext cx="5488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longer, higher, louder, enunciated</a:t>
            </a:r>
          </a:p>
        </p:txBody>
      </p:sp>
    </p:spTree>
    <p:extLst>
      <p:ext uri="{BB962C8B-B14F-4D97-AF65-F5344CB8AC3E}">
        <p14:creationId xmlns:p14="http://schemas.microsoft.com/office/powerpoint/2010/main" val="3356084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3. Identifying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4700" y="1436000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Another stress language: Spanish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0579" y="2342993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(I’ll take it to go, please)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4700" y="2342993"/>
            <a:ext cx="299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para </a:t>
            </a:r>
            <a:r>
              <a:rPr lang="en-US" sz="2400" dirty="0" err="1"/>
              <a:t>llevar</a:t>
            </a:r>
            <a:r>
              <a:rPr lang="en-US" sz="2400" dirty="0"/>
              <a:t>, </a:t>
            </a:r>
            <a:r>
              <a:rPr lang="en-US" sz="2400" dirty="0" err="1"/>
              <a:t>por</a:t>
            </a:r>
            <a:r>
              <a:rPr lang="en-US" sz="2400" dirty="0"/>
              <a:t> favor</a:t>
            </a:r>
          </a:p>
        </p:txBody>
      </p:sp>
      <p:sp>
        <p:nvSpPr>
          <p:cNvPr id="13" name="Down Arrow 12"/>
          <p:cNvSpPr/>
          <p:nvPr/>
        </p:nvSpPr>
        <p:spPr bwMode="auto">
          <a:xfrm flipV="1">
            <a:off x="1310079" y="2226204"/>
            <a:ext cx="161365" cy="1767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Down Arrow 22"/>
          <p:cNvSpPr/>
          <p:nvPr/>
        </p:nvSpPr>
        <p:spPr bwMode="auto">
          <a:xfrm flipV="1">
            <a:off x="2422343" y="2237477"/>
            <a:ext cx="161365" cy="1767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4" name="Down Arrow 23"/>
          <p:cNvSpPr/>
          <p:nvPr/>
        </p:nvSpPr>
        <p:spPr bwMode="auto">
          <a:xfrm flipV="1">
            <a:off x="2967269" y="2226204"/>
            <a:ext cx="161365" cy="1767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Down Arrow 24"/>
          <p:cNvSpPr/>
          <p:nvPr/>
        </p:nvSpPr>
        <p:spPr bwMode="auto">
          <a:xfrm flipV="1">
            <a:off x="3734392" y="2226204"/>
            <a:ext cx="161365" cy="1767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681" y="6463550"/>
            <a:ext cx="2345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samples courtesy of Jonathan E. Avila</a:t>
            </a:r>
          </a:p>
        </p:txBody>
      </p:sp>
      <p:pic>
        <p:nvPicPr>
          <p:cNvPr id="5" name="para-llevar-por-favor-l2">
            <a:hlinkClick r:id="" action="ppaction://media"/>
            <a:extLst>
              <a:ext uri="{FF2B5EF4-FFF2-40B4-BE49-F238E27FC236}">
                <a16:creationId xmlns:a16="http://schemas.microsoft.com/office/drawing/2014/main" id="{3C33A3A7-6B23-F0FB-E528-A6D5D7D0C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968" y="1733393"/>
            <a:ext cx="609600" cy="609600"/>
          </a:xfrm>
          <a:prstGeom prst="rect">
            <a:avLst/>
          </a:prstGeom>
        </p:spPr>
      </p:pic>
      <p:pic>
        <p:nvPicPr>
          <p:cNvPr id="9" name="para-llevar-por-favor-v4">
            <a:hlinkClick r:id="" action="ppaction://media"/>
            <a:extLst>
              <a:ext uri="{FF2B5EF4-FFF2-40B4-BE49-F238E27FC236}">
                <a16:creationId xmlns:a16="http://schemas.microsoft.com/office/drawing/2014/main" id="{FDDF86C7-94AA-3E99-7520-157C090D46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419" end="32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79300" y="1767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3. Identifying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4700" y="1436000"/>
            <a:ext cx="4807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Another stress language: Spanish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20579" y="2342993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(I’ll take it to go, please)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4700" y="2342993"/>
            <a:ext cx="2992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para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</a:rPr>
              <a:t>llevar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65000"/>
                  </a:schemeClr>
                </a:solidFill>
              </a:rPr>
              <a:t>por</a:t>
            </a:r>
            <a:r>
              <a:rPr lang="en-US" sz="2400" dirty="0">
                <a:solidFill>
                  <a:schemeClr val="tx1">
                    <a:lumMod val="65000"/>
                  </a:schemeClr>
                </a:solidFill>
              </a:rPr>
              <a:t> favor</a:t>
            </a:r>
          </a:p>
        </p:txBody>
      </p:sp>
      <p:sp>
        <p:nvSpPr>
          <p:cNvPr id="13" name="Down Arrow 12"/>
          <p:cNvSpPr/>
          <p:nvPr/>
        </p:nvSpPr>
        <p:spPr bwMode="auto">
          <a:xfrm flipV="1">
            <a:off x="1310079" y="2226204"/>
            <a:ext cx="161365" cy="1767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3" name="Down Arrow 22"/>
          <p:cNvSpPr/>
          <p:nvPr/>
        </p:nvSpPr>
        <p:spPr bwMode="auto">
          <a:xfrm flipV="1">
            <a:off x="2422343" y="2237477"/>
            <a:ext cx="161365" cy="1767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4" name="Down Arrow 23"/>
          <p:cNvSpPr/>
          <p:nvPr/>
        </p:nvSpPr>
        <p:spPr bwMode="auto">
          <a:xfrm flipV="1">
            <a:off x="2967269" y="2226204"/>
            <a:ext cx="161365" cy="1767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5" name="Down Arrow 24"/>
          <p:cNvSpPr/>
          <p:nvPr/>
        </p:nvSpPr>
        <p:spPr bwMode="auto">
          <a:xfrm flipV="1">
            <a:off x="3734392" y="2226204"/>
            <a:ext cx="161365" cy="1767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2211" y="3120998"/>
            <a:ext cx="21804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papá</a:t>
            </a:r>
            <a:r>
              <a:rPr lang="en-US" sz="2200" dirty="0"/>
              <a:t>    (dad)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papa    (potato)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7681" y="4567666"/>
            <a:ext cx="816056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Spanish lexical stress </a:t>
            </a:r>
            <a:r>
              <a:rPr lang="en-US" sz="2000" dirty="0"/>
              <a:t>is penultimate, for vowel-final words … </a:t>
            </a:r>
          </a:p>
          <a:p>
            <a:pPr>
              <a:lnSpc>
                <a:spcPct val="150000"/>
              </a:lnSpc>
            </a:pPr>
            <a:r>
              <a:rPr lang="en-US" sz="2000"/>
              <a:t>French is </a:t>
            </a:r>
            <a:r>
              <a:rPr lang="en-US" sz="2000" dirty="0"/>
              <a:t>word-final.</a:t>
            </a:r>
          </a:p>
          <a:p>
            <a:pPr>
              <a:lnSpc>
                <a:spcPct val="150000"/>
              </a:lnSpc>
            </a:pPr>
            <a:r>
              <a:rPr lang="en-US" sz="2000"/>
              <a:t>Finnish is word-initial.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97681" y="6463550"/>
            <a:ext cx="2345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samples courtesy of Jonathan E. Avila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47464F-2F44-07A2-535F-6C133CF762A3}"/>
              </a:ext>
            </a:extLst>
          </p:cNvPr>
          <p:cNvSpPr/>
          <p:nvPr/>
        </p:nvSpPr>
        <p:spPr bwMode="auto">
          <a:xfrm>
            <a:off x="3519377" y="5753970"/>
            <a:ext cx="5167423" cy="763619"/>
          </a:xfrm>
          <a:prstGeom prst="roundRect">
            <a:avLst/>
          </a:prstGeom>
          <a:solidFill>
            <a:srgbClr val="1063A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2400"/>
              <a:t> … affecting perceptions of rhythm</a:t>
            </a:r>
            <a:endParaRPr lang="en-US" sz="2400" dirty="0"/>
          </a:p>
        </p:txBody>
      </p:sp>
      <p:pic>
        <p:nvPicPr>
          <p:cNvPr id="5" name="papa-dad-potato-v4">
            <a:hlinkClick r:id="" action="ppaction://media"/>
            <a:extLst>
              <a:ext uri="{FF2B5EF4-FFF2-40B4-BE49-F238E27FC236}">
                <a16:creationId xmlns:a16="http://schemas.microsoft.com/office/drawing/2014/main" id="{F38BFB29-E081-17E9-74B2-B3727A452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7626" y="3355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8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56303"/>
          </a:xfrm>
        </p:spPr>
        <p:txBody>
          <a:bodyPr/>
          <a:lstStyle/>
          <a:p>
            <a:pPr algn="l"/>
            <a:r>
              <a:rPr lang="en-US"/>
              <a:t>Summary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169376"/>
            <a:ext cx="5103787" cy="2042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Prosody can mark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400"/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457200" y="3712150"/>
            <a:ext cx="2790700" cy="1562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Structured as 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/>
              <a:t>Tone </a:t>
            </a:r>
            <a:r>
              <a:rPr lang="en-US" sz="2400" dirty="0"/>
              <a:t>Inventories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Stress Patterns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BC3F92-D189-F909-25F5-0152C2F6CA6C}"/>
              </a:ext>
            </a:extLst>
          </p:cNvPr>
          <p:cNvSpPr txBox="1"/>
          <p:nvPr/>
        </p:nvSpPr>
        <p:spPr>
          <a:xfrm>
            <a:off x="457200" y="2901300"/>
            <a:ext cx="7145383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/>
              <a:t>Using many prosodic properties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0DADD-1ADC-A2A6-8A8A-5C8DB42D9B81}"/>
              </a:ext>
            </a:extLst>
          </p:cNvPr>
          <p:cNvSpPr txBox="1"/>
          <p:nvPr/>
        </p:nvSpPr>
        <p:spPr>
          <a:xfrm>
            <a:off x="3566158" y="1238736"/>
            <a:ext cx="4572000" cy="14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/>
              <a:t>Phonemes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/>
              <a:t>Syllables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/>
              <a:t>Words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EC707F-22FB-09AA-46E8-52A10C56D042}"/>
              </a:ext>
            </a:extLst>
          </p:cNvPr>
          <p:cNvSpPr txBox="1"/>
          <p:nvPr/>
        </p:nvSpPr>
        <p:spPr>
          <a:xfrm>
            <a:off x="6568694" y="1127089"/>
            <a:ext cx="1833154" cy="2451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>
              <a:lnSpc>
                <a:spcPct val="130000"/>
              </a:lnSpc>
            </a:pPr>
            <a:r>
              <a:rPr lang="en-US" sz="2000"/>
              <a:t>and Phrases, Utterances, Turns </a:t>
            </a:r>
          </a:p>
          <a:p>
            <a:pPr>
              <a:lnSpc>
                <a:spcPct val="130000"/>
              </a:lnSpc>
            </a:pPr>
            <a:r>
              <a:rPr lang="en-US" sz="2000"/>
              <a:t>etc</a:t>
            </a:r>
          </a:p>
          <a:p>
            <a:pPr>
              <a:lnSpc>
                <a:spcPct val="130000"/>
              </a:lnSpc>
            </a:pPr>
            <a:r>
              <a:rPr lang="en-US" sz="2000"/>
              <a:t>etc.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ABD4-B531-4E15-B148-770C53D5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65"/>
            <a:ext cx="3889717" cy="1077468"/>
          </a:xfrm>
        </p:spPr>
        <p:txBody>
          <a:bodyPr/>
          <a:lstStyle/>
          <a:p>
            <a:pPr algn="l"/>
            <a:r>
              <a:rPr lang="en-US" dirty="0"/>
              <a:t>Contents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E204D-3005-4944-A3BC-5B72E8B91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26" y="1282801"/>
            <a:ext cx="6400754" cy="4062167"/>
          </a:xfrm>
        </p:spPr>
        <p:txBody>
          <a:bodyPr numCol="1"/>
          <a:lstStyle/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Introduction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Production, Perception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Classic Linguistic Prosody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Technology 1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Para. &amp; </a:t>
            </a:r>
            <a:r>
              <a:rPr lang="en-US" sz="2800" kern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Prag</a:t>
            </a: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Functions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Speech Synthesis and Dialog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Perspectives</a:t>
            </a:r>
          </a:p>
          <a:p>
            <a:pPr marL="0" indent="0">
              <a:lnSpc>
                <a:spcPct val="140000"/>
              </a:lnSpc>
              <a:spcBef>
                <a:spcPts val="1200"/>
              </a:spcBef>
              <a:buNone/>
            </a:pPr>
            <a:endParaRPr lang="en-US" sz="4000" dirty="0"/>
          </a:p>
        </p:txBody>
      </p:sp>
      <p:pic>
        <p:nvPicPr>
          <p:cNvPr id="1028" name="Picture 4" descr="Background, Seamless, Repetition, Pattern, Design">
            <a:extLst>
              <a:ext uri="{FF2B5EF4-FFF2-40B4-BE49-F238E27FC236}">
                <a16:creationId xmlns:a16="http://schemas.microsoft.com/office/drawing/2014/main" id="{AEA75B64-C9CD-4397-93B5-71B004703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86" b="41718"/>
          <a:stretch/>
        </p:blipFill>
        <p:spPr bwMode="auto">
          <a:xfrm>
            <a:off x="0" y="6007318"/>
            <a:ext cx="9144000" cy="9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Brace 7"/>
          <p:cNvSpPr/>
          <p:nvPr/>
        </p:nvSpPr>
        <p:spPr bwMode="auto">
          <a:xfrm>
            <a:off x="5022165" y="1766463"/>
            <a:ext cx="267287" cy="225409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9" name="Straight Connector 8"/>
          <p:cNvCxnSpPr>
            <a:endCxn id="8" idx="1"/>
          </p:cNvCxnSpPr>
          <p:nvPr/>
        </p:nvCxnSpPr>
        <p:spPr bwMode="auto">
          <a:xfrm>
            <a:off x="4609578" y="2893512"/>
            <a:ext cx="41258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9A9C8E-810D-A636-F7E3-7A8ECF148DF5}"/>
              </a:ext>
            </a:extLst>
          </p:cNvPr>
          <p:cNvSpPr txBox="1"/>
          <p:nvPr/>
        </p:nvSpPr>
        <p:spPr>
          <a:xfrm>
            <a:off x="5342799" y="1829913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 startAt="10"/>
            </a:pPr>
            <a:r>
              <a:rPr lang="en-US" sz="2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Tone and Stress</a:t>
            </a:r>
          </a:p>
          <a:p>
            <a:pPr marL="514350" indent="-514350">
              <a:spcBef>
                <a:spcPts val="1200"/>
              </a:spcBef>
              <a:buAutoNum type="arabicPeriod" startAt="10"/>
            </a:pPr>
            <a:r>
              <a:rPr lang="en-US" sz="280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Sequencing and  </a:t>
            </a:r>
          </a:p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      Connecting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12.  Representations</a:t>
            </a:r>
          </a:p>
          <a:p>
            <a:pPr marL="514350" indent="-514350">
              <a:buAutoNum type="arabicPeriod" startAt="10"/>
            </a:pPr>
            <a:endParaRPr lang="en-US" sz="28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86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"/>
    </mc:Choice>
    <mc:Fallback xmlns="">
      <p:transition spd="slow" advTm="223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EABD4-B531-4E15-B148-770C53D5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1465"/>
            <a:ext cx="3889717" cy="1077468"/>
          </a:xfrm>
        </p:spPr>
        <p:txBody>
          <a:bodyPr/>
          <a:lstStyle/>
          <a:p>
            <a:pPr algn="l"/>
            <a:r>
              <a:rPr lang="en-US" dirty="0"/>
              <a:t>Contents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E204D-3005-4944-A3BC-5B72E8B91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26" y="1282801"/>
            <a:ext cx="6400754" cy="4062167"/>
          </a:xfrm>
        </p:spPr>
        <p:txBody>
          <a:bodyPr numCol="1"/>
          <a:lstStyle/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Introduction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Production, Perception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Classic Linguistic Prosody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Technology 1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Para. &amp; </a:t>
            </a:r>
            <a:r>
              <a:rPr lang="en-US" sz="2800" kern="1200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Prag</a:t>
            </a: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. Functions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Speech Synthesis and Dialog</a:t>
            </a:r>
          </a:p>
          <a:p>
            <a:pPr fontAlgn="b"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Perspectives</a:t>
            </a:r>
          </a:p>
          <a:p>
            <a:pPr marL="0" indent="0">
              <a:lnSpc>
                <a:spcPct val="140000"/>
              </a:lnSpc>
              <a:spcBef>
                <a:spcPts val="1200"/>
              </a:spcBef>
              <a:buNone/>
            </a:pPr>
            <a:endParaRPr lang="en-US" sz="4000" dirty="0"/>
          </a:p>
        </p:txBody>
      </p:sp>
      <p:pic>
        <p:nvPicPr>
          <p:cNvPr id="1028" name="Picture 4" descr="Background, Seamless, Repetition, Pattern, Design">
            <a:extLst>
              <a:ext uri="{FF2B5EF4-FFF2-40B4-BE49-F238E27FC236}">
                <a16:creationId xmlns:a16="http://schemas.microsoft.com/office/drawing/2014/main" id="{AEA75B64-C9CD-4397-93B5-71B004703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86" b="41718"/>
          <a:stretch/>
        </p:blipFill>
        <p:spPr bwMode="auto">
          <a:xfrm>
            <a:off x="0" y="6007318"/>
            <a:ext cx="9144000" cy="90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Brace 7"/>
          <p:cNvSpPr/>
          <p:nvPr/>
        </p:nvSpPr>
        <p:spPr bwMode="auto">
          <a:xfrm>
            <a:off x="5022165" y="1766463"/>
            <a:ext cx="267287" cy="225409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9" name="Straight Connector 8"/>
          <p:cNvCxnSpPr>
            <a:endCxn id="8" idx="1"/>
          </p:cNvCxnSpPr>
          <p:nvPr/>
        </p:nvCxnSpPr>
        <p:spPr bwMode="auto">
          <a:xfrm>
            <a:off x="4609578" y="2893512"/>
            <a:ext cx="41258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9A9C8E-810D-A636-F7E3-7A8ECF148DF5}"/>
              </a:ext>
            </a:extLst>
          </p:cNvPr>
          <p:cNvSpPr txBox="1"/>
          <p:nvPr/>
        </p:nvSpPr>
        <p:spPr>
          <a:xfrm>
            <a:off x="5342799" y="1829913"/>
            <a:ext cx="457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 startAt="10"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Tone and Stress</a:t>
            </a:r>
          </a:p>
          <a:p>
            <a:pPr marL="514350" indent="-514350">
              <a:spcBef>
                <a:spcPts val="1200"/>
              </a:spcBef>
              <a:buAutoNum type="arabicPeriod" startAt="10"/>
            </a:pPr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Sequencing and  </a:t>
            </a:r>
          </a:p>
          <a:p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          Connecting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12.  Representations</a:t>
            </a:r>
          </a:p>
          <a:p>
            <a:pPr marL="514350" indent="-514350">
              <a:buAutoNum type="arabicPeriod" startAt="10"/>
            </a:pPr>
            <a:endParaRPr lang="en-US" sz="2800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8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"/>
    </mc:Choice>
    <mc:Fallback xmlns="">
      <p:transition spd="slow" advTm="223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4A6F-C0C1-0DDB-DBBE-CC65B6743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B92C0-FFAA-C7D9-5A93-CE7EE27C7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44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5932449" cy="1143000"/>
          </a:xfrm>
        </p:spPr>
        <p:txBody>
          <a:bodyPr/>
          <a:lstStyle/>
          <a:p>
            <a:pPr algn="l"/>
            <a:r>
              <a:rPr lang="en-US" dirty="0"/>
              <a:t>3. Identifying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99211" y="2154378"/>
            <a:ext cx="454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Yoruba  akwa  HH crying   akwa HL  cloth  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 txBox="1">
            <a:spLocks/>
          </p:cNvSpPr>
          <p:nvPr/>
        </p:nvSpPr>
        <p:spPr bwMode="auto">
          <a:xfrm>
            <a:off x="932987" y="1028121"/>
            <a:ext cx="59324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pPr algn="l"/>
            <a:r>
              <a:rPr lang="en-US" kern="0" dirty="0"/>
              <a:t> and Morphemes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DC09CA-5963-C816-DD18-09A22D5EE45F}"/>
              </a:ext>
            </a:extLst>
          </p:cNvPr>
          <p:cNvSpPr txBox="1"/>
          <p:nvPr/>
        </p:nvSpPr>
        <p:spPr>
          <a:xfrm>
            <a:off x="3540265" y="4195720"/>
            <a:ext cx="28493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Xoliswa Matrokko at Wikimedia Commons</a:t>
            </a:r>
          </a:p>
        </p:txBody>
      </p:sp>
      <p:pic>
        <p:nvPicPr>
          <p:cNvPr id="12" name="IbalilikaNomathemba">
            <a:hlinkClick r:id="" action="ppaction://media"/>
            <a:extLst>
              <a:ext uri="{FF2B5EF4-FFF2-40B4-BE49-F238E27FC236}">
                <a16:creationId xmlns:a16="http://schemas.microsoft.com/office/drawing/2014/main" id="{2164ED1A-34E0-1109-A68E-FA66939C3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A5EE9D-0717-C72F-A791-CD46BE9788CB}"/>
              </a:ext>
            </a:extLst>
          </p:cNvPr>
          <p:cNvSpPr txBox="1"/>
          <p:nvPr/>
        </p:nvSpPr>
        <p:spPr>
          <a:xfrm>
            <a:off x="932986" y="6522153"/>
            <a:ext cx="2075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Hyman &amp; Leben,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7A1022-B56C-F714-3FA9-3B786BDEE09C}"/>
              </a:ext>
            </a:extLst>
          </p:cNvPr>
          <p:cNvSpPr txBox="1"/>
          <p:nvPr/>
        </p:nvSpPr>
        <p:spPr>
          <a:xfrm>
            <a:off x="3423424" y="2780645"/>
            <a:ext cx="2634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tone language: Xhosa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F9A2CC-C9A4-7566-6110-26582773A301}"/>
              </a:ext>
            </a:extLst>
          </p:cNvPr>
          <p:cNvSpPr txBox="1"/>
          <p:nvPr/>
        </p:nvSpPr>
        <p:spPr>
          <a:xfrm>
            <a:off x="6389648" y="2578898"/>
            <a:ext cx="299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Carter-Enyi et al, 2016)</a:t>
            </a:r>
          </a:p>
        </p:txBody>
      </p:sp>
    </p:spTree>
    <p:extLst>
      <p:ext uri="{BB962C8B-B14F-4D97-AF65-F5344CB8AC3E}">
        <p14:creationId xmlns:p14="http://schemas.microsoft.com/office/powerpoint/2010/main" val="271506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95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FE3D5-BA27-834F-84A9-14F0E3866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Prosody and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94064-269C-7F41-BB61-4293E62B8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/>
              <a:t>Prosody affects meaning at all linguistic levels</a:t>
            </a:r>
          </a:p>
          <a:p>
            <a:pPr lvl="1">
              <a:spcBef>
                <a:spcPts val="1800"/>
              </a:spcBef>
            </a:pPr>
            <a:r>
              <a:rPr lang="en-US" sz="2000" dirty="0"/>
              <a:t>Lexical: determines identity, meaning</a:t>
            </a:r>
          </a:p>
          <a:p>
            <a:pPr lvl="2">
              <a:spcBef>
                <a:spcPts val="600"/>
              </a:spcBef>
            </a:pPr>
            <a:r>
              <a:rPr lang="en-US" sz="1800" dirty="0"/>
              <a:t>Tone, stress, pitch accent</a:t>
            </a:r>
          </a:p>
          <a:p>
            <a:pPr lvl="1">
              <a:spcBef>
                <a:spcPts val="1800"/>
              </a:spcBef>
            </a:pPr>
            <a:r>
              <a:rPr lang="en-US" sz="2000" dirty="0"/>
              <a:t>Syntactic: highlights phrasing, prominence</a:t>
            </a:r>
          </a:p>
          <a:p>
            <a:pPr lvl="1">
              <a:spcBef>
                <a:spcPts val="1800"/>
              </a:spcBef>
            </a:pPr>
            <a:r>
              <a:rPr lang="en-US" sz="2000" dirty="0"/>
              <a:t>Sentential force: indicates statement, question</a:t>
            </a:r>
          </a:p>
          <a:p>
            <a:pPr lvl="1">
              <a:spcBef>
                <a:spcPts val="1800"/>
              </a:spcBef>
            </a:pPr>
            <a:r>
              <a:rPr lang="en-US" sz="2000" dirty="0"/>
              <a:t>Information structure: marks given/new information</a:t>
            </a:r>
          </a:p>
          <a:p>
            <a:pPr lvl="1">
              <a:spcBef>
                <a:spcPts val="1800"/>
              </a:spcBef>
            </a:pPr>
            <a:r>
              <a:rPr lang="en-US" sz="2000" dirty="0"/>
              <a:t>Discourse structure: demarcates topic bounds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3849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1F43-B943-A546-863D-0FCDC7D6C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A443-03F7-F34D-A409-781A5634B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Prosody can influence meaning at all linguistic levels</a:t>
            </a:r>
          </a:p>
          <a:p>
            <a:r>
              <a:rPr lang="en-US" sz="2400" dirty="0"/>
              <a:t>However,</a:t>
            </a:r>
          </a:p>
          <a:p>
            <a:pPr marL="457200" lvl="1" indent="0">
              <a:buNone/>
            </a:pPr>
            <a:r>
              <a:rPr lang="en-US" sz="2400"/>
              <a:t>	Different </a:t>
            </a:r>
            <a:r>
              <a:rPr lang="en-US" sz="2400" dirty="0"/>
              <a:t>factors are marked prosodically in </a:t>
            </a:r>
            <a:r>
              <a:rPr lang="en-US" sz="2400"/>
              <a:t>different 	languages</a:t>
            </a:r>
            <a:endParaRPr lang="en-US" sz="2400" dirty="0"/>
          </a:p>
          <a:p>
            <a:pPr marL="914400" lvl="2" indent="0">
              <a:spcBef>
                <a:spcPts val="1200"/>
              </a:spcBef>
              <a:buNone/>
            </a:pPr>
            <a:r>
              <a:rPr lang="en-US"/>
              <a:t>e.</a:t>
            </a:r>
            <a:r>
              <a:rPr lang="en-US" dirty="0"/>
              <a:t>g. “Focus”: </a:t>
            </a:r>
          </a:p>
          <a:p>
            <a:pPr lvl="3">
              <a:spcBef>
                <a:spcPts val="1200"/>
              </a:spcBef>
            </a:pPr>
            <a:r>
              <a:rPr lang="en-US" dirty="0"/>
              <a:t>English, Mandarin: prosody, reordering, or both</a:t>
            </a:r>
          </a:p>
          <a:p>
            <a:pPr lvl="3">
              <a:spcBef>
                <a:spcPts val="1200"/>
              </a:spcBef>
            </a:pPr>
            <a:r>
              <a:rPr lang="en-US" dirty="0"/>
              <a:t>Wolof, </a:t>
            </a:r>
            <a:r>
              <a:rPr lang="en-US" dirty="0" err="1"/>
              <a:t>Gùrùntùm</a:t>
            </a:r>
            <a:r>
              <a:rPr lang="en-US" dirty="0"/>
              <a:t>: morphological focus markers (“a”)</a:t>
            </a:r>
          </a:p>
          <a:p>
            <a:pPr lvl="3">
              <a:spcBef>
                <a:spcPts val="1200"/>
              </a:spcBef>
            </a:pPr>
            <a:r>
              <a:rPr lang="en-US" dirty="0"/>
              <a:t>Hungarian, Hausa: syntactic reordering, ”focus position”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69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01A0-BE79-57C3-9369-524533E2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Some Roles of Prosody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6F947-C39F-AE89-D3BA-E7AD00C15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/>
              <a:t>Identifying Units</a:t>
            </a:r>
          </a:p>
          <a:p>
            <a:pPr lvl="1"/>
            <a:r>
              <a:rPr lang="en-US" sz="3200"/>
              <a:t>Phonetic</a:t>
            </a:r>
          </a:p>
          <a:p>
            <a:pPr lvl="1"/>
            <a:r>
              <a:rPr lang="en-US" sz="3200"/>
              <a:t>Morphemic  </a:t>
            </a:r>
          </a:p>
          <a:p>
            <a:pPr lvl="2"/>
            <a:r>
              <a:rPr lang="en-US" sz="2800"/>
              <a:t>Syllabic</a:t>
            </a:r>
          </a:p>
          <a:p>
            <a:pPr lvl="2"/>
            <a:r>
              <a:rPr lang="en-US" sz="2800"/>
              <a:t>Lexical</a:t>
            </a:r>
          </a:p>
          <a:p>
            <a:pPr lvl="1"/>
            <a:endParaRPr lang="en-US" sz="1600"/>
          </a:p>
          <a:p>
            <a:pPr marL="457200" lvl="1" indent="0">
              <a:buNone/>
            </a:pPr>
            <a:r>
              <a:rPr lang="en-US" sz="3200" b="1"/>
              <a:t>. . .</a:t>
            </a:r>
            <a:r>
              <a:rPr lang="en-US" sz="3200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02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A1F43-B943-A546-863D-0FCDC7D6C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8A443-03F7-F34D-A409-781A5634B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440615" cy="4495800"/>
          </a:xfrm>
        </p:spPr>
        <p:txBody>
          <a:bodyPr/>
          <a:lstStyle/>
          <a:p>
            <a:r>
              <a:rPr lang="en-US" dirty="0"/>
              <a:t>Prosody can influence meaning at all linguistic levels</a:t>
            </a:r>
          </a:p>
          <a:p>
            <a:r>
              <a:rPr lang="en-US" dirty="0"/>
              <a:t>However,</a:t>
            </a:r>
          </a:p>
          <a:p>
            <a:pPr lvl="1"/>
            <a:r>
              <a:rPr lang="en-US" dirty="0"/>
              <a:t>Different prosodic cues are employed by different languages for similar phenomena</a:t>
            </a:r>
          </a:p>
          <a:p>
            <a:pPr lvl="2"/>
            <a:r>
              <a:rPr lang="en-US" dirty="0"/>
              <a:t>E.g. Yes/no questions</a:t>
            </a:r>
          </a:p>
          <a:p>
            <a:pPr lvl="3"/>
            <a:r>
              <a:rPr lang="en-US" dirty="0"/>
              <a:t>English: Low pitch with high final rise</a:t>
            </a:r>
          </a:p>
          <a:p>
            <a:pPr lvl="3"/>
            <a:r>
              <a:rPr lang="en-US" dirty="0"/>
              <a:t>Kabardian: Drop in pitch, lower for question than statement</a:t>
            </a:r>
          </a:p>
        </p:txBody>
      </p:sp>
    </p:spTree>
    <p:extLst>
      <p:ext uri="{BB962C8B-B14F-4D97-AF65-F5344CB8AC3E}">
        <p14:creationId xmlns:p14="http://schemas.microsoft.com/office/powerpoint/2010/main" val="3523239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6C49E-821A-479F-A56F-34B9BD79F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Word-level Prosody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18561-83A4-4599-8C1D-70662AFAF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Gussenhoven’s</a:t>
            </a:r>
            <a:r>
              <a:rPr lang="en-US" dirty="0"/>
              <a:t> (2001) continuum</a:t>
            </a:r>
          </a:p>
          <a:p>
            <a:pPr lvl="2"/>
            <a:r>
              <a:rPr lang="en-US" dirty="0"/>
              <a:t>Cf. Hyman (2009)</a:t>
            </a:r>
          </a:p>
          <a:p>
            <a:pPr lvl="1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61372B-24D4-4F41-B667-536C886306E6}"/>
              </a:ext>
            </a:extLst>
          </p:cNvPr>
          <p:cNvCxnSpPr/>
          <p:nvPr/>
        </p:nvCxnSpPr>
        <p:spPr bwMode="auto">
          <a:xfrm>
            <a:off x="973015" y="3985836"/>
            <a:ext cx="7268308" cy="0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4E5637-43D1-8846-82F8-9CD579B0E914}"/>
              </a:ext>
            </a:extLst>
          </p:cNvPr>
          <p:cNvCxnSpPr/>
          <p:nvPr/>
        </p:nvCxnSpPr>
        <p:spPr bwMode="auto">
          <a:xfrm>
            <a:off x="1113692" y="3809990"/>
            <a:ext cx="0" cy="4103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27D4FF-5F9F-5044-9A14-182D649CE8D4}"/>
              </a:ext>
            </a:extLst>
          </p:cNvPr>
          <p:cNvCxnSpPr/>
          <p:nvPr/>
        </p:nvCxnSpPr>
        <p:spPr bwMode="auto">
          <a:xfrm>
            <a:off x="2719754" y="3809990"/>
            <a:ext cx="0" cy="4103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2A54BB-806A-694F-8944-F2ABBB9F2A8A}"/>
              </a:ext>
            </a:extLst>
          </p:cNvPr>
          <p:cNvCxnSpPr/>
          <p:nvPr/>
        </p:nvCxnSpPr>
        <p:spPr bwMode="auto">
          <a:xfrm>
            <a:off x="4466492" y="3809990"/>
            <a:ext cx="0" cy="4103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73F01B-C08C-5747-A26F-654AF75AD0FD}"/>
              </a:ext>
            </a:extLst>
          </p:cNvPr>
          <p:cNvCxnSpPr/>
          <p:nvPr/>
        </p:nvCxnSpPr>
        <p:spPr bwMode="auto">
          <a:xfrm>
            <a:off x="6037384" y="3780682"/>
            <a:ext cx="0" cy="4103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B4BE8D-59CF-1743-AFEF-948D96E91BA1}"/>
              </a:ext>
            </a:extLst>
          </p:cNvPr>
          <p:cNvCxnSpPr/>
          <p:nvPr/>
        </p:nvCxnSpPr>
        <p:spPr bwMode="auto">
          <a:xfrm>
            <a:off x="8030308" y="3809990"/>
            <a:ext cx="0" cy="4103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8CA54E5-3218-074E-9BCA-04A81B706F64}"/>
              </a:ext>
            </a:extLst>
          </p:cNvPr>
          <p:cNvSpPr txBox="1"/>
          <p:nvPr/>
        </p:nvSpPr>
        <p:spPr>
          <a:xfrm>
            <a:off x="392949" y="4318382"/>
            <a:ext cx="1441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N. American</a:t>
            </a:r>
          </a:p>
          <a:p>
            <a:pPr algn="ctr"/>
            <a:r>
              <a:rPr lang="en-US" dirty="0"/>
              <a:t>English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059A3C-ADF7-2B44-9148-5A1D02787AFC}"/>
              </a:ext>
            </a:extLst>
          </p:cNvPr>
          <p:cNvSpPr txBox="1"/>
          <p:nvPr/>
        </p:nvSpPr>
        <p:spPr>
          <a:xfrm>
            <a:off x="3979530" y="4318381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Tokyo</a:t>
            </a:r>
          </a:p>
          <a:p>
            <a:pPr algn="ctr"/>
            <a:r>
              <a:rPr lang="en-US" dirty="0"/>
              <a:t>Japanese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5D7685-71AC-754D-BEDD-2A105285636C}"/>
              </a:ext>
            </a:extLst>
          </p:cNvPr>
          <p:cNvSpPr txBox="1"/>
          <p:nvPr/>
        </p:nvSpPr>
        <p:spPr>
          <a:xfrm>
            <a:off x="7392824" y="4272271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Mandarin</a:t>
            </a:r>
          </a:p>
          <a:p>
            <a:pPr algn="ctr"/>
            <a:r>
              <a:rPr lang="en-US" dirty="0"/>
              <a:t>Chinese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CCFF90-1805-1741-B373-EB15BB248EA6}"/>
              </a:ext>
            </a:extLst>
          </p:cNvPr>
          <p:cNvSpPr txBox="1"/>
          <p:nvPr/>
        </p:nvSpPr>
        <p:spPr>
          <a:xfrm>
            <a:off x="2128335" y="4318381"/>
            <a:ext cx="1300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W. Basque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46A261-1164-C141-903D-12FA52B7D6AC}"/>
              </a:ext>
            </a:extLst>
          </p:cNvPr>
          <p:cNvSpPr txBox="1"/>
          <p:nvPr/>
        </p:nvSpPr>
        <p:spPr>
          <a:xfrm>
            <a:off x="5496212" y="4214437"/>
            <a:ext cx="108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Luganda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2C1167-71B4-C04D-AED4-2CB72749BA94}"/>
              </a:ext>
            </a:extLst>
          </p:cNvPr>
          <p:cNvSpPr txBox="1"/>
          <p:nvPr/>
        </p:nvSpPr>
        <p:spPr>
          <a:xfrm>
            <a:off x="367723" y="3016335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Stress</a:t>
            </a:r>
          </a:p>
          <a:p>
            <a:pPr algn="ctr"/>
            <a:r>
              <a:rPr lang="en-US" dirty="0"/>
              <a:t>Language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647BF2-B1AC-0941-9819-911CBFC0C519}"/>
              </a:ext>
            </a:extLst>
          </p:cNvPr>
          <p:cNvSpPr txBox="1"/>
          <p:nvPr/>
        </p:nvSpPr>
        <p:spPr>
          <a:xfrm>
            <a:off x="7435412" y="3024148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Tone</a:t>
            </a:r>
          </a:p>
          <a:p>
            <a:pPr algn="ctr"/>
            <a:r>
              <a:rPr lang="en-US" dirty="0"/>
              <a:t>Language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8130B9-9133-DB4B-833C-B28EF0B0A817}"/>
              </a:ext>
            </a:extLst>
          </p:cNvPr>
          <p:cNvSpPr txBox="1"/>
          <p:nvPr/>
        </p:nvSpPr>
        <p:spPr>
          <a:xfrm>
            <a:off x="3739338" y="2967298"/>
            <a:ext cx="1454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Pitch Accent</a:t>
            </a:r>
          </a:p>
          <a:p>
            <a:pPr algn="ctr"/>
            <a:r>
              <a:rPr lang="en-US" dirty="0"/>
              <a:t>Language</a:t>
            </a:r>
          </a:p>
        </p:txBody>
      </p:sp>
    </p:spTree>
    <p:extLst>
      <p:ext uri="{BB962C8B-B14F-4D97-AF65-F5344CB8AC3E}">
        <p14:creationId xmlns:p14="http://schemas.microsoft.com/office/powerpoint/2010/main" val="4290894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32649-486C-5E4B-B89A-F1284C8FB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Stress, Tone, Pitch Accent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F6709-77F9-7445-AFCB-A5DDC164E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Stress systems:</a:t>
            </a:r>
          </a:p>
          <a:p>
            <a:pPr lvl="1"/>
            <a:r>
              <a:rPr lang="en-US" dirty="0"/>
              <a:t>Strong and weak syllables form</a:t>
            </a:r>
          </a:p>
          <a:p>
            <a:pPr lvl="2"/>
            <a:r>
              <a:rPr lang="en-US" dirty="0"/>
              <a:t>Hierarchical metrical structure of words</a:t>
            </a:r>
          </a:p>
          <a:p>
            <a:pPr lvl="2"/>
            <a:r>
              <a:rPr lang="en-US" dirty="0"/>
              <a:t>Strong syllables: </a:t>
            </a:r>
          </a:p>
          <a:p>
            <a:pPr lvl="3"/>
            <a:r>
              <a:rPr lang="en-US" dirty="0"/>
              <a:t>Longer duration, louder intensity, pitch</a:t>
            </a:r>
          </a:p>
          <a:p>
            <a:pPr lvl="1"/>
            <a:r>
              <a:rPr lang="en-US" dirty="0"/>
              <a:t>Pitch contour varies independently</a:t>
            </a:r>
          </a:p>
          <a:p>
            <a:pPr lvl="1"/>
            <a:r>
              <a:rPr lang="en-US" dirty="0"/>
              <a:t>Example: American English</a:t>
            </a:r>
          </a:p>
          <a:p>
            <a:pPr lvl="2"/>
            <a:r>
              <a:rPr lang="en-US" dirty="0"/>
              <a:t>Every word has a syllable bearing primary stress</a:t>
            </a:r>
          </a:p>
          <a:p>
            <a:pPr lvl="3"/>
            <a:r>
              <a:rPr lang="en-US" dirty="0"/>
              <a:t>Isolated word stress predictable by rule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32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34E6A1-6914-4976-BEDD-35690E0C5556}"/>
              </a:ext>
            </a:extLst>
          </p:cNvPr>
          <p:cNvSpPr/>
          <p:nvPr/>
        </p:nvSpPr>
        <p:spPr bwMode="auto">
          <a:xfrm>
            <a:off x="457200" y="979906"/>
            <a:ext cx="8299599" cy="587809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979" y="3348"/>
            <a:ext cx="8229600" cy="1143000"/>
          </a:xfrm>
        </p:spPr>
        <p:txBody>
          <a:bodyPr/>
          <a:lstStyle/>
          <a:p>
            <a:r>
              <a:rPr lang="en-US" sz="3600" dirty="0"/>
              <a:t>English Noun Stress (</a:t>
            </a:r>
            <a:r>
              <a:rPr lang="en-US" sz="3600" dirty="0" err="1"/>
              <a:t>Kreidler</a:t>
            </a:r>
            <a:r>
              <a:rPr lang="en-US" sz="3600" dirty="0"/>
              <a:t> 1989)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60000">
            <a:off x="439979" y="1051586"/>
            <a:ext cx="8267658" cy="61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97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2AC98-C594-3C48-99E4-2F4D1FEF2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Stress, Tone, Pitch Accent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F8B31-D69A-CC42-8B44-851670B44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Tone systems</a:t>
            </a:r>
          </a:p>
          <a:p>
            <a:pPr lvl="1"/>
            <a:r>
              <a:rPr lang="en-US" dirty="0"/>
              <a:t>Pitch determines word meaning</a:t>
            </a:r>
          </a:p>
          <a:p>
            <a:pPr lvl="2"/>
            <a:r>
              <a:rPr lang="en-US" dirty="0"/>
              <a:t>Pitch height targets (H/L)</a:t>
            </a:r>
          </a:p>
          <a:p>
            <a:pPr lvl="2"/>
            <a:r>
              <a:rPr lang="en-US" dirty="0"/>
              <a:t>Contour targets (Rising/Falling)</a:t>
            </a:r>
          </a:p>
          <a:p>
            <a:pPr lvl="1"/>
            <a:r>
              <a:rPr lang="en-US" dirty="0"/>
              <a:t>Pitch contrasts on tone-bearing units (TBUs)</a:t>
            </a:r>
          </a:p>
          <a:p>
            <a:pPr lvl="2"/>
            <a:r>
              <a:rPr lang="en-US" dirty="0"/>
              <a:t>E.g. syllables</a:t>
            </a:r>
          </a:p>
          <a:p>
            <a:pPr lvl="1"/>
            <a:r>
              <a:rPr lang="en-US" dirty="0"/>
              <a:t>Common across world’s languages</a:t>
            </a:r>
          </a:p>
          <a:p>
            <a:pPr lvl="2"/>
            <a:r>
              <a:rPr lang="en-US" dirty="0"/>
              <a:t>70% estimated to be tonal: Africa, Asia (Yip, 2002)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47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1DC6A-C51A-F341-9AF1-93D737C5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Tone Language Example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0703D-AD12-1540-91A1-FCC058A13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isiZulu: Southern Bantu language</a:t>
            </a:r>
          </a:p>
          <a:p>
            <a:pPr lvl="1"/>
            <a:r>
              <a:rPr lang="en-US" dirty="0"/>
              <a:t>H(</a:t>
            </a:r>
            <a:r>
              <a:rPr lang="en-US" dirty="0" err="1"/>
              <a:t>igh</a:t>
            </a:r>
            <a:r>
              <a:rPr lang="en-US" dirty="0"/>
              <a:t>), L(ow) tones</a:t>
            </a:r>
          </a:p>
          <a:p>
            <a:pPr lvl="2"/>
            <a:r>
              <a:rPr lang="en-US" dirty="0"/>
              <a:t> HL ”falling” sequence on long syllables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65182-ED57-6641-A34E-4A840AB35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62" y="3654019"/>
            <a:ext cx="7063275" cy="278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m_001.wav" descr="bm_001.wav">
            <a:hlinkClick r:id="" action="ppaction://media"/>
            <a:extLst>
              <a:ext uri="{FF2B5EF4-FFF2-40B4-BE49-F238E27FC236}">
                <a16:creationId xmlns:a16="http://schemas.microsoft.com/office/drawing/2014/main" id="{1D1A5122-389D-314D-BC2A-409593F65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65582" y="40659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43125-F648-6041-A4AA-4A76B4C31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Stress, Tone, Pitch Accent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A9087-9F11-B044-81C4-5AE07AD8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93723" cy="4495800"/>
          </a:xfrm>
        </p:spPr>
        <p:txBody>
          <a:bodyPr/>
          <a:lstStyle/>
          <a:p>
            <a:r>
              <a:rPr lang="en-US" dirty="0"/>
              <a:t>Pitch accent languages:</a:t>
            </a:r>
          </a:p>
          <a:p>
            <a:pPr lvl="1"/>
            <a:r>
              <a:rPr lang="en-US" dirty="0"/>
              <a:t>“Invariant tonal contours” on accented syllables</a:t>
            </a:r>
          </a:p>
          <a:p>
            <a:pPr lvl="2"/>
            <a:r>
              <a:rPr lang="en-US" dirty="0"/>
              <a:t>Not present on all words or syllables</a:t>
            </a:r>
          </a:p>
          <a:p>
            <a:pPr lvl="2"/>
            <a:r>
              <a:rPr lang="en-US" dirty="0"/>
              <a:t>Specific contours are obligatory</a:t>
            </a:r>
          </a:p>
          <a:p>
            <a:pPr lvl="3"/>
            <a:r>
              <a:rPr lang="en-US" dirty="0"/>
              <a:t>Many different configurations</a:t>
            </a:r>
          </a:p>
          <a:p>
            <a:r>
              <a:rPr lang="en-US" dirty="0"/>
              <a:t>Example: Tokyo Japanese</a:t>
            </a:r>
          </a:p>
          <a:p>
            <a:pPr lvl="1"/>
            <a:r>
              <a:rPr lang="en-US" dirty="0"/>
              <a:t>Pitch drop from High to Low required in some words, at specific position</a:t>
            </a:r>
          </a:p>
          <a:p>
            <a:pPr lvl="1"/>
            <a:r>
              <a:rPr lang="en-US" dirty="0"/>
              <a:t>At most one such accent per word</a:t>
            </a:r>
          </a:p>
        </p:txBody>
      </p:sp>
    </p:spTree>
    <p:extLst>
      <p:ext uri="{BB962C8B-B14F-4D97-AF65-F5344CB8AC3E}">
        <p14:creationId xmlns:p14="http://schemas.microsoft.com/office/powerpoint/2010/main" val="882305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1228B-AD8F-EE42-8A4B-9624525F3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Acoustics of 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F903D-841C-A04D-A0B6-580D4147F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546123" cy="4495800"/>
          </a:xfrm>
        </p:spPr>
        <p:txBody>
          <a:bodyPr/>
          <a:lstStyle/>
          <a:p>
            <a:r>
              <a:rPr lang="en-US" dirty="0"/>
              <a:t>Tonal phenomena typically defined in terms of pitch height or contour</a:t>
            </a:r>
          </a:p>
          <a:p>
            <a:r>
              <a:rPr lang="en-US" dirty="0"/>
              <a:t>May also incorporate additional acoustic-prosodic cues:</a:t>
            </a:r>
          </a:p>
          <a:p>
            <a:pPr lvl="2"/>
            <a:r>
              <a:rPr lang="en-US" dirty="0"/>
              <a:t>Intensity: Loudness can also differentiate some tones</a:t>
            </a:r>
          </a:p>
          <a:p>
            <a:pPr lvl="2"/>
            <a:r>
              <a:rPr lang="en-US" dirty="0"/>
              <a:t>Duration: </a:t>
            </a:r>
          </a:p>
          <a:p>
            <a:pPr lvl="3"/>
            <a:r>
              <a:rPr lang="en-US" dirty="0"/>
              <a:t>Cantonese “checked” tones on shorter, closed syllables</a:t>
            </a:r>
          </a:p>
          <a:p>
            <a:pPr lvl="2"/>
            <a:r>
              <a:rPr lang="en-US" dirty="0"/>
              <a:t>Voice quality: </a:t>
            </a:r>
          </a:p>
          <a:p>
            <a:pPr lvl="3"/>
            <a:r>
              <a:rPr lang="en-US" dirty="0"/>
              <a:t>Low tone in Mandarin associated with creaky voice</a:t>
            </a:r>
          </a:p>
          <a:p>
            <a:pPr lvl="3"/>
            <a:r>
              <a:rPr lang="en-US" dirty="0"/>
              <a:t>Tone &amp; phonation in Vietnamese</a:t>
            </a:r>
          </a:p>
        </p:txBody>
      </p:sp>
    </p:spTree>
    <p:extLst>
      <p:ext uri="{BB962C8B-B14F-4D97-AF65-F5344CB8AC3E}">
        <p14:creationId xmlns:p14="http://schemas.microsoft.com/office/powerpoint/2010/main" val="2014633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E67F-FDD4-DC40-B648-A261F4EC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Prosodic Realization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D926A-8940-3649-A4A1-304448831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processes affect tonal realization</a:t>
            </a:r>
          </a:p>
          <a:p>
            <a:pPr lvl="1"/>
            <a:r>
              <a:rPr lang="en-US" dirty="0"/>
              <a:t>Differences between underlying tone/stress and observed prosody </a:t>
            </a:r>
          </a:p>
          <a:p>
            <a:pPr lvl="2"/>
            <a:r>
              <a:rPr lang="en-US" dirty="0"/>
              <a:t>Speaker-based</a:t>
            </a:r>
          </a:p>
          <a:p>
            <a:pPr lvl="2"/>
            <a:r>
              <a:rPr lang="en-US" dirty="0"/>
              <a:t>Phonological rule-based vs </a:t>
            </a:r>
          </a:p>
          <a:p>
            <a:pPr lvl="2"/>
            <a:r>
              <a:rPr lang="en-US" dirty="0"/>
              <a:t>Phonetic, articulation-based</a:t>
            </a:r>
          </a:p>
        </p:txBody>
      </p:sp>
    </p:spTree>
    <p:extLst>
      <p:ext uri="{BB962C8B-B14F-4D97-AF65-F5344CB8AC3E}">
        <p14:creationId xmlns:p14="http://schemas.microsoft.com/office/powerpoint/2010/main" val="3242527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7C73-11FC-5041-963C-22035170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8DF40-C397-F14C-B370-E04F97752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Word-level: Stress, pitch accent, tone</a:t>
            </a:r>
          </a:p>
          <a:p>
            <a:pPr lvl="1"/>
            <a:r>
              <a:rPr lang="en-US" dirty="0"/>
              <a:t>Carry important information, different form</a:t>
            </a:r>
          </a:p>
          <a:p>
            <a:pPr lvl="2"/>
            <a:r>
              <a:rPr lang="en-US" dirty="0"/>
              <a:t>“Functional load”: tone&gt;&gt;pitch accent&gt;&gt; stress</a:t>
            </a:r>
          </a:p>
          <a:p>
            <a:pPr lvl="5"/>
            <a:r>
              <a:rPr lang="en-US" dirty="0"/>
              <a:t>(</a:t>
            </a:r>
            <a:r>
              <a:rPr lang="en-US" dirty="0" err="1"/>
              <a:t>Surendran</a:t>
            </a:r>
            <a:r>
              <a:rPr lang="en-US" dirty="0"/>
              <a:t>, 2004)  </a:t>
            </a:r>
          </a:p>
          <a:p>
            <a:r>
              <a:rPr lang="en-US" dirty="0"/>
              <a:t>Challenges:</a:t>
            </a:r>
          </a:p>
          <a:p>
            <a:pPr lvl="1"/>
            <a:r>
              <a:rPr lang="en-US" dirty="0"/>
              <a:t>Ensembles of acoustic cues, contrasts </a:t>
            </a:r>
          </a:p>
          <a:p>
            <a:pPr lvl="1"/>
            <a:r>
              <a:rPr lang="en-US" dirty="0"/>
              <a:t>Variation in surface realization</a:t>
            </a:r>
          </a:p>
          <a:p>
            <a:pPr lvl="2"/>
            <a:r>
              <a:rPr lang="en-US" dirty="0"/>
              <a:t>Speaker, phonology/morphology, phonetics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04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1. Identifying Phonemes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3FAF7-890E-E0DD-B91B-DA648B68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173589" cy="4495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/>
              <a:t>Duration</a:t>
            </a:r>
          </a:p>
          <a:p>
            <a:pPr lvl="1"/>
            <a:r>
              <a:rPr lang="en-US" sz="2300" dirty="0"/>
              <a:t>Long </a:t>
            </a:r>
            <a:r>
              <a:rPr lang="en-US" sz="2300" i="1" dirty="0"/>
              <a:t>vs </a:t>
            </a:r>
            <a:r>
              <a:rPr lang="en-US" sz="2300" dirty="0"/>
              <a:t>short vowels</a:t>
            </a:r>
          </a:p>
          <a:p>
            <a:pPr lvl="1"/>
            <a:r>
              <a:rPr lang="en-US" sz="2300" dirty="0"/>
              <a:t>Single vs </a:t>
            </a:r>
            <a:r>
              <a:rPr lang="en-US" sz="2300" dirty="0" err="1"/>
              <a:t>geminant</a:t>
            </a:r>
            <a:r>
              <a:rPr lang="en-US" sz="2300" dirty="0"/>
              <a:t> consonants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sokuon-pairs">
            <a:hlinkClick r:id="" action="ppaction://media"/>
            <a:extLst>
              <a:ext uri="{FF2B5EF4-FFF2-40B4-BE49-F238E27FC236}">
                <a16:creationId xmlns:a16="http://schemas.microsoft.com/office/drawing/2014/main" id="{866DA2D8-5D86-92DE-997D-2CD3D87156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1465" y="2517297"/>
            <a:ext cx="609600" cy="609600"/>
          </a:xfrm>
          <a:prstGeom prst="rect">
            <a:avLst/>
          </a:prstGeom>
        </p:spPr>
      </p:pic>
      <p:pic>
        <p:nvPicPr>
          <p:cNvPr id="5" name="ojisan-ojiisan">
            <a:hlinkClick r:id="" action="ppaction://media"/>
            <a:extLst>
              <a:ext uri="{FF2B5EF4-FFF2-40B4-BE49-F238E27FC236}">
                <a16:creationId xmlns:a16="http://schemas.microsoft.com/office/drawing/2014/main" id="{2C18333D-25FB-27F9-07AB-A468C068F4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33" end="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2493" y="1824425"/>
            <a:ext cx="609600" cy="6096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14D2F4-F70A-D13B-55B6-C8A540C73B25}"/>
              </a:ext>
            </a:extLst>
          </p:cNvPr>
          <p:cNvGrpSpPr/>
          <p:nvPr/>
        </p:nvGrpSpPr>
        <p:grpSpPr>
          <a:xfrm>
            <a:off x="6298302" y="2567698"/>
            <a:ext cx="3699408" cy="782598"/>
            <a:chOff x="6455421" y="2182541"/>
            <a:chExt cx="3699408" cy="7825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E3A6DD-55A2-C3B1-F87B-3128CD51D099}"/>
                </a:ext>
              </a:extLst>
            </p:cNvPr>
            <p:cNvSpPr txBox="1"/>
            <p:nvPr/>
          </p:nvSpPr>
          <p:spPr>
            <a:xfrm>
              <a:off x="6455421" y="2595807"/>
              <a:ext cx="2350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kako kakko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118C95-10FC-706B-C697-A543CCED8DD3}"/>
                </a:ext>
              </a:extLst>
            </p:cNvPr>
            <p:cNvSpPr txBox="1"/>
            <p:nvPr/>
          </p:nvSpPr>
          <p:spPr>
            <a:xfrm>
              <a:off x="7804093" y="2595807"/>
              <a:ext cx="23507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過去　括弧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3C937A-5483-0CA5-20B8-58652D33B87F}"/>
                </a:ext>
              </a:extLst>
            </p:cNvPr>
            <p:cNvSpPr txBox="1"/>
            <p:nvPr/>
          </p:nvSpPr>
          <p:spPr>
            <a:xfrm>
              <a:off x="7804093" y="2182541"/>
              <a:ext cx="1446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音　夫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6E72F9-F0D5-185E-7E37-80096627CA8B}"/>
                </a:ext>
              </a:extLst>
            </p:cNvPr>
            <p:cNvSpPr txBox="1"/>
            <p:nvPr/>
          </p:nvSpPr>
          <p:spPr>
            <a:xfrm>
              <a:off x="6455421" y="2182541"/>
              <a:ext cx="1175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oto otto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CFE1AE-B13F-A601-0D31-9AE73130E716}"/>
              </a:ext>
            </a:extLst>
          </p:cNvPr>
          <p:cNvGrpSpPr/>
          <p:nvPr/>
        </p:nvGrpSpPr>
        <p:grpSpPr>
          <a:xfrm>
            <a:off x="4851507" y="1910642"/>
            <a:ext cx="4090473" cy="656939"/>
            <a:chOff x="4851508" y="1910642"/>
            <a:chExt cx="3850466" cy="6569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93653A-303F-8681-6E3D-019264A69371}"/>
                </a:ext>
              </a:extLst>
            </p:cNvPr>
            <p:cNvSpPr txBox="1"/>
            <p:nvPr/>
          </p:nvSpPr>
          <p:spPr>
            <a:xfrm>
              <a:off x="6559604" y="1921250"/>
              <a:ext cx="2142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 おじさん　おじいさん</a:t>
              </a:r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CBF279-09B4-85C8-204E-7ACBB9202CD4}"/>
                </a:ext>
              </a:extLst>
            </p:cNvPr>
            <p:cNvSpPr txBox="1"/>
            <p:nvPr/>
          </p:nvSpPr>
          <p:spPr>
            <a:xfrm>
              <a:off x="4851508" y="1910642"/>
              <a:ext cx="1977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   ojisan ojiisan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8558BF-4DA0-7B99-32A0-9A4FBBFE77A2}"/>
              </a:ext>
            </a:extLst>
          </p:cNvPr>
          <p:cNvSpPr txBox="1"/>
          <p:nvPr/>
        </p:nvSpPr>
        <p:spPr>
          <a:xfrm>
            <a:off x="513530" y="3369536"/>
            <a:ext cx="4997302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Phonation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Loudness?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Pitch height?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Pitch slope?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/>
              <a:t>etc.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21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Identifying Syllables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39563-BF8A-4A03-8D83-7A6EFC74C0ED}"/>
              </a:ext>
            </a:extLst>
          </p:cNvPr>
          <p:cNvGrpSpPr/>
          <p:nvPr/>
        </p:nvGrpSpPr>
        <p:grpSpPr>
          <a:xfrm>
            <a:off x="592666" y="3545132"/>
            <a:ext cx="6764942" cy="1990640"/>
            <a:chOff x="922492" y="3544312"/>
            <a:chExt cx="6764942" cy="19906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A150AF-AFAD-7C7A-0F01-D2149FF6EE8D}"/>
                </a:ext>
              </a:extLst>
            </p:cNvPr>
            <p:cNvSpPr/>
            <p:nvPr/>
          </p:nvSpPr>
          <p:spPr bwMode="auto">
            <a:xfrm>
              <a:off x="922492" y="3544312"/>
              <a:ext cx="6756850" cy="1990640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10273FD-C8EC-4C15-004A-1FD8CD1F5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  <a14:imgEffect>
                        <a14:brightnessContrast bright="-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84" y="3550324"/>
              <a:ext cx="6756850" cy="1960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5B6486C-C65C-C091-24CB-F0985690CC1C}"/>
              </a:ext>
            </a:extLst>
          </p:cNvPr>
          <p:cNvSpPr txBox="1"/>
          <p:nvPr/>
        </p:nvSpPr>
        <p:spPr>
          <a:xfrm>
            <a:off x="457200" y="6429345"/>
            <a:ext cx="83712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/>
              <a:t>By User:Chrislb - Nach Bild:Mandarin 4 Toene.png von Benutzer:Herr Klugbeisser, CC BY-SA 3.0, https://commons.wikimedia.org/w/index.php?curid=978283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59EE8B-B6CB-DD5A-A094-D5B48070E816}"/>
              </a:ext>
            </a:extLst>
          </p:cNvPr>
          <p:cNvGrpSpPr/>
          <p:nvPr/>
        </p:nvGrpSpPr>
        <p:grpSpPr>
          <a:xfrm>
            <a:off x="999066" y="3592515"/>
            <a:ext cx="6993167" cy="2482997"/>
            <a:chOff x="863600" y="2304863"/>
            <a:chExt cx="6993167" cy="2482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F56B12-BBA4-C77C-14E2-A1D52F5A2613}"/>
                </a:ext>
              </a:extLst>
            </p:cNvPr>
            <p:cNvSpPr txBox="1"/>
            <p:nvPr/>
          </p:nvSpPr>
          <p:spPr>
            <a:xfrm>
              <a:off x="863600" y="4326195"/>
              <a:ext cx="69257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400"/>
                <a:t>55	         35 	     214	     51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583428-CB35-DAC6-BD17-96413F181455}"/>
                </a:ext>
              </a:extLst>
            </p:cNvPr>
            <p:cNvSpPr txBox="1"/>
            <p:nvPr/>
          </p:nvSpPr>
          <p:spPr>
            <a:xfrm>
              <a:off x="7230234" y="2304863"/>
              <a:ext cx="626533" cy="18466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1900"/>
                <a:t>5</a:t>
              </a:r>
            </a:p>
            <a:p>
              <a:pPr marL="0" indent="0">
                <a:buNone/>
              </a:pPr>
              <a:r>
                <a:rPr lang="en-US" sz="1900"/>
                <a:t>4</a:t>
              </a:r>
            </a:p>
            <a:p>
              <a:pPr marL="0" indent="0">
                <a:buNone/>
              </a:pPr>
              <a:r>
                <a:rPr lang="en-US" sz="1900"/>
                <a:t>3</a:t>
              </a:r>
            </a:p>
            <a:p>
              <a:pPr marL="0" indent="0">
                <a:buNone/>
              </a:pPr>
              <a:r>
                <a:rPr lang="en-US" sz="1900"/>
                <a:t>2</a:t>
              </a:r>
            </a:p>
            <a:p>
              <a:pPr marL="0" indent="0">
                <a:buNone/>
              </a:pPr>
              <a:r>
                <a:rPr lang="en-US" sz="1900"/>
                <a:t>1	        </a:t>
              </a:r>
            </a:p>
          </p:txBody>
        </p:sp>
      </p:grpSp>
      <p:pic>
        <p:nvPicPr>
          <p:cNvPr id="16" name="fourtones.wav" descr="fourtones.wav">
            <a:hlinkClick r:id="" action="ppaction://media"/>
            <a:extLst>
              <a:ext uri="{FF2B5EF4-FFF2-40B4-BE49-F238E27FC236}">
                <a16:creationId xmlns:a16="http://schemas.microsoft.com/office/drawing/2014/main" id="{408DC6A3-73FC-3BEB-28E4-65B5140B2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2832" y="2052837"/>
            <a:ext cx="812800" cy="812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AC7F68-C6F3-8D15-3C79-11B87F6283FA}"/>
              </a:ext>
            </a:extLst>
          </p:cNvPr>
          <p:cNvSpPr txBox="1"/>
          <p:nvPr/>
        </p:nvSpPr>
        <p:spPr>
          <a:xfrm>
            <a:off x="-389467" y="1955168"/>
            <a:ext cx="81023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endParaRPr lang="en-US" sz="2000"/>
          </a:p>
          <a:p>
            <a:pPr lvl="2"/>
            <a:r>
              <a:rPr lang="ja-JP" altLang="en-US" sz="2000"/>
              <a:t>妈</a:t>
            </a:r>
            <a:r>
              <a:rPr lang="en-US" altLang="ja-JP" sz="2000"/>
              <a:t> m</a:t>
            </a:r>
            <a:r>
              <a:rPr lang="en-US" sz="2000"/>
              <a:t>a</a:t>
            </a:r>
            <a:r>
              <a:rPr lang="en-US" sz="2400" baseline="30000"/>
              <a:t>1</a:t>
            </a:r>
            <a:r>
              <a:rPr lang="en-US" sz="2000"/>
              <a:t>: mother; </a:t>
            </a:r>
            <a:r>
              <a:rPr lang="ja-JP" altLang="en-US" sz="2000"/>
              <a:t>麻</a:t>
            </a:r>
            <a:r>
              <a:rPr lang="en-US" altLang="ja-JP" sz="2000"/>
              <a:t> m</a:t>
            </a:r>
            <a:r>
              <a:rPr lang="en-US" sz="2000"/>
              <a:t>a</a:t>
            </a:r>
            <a:r>
              <a:rPr lang="en-US" sz="2400" baseline="30000"/>
              <a:t>2</a:t>
            </a:r>
            <a:r>
              <a:rPr lang="en-US" sz="2000"/>
              <a:t>: hemp; </a:t>
            </a:r>
            <a:r>
              <a:rPr lang="ja-JP" altLang="en-US" sz="2000"/>
              <a:t>马</a:t>
            </a:r>
            <a:r>
              <a:rPr lang="en-US" altLang="ja-JP" sz="2000"/>
              <a:t> m</a:t>
            </a:r>
            <a:r>
              <a:rPr lang="en-US" sz="2000"/>
              <a:t>a</a:t>
            </a:r>
            <a:r>
              <a:rPr lang="en-US" sz="2400" baseline="30000"/>
              <a:t>3</a:t>
            </a:r>
            <a:r>
              <a:rPr lang="en-US" sz="2000"/>
              <a:t>: horse; </a:t>
            </a:r>
            <a:r>
              <a:rPr lang="ja-JP" altLang="en-US" sz="2000"/>
              <a:t>骂</a:t>
            </a:r>
            <a:r>
              <a:rPr lang="en-US" altLang="ja-JP" sz="2000"/>
              <a:t> m</a:t>
            </a:r>
            <a:r>
              <a:rPr lang="en-US" sz="2000"/>
              <a:t>a</a:t>
            </a:r>
            <a:r>
              <a:rPr lang="en-US" sz="2400" baseline="30000"/>
              <a:t>4</a:t>
            </a:r>
            <a:r>
              <a:rPr lang="en-US" sz="2000"/>
              <a:t>: scold</a:t>
            </a:r>
          </a:p>
          <a:p>
            <a:pPr lvl="2"/>
            <a:endParaRPr lang="en-US" sz="1100"/>
          </a:p>
          <a:p>
            <a:pPr lvl="2"/>
            <a:r>
              <a:rPr lang="en-US" sz="2000"/>
              <a:t>(ma in neutral tone: question particle)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6D6B47-BFAF-E993-48AD-D19782D87251}"/>
              </a:ext>
            </a:extLst>
          </p:cNvPr>
          <p:cNvSpPr txBox="1"/>
          <p:nvPr/>
        </p:nvSpPr>
        <p:spPr>
          <a:xfrm>
            <a:off x="-431576" y="1330428"/>
            <a:ext cx="8737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altLang="ja-JP" sz="2400"/>
              <a:t>Example: the tones of Mandarin Chinese </a:t>
            </a:r>
            <a:endParaRPr lang="en-US" sz="2400" dirty="0"/>
          </a:p>
        </p:txBody>
      </p:sp>
      <p:pic>
        <p:nvPicPr>
          <p:cNvPr id="17" name="fourtones.wav" descr="fourtones.wav">
            <a:hlinkClick r:id="" action="ppaction://media"/>
            <a:extLst>
              <a:ext uri="{FF2B5EF4-FFF2-40B4-BE49-F238E27FC236}">
                <a16:creationId xmlns:a16="http://schemas.microsoft.com/office/drawing/2014/main" id="{924B6403-9A70-E213-6CDE-1B14F01EC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4023" y="27199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2. Identifying Syllables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3FAF7-890E-E0DD-B91B-DA648B6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sz="2400"/>
              <a:t>Pitch height  (low, mid, high, superhigh)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2400"/>
              <a:t>Pitch slope, contour  (rising, falling, fall-rise … tones)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2400"/>
              <a:t>Duration   (short and long tones)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sz="2400"/>
              <a:t>Phonation  (creaky, modal)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B1624-DE5C-2ED0-4A7B-E8BD1424D4A4}"/>
              </a:ext>
            </a:extLst>
          </p:cNvPr>
          <p:cNvSpPr txBox="1"/>
          <p:nvPr/>
        </p:nvSpPr>
        <p:spPr>
          <a:xfrm>
            <a:off x="457200" y="645903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Copyright © 2015 International Phonetic Association. CC 3.0</a:t>
            </a:r>
            <a:endParaRPr 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D39756-3852-5D56-534C-7BB965432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52" t="15791" r="26296" b="8120"/>
          <a:stretch/>
        </p:blipFill>
        <p:spPr>
          <a:xfrm>
            <a:off x="523300" y="3829713"/>
            <a:ext cx="1929455" cy="24966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7E60CE5-34A0-181F-7C2D-86B3CFF67FD4}"/>
              </a:ext>
            </a:extLst>
          </p:cNvPr>
          <p:cNvGrpSpPr/>
          <p:nvPr/>
        </p:nvGrpSpPr>
        <p:grpSpPr>
          <a:xfrm>
            <a:off x="1780391" y="3844783"/>
            <a:ext cx="2364554" cy="2423817"/>
            <a:chOff x="1780391" y="3829596"/>
            <a:chExt cx="2364554" cy="243905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BB0DD88-47BA-96C4-BCBB-3F9494DD038A}"/>
                </a:ext>
              </a:extLst>
            </p:cNvPr>
            <p:cNvSpPr/>
            <p:nvPr/>
          </p:nvSpPr>
          <p:spPr bwMode="auto">
            <a:xfrm>
              <a:off x="1780391" y="5760721"/>
              <a:ext cx="564776" cy="40879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F744316-091D-8492-9DE8-28995D196B4C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2345167" y="6169511"/>
              <a:ext cx="1752697" cy="99137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5C92BD2-BA2E-6837-EF6A-2362A886F60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86027" y="3829596"/>
              <a:ext cx="1858918" cy="1923139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86D86B-DC1D-17CC-9503-B1B02B79B59F}"/>
              </a:ext>
            </a:extLst>
          </p:cNvPr>
          <p:cNvGrpSpPr/>
          <p:nvPr/>
        </p:nvGrpSpPr>
        <p:grpSpPr>
          <a:xfrm>
            <a:off x="4097864" y="3829713"/>
            <a:ext cx="3528806" cy="2485439"/>
            <a:chOff x="4899577" y="2484126"/>
            <a:chExt cx="3528806" cy="24854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781FC3-5012-5494-0DF9-CB0A91DDD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286" t="52242" r="8000" b="20329"/>
            <a:stretch/>
          </p:blipFill>
          <p:spPr>
            <a:xfrm>
              <a:off x="4899577" y="2484126"/>
              <a:ext cx="3528806" cy="241444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3C935F-F4BC-6123-D0B2-290C4BA9C24B}"/>
                </a:ext>
              </a:extLst>
            </p:cNvPr>
            <p:cNvSpPr/>
            <p:nvPr/>
          </p:nvSpPr>
          <p:spPr bwMode="auto">
            <a:xfrm>
              <a:off x="4899577" y="4846319"/>
              <a:ext cx="3528806" cy="12324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7" name="Oval 6"/>
          <p:cNvSpPr/>
          <p:nvPr/>
        </p:nvSpPr>
        <p:spPr bwMode="auto">
          <a:xfrm>
            <a:off x="4724400" y="5050791"/>
            <a:ext cx="484909" cy="498763"/>
          </a:xfrm>
          <a:prstGeom prst="ellipse">
            <a:avLst/>
          </a:prstGeom>
          <a:noFill/>
          <a:ln w="762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341801" y="4690574"/>
            <a:ext cx="484909" cy="498763"/>
          </a:xfrm>
          <a:prstGeom prst="ellipse">
            <a:avLst/>
          </a:prstGeom>
          <a:noFill/>
          <a:ln w="762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52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AA54B70-C536-8229-8C8E-407F4D875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92560"/>
              </p:ext>
            </p:extLst>
          </p:nvPr>
        </p:nvGraphicFramePr>
        <p:xfrm>
          <a:off x="2248973" y="1605505"/>
          <a:ext cx="516320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996">
                  <a:extLst>
                    <a:ext uri="{9D8B030D-6E8A-4147-A177-3AD203B41FA5}">
                      <a16:colId xmlns:a16="http://schemas.microsoft.com/office/drawing/2014/main" val="2404183853"/>
                    </a:ext>
                  </a:extLst>
                </a:gridCol>
                <a:gridCol w="1745558">
                  <a:extLst>
                    <a:ext uri="{9D8B030D-6E8A-4147-A177-3AD203B41FA5}">
                      <a16:colId xmlns:a16="http://schemas.microsoft.com/office/drawing/2014/main" val="3415570575"/>
                    </a:ext>
                  </a:extLst>
                </a:gridCol>
                <a:gridCol w="2604655">
                  <a:extLst>
                    <a:ext uri="{9D8B030D-6E8A-4147-A177-3AD203B41FA5}">
                      <a16:colId xmlns:a16="http://schemas.microsoft.com/office/drawing/2014/main" val="39902069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be</a:t>
                      </a:r>
                      <a:r>
                        <a:rPr lang="en-US"/>
                        <a:t> with 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ba </a:t>
                      </a:r>
                      <a:r>
                        <a:rPr lang="en-US" i="0"/>
                        <a:t>with tone </a:t>
                      </a:r>
                      <a:endParaRPr lang="en-US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677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father-in-law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117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has 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519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snake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might 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359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came to 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15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came to end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700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flower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still not at endpoint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139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small 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come (process)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943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tree fern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sticking, attaching 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1906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755CF6-3052-EF00-6D5F-346075D7B61F}"/>
              </a:ext>
            </a:extLst>
          </p:cNvPr>
          <p:cNvSpPr txBox="1"/>
          <p:nvPr/>
        </p:nvSpPr>
        <p:spPr>
          <a:xfrm>
            <a:off x="420173" y="2073956"/>
            <a:ext cx="1719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 = high</a:t>
            </a:r>
          </a:p>
          <a:p>
            <a:r>
              <a:rPr lang="en-US"/>
              <a:t>L = low</a:t>
            </a:r>
          </a:p>
          <a:p>
            <a:r>
              <a:rPr lang="en-US"/>
              <a:t>M = mid</a:t>
            </a:r>
          </a:p>
          <a:p>
            <a:r>
              <a:rPr lang="en-US"/>
              <a:t>S = superhigh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8CF64E-1F1A-FA40-BD7B-98D8FB05933B}"/>
              </a:ext>
            </a:extLst>
          </p:cNvPr>
          <p:cNvSpPr txBox="1"/>
          <p:nvPr/>
        </p:nvSpPr>
        <p:spPr>
          <a:xfrm>
            <a:off x="420173" y="1565029"/>
            <a:ext cx="2375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Iau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B30197-4DA5-106D-3588-EFD953C7FB70}"/>
              </a:ext>
            </a:extLst>
          </p:cNvPr>
          <p:cNvSpPr txBox="1">
            <a:spLocks/>
          </p:cNvSpPr>
          <p:nvPr/>
        </p:nvSpPr>
        <p:spPr bwMode="auto">
          <a:xfrm>
            <a:off x="420173" y="217884"/>
            <a:ext cx="593244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pPr algn="l"/>
            <a:r>
              <a:rPr lang="en-US" kern="0"/>
              <a:t>2. Identifying Syllables</a:t>
            </a:r>
            <a:endParaRPr lang="en-US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6E9473-6DF6-BFC2-B13B-E3BCCE583DE4}"/>
              </a:ext>
            </a:extLst>
          </p:cNvPr>
          <p:cNvSpPr txBox="1"/>
          <p:nvPr/>
        </p:nvSpPr>
        <p:spPr>
          <a:xfrm>
            <a:off x="932986" y="6522153"/>
            <a:ext cx="20756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Hyman &amp; Leben, 2020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70CDA2F-E9D7-BB41-78B0-9956EFCB4503}"/>
              </a:ext>
            </a:extLst>
          </p:cNvPr>
          <p:cNvSpPr/>
          <p:nvPr/>
        </p:nvSpPr>
        <p:spPr bwMode="auto">
          <a:xfrm>
            <a:off x="4870739" y="1662545"/>
            <a:ext cx="2493818" cy="3241964"/>
          </a:xfrm>
          <a:prstGeom prst="roundRect">
            <a:avLst>
              <a:gd name="adj" fmla="val 9028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C9D19-E526-10EA-7288-2305A16928B5}"/>
              </a:ext>
            </a:extLst>
          </p:cNvPr>
          <p:cNvSpPr txBox="1"/>
          <p:nvPr/>
        </p:nvSpPr>
        <p:spPr>
          <a:xfrm>
            <a:off x="459345" y="5270943"/>
            <a:ext cx="62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and marking grammatical functions</a:t>
            </a:r>
          </a:p>
        </p:txBody>
      </p:sp>
    </p:spTree>
    <p:extLst>
      <p:ext uri="{BB962C8B-B14F-4D97-AF65-F5344CB8AC3E}">
        <p14:creationId xmlns:p14="http://schemas.microsoft.com/office/powerpoint/2010/main" val="22951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3. Identifying Words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1868E-7DC9-6552-C152-3E1702E39727}"/>
              </a:ext>
            </a:extLst>
          </p:cNvPr>
          <p:cNvSpPr txBox="1"/>
          <p:nvPr/>
        </p:nvSpPr>
        <p:spPr>
          <a:xfrm>
            <a:off x="1953491" y="213099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niji          niji</a:t>
            </a:r>
          </a:p>
        </p:txBody>
      </p:sp>
      <p:pic>
        <p:nvPicPr>
          <p:cNvPr id="18" name="rainbow-2oclock">
            <a:hlinkClick r:id="" action="ppaction://media"/>
            <a:extLst>
              <a:ext uri="{FF2B5EF4-FFF2-40B4-BE49-F238E27FC236}">
                <a16:creationId xmlns:a16="http://schemas.microsoft.com/office/drawing/2014/main" id="{62B6280A-F723-A369-9572-FA0E9632E3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7" end="8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0633" y="2095596"/>
            <a:ext cx="609600" cy="609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903589" y="2998067"/>
            <a:ext cx="4572000" cy="752377"/>
            <a:chOff x="1903589" y="3136617"/>
            <a:chExt cx="4572000" cy="7523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551EF9-7119-063B-8F88-58A482F8B591}"/>
                </a:ext>
              </a:extLst>
            </p:cNvPr>
            <p:cNvSpPr txBox="1"/>
            <p:nvPr/>
          </p:nvSpPr>
          <p:spPr>
            <a:xfrm>
              <a:off x="1953491" y="3136617"/>
              <a:ext cx="207896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200" dirty="0"/>
                <a:t>虹　　     　二時</a:t>
              </a:r>
              <a:endParaRPr lang="en-US" sz="2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FB8B6F-6C60-9894-FA9E-715BAB73D59D}"/>
                </a:ext>
              </a:extLst>
            </p:cNvPr>
            <p:cNvSpPr txBox="1"/>
            <p:nvPr/>
          </p:nvSpPr>
          <p:spPr>
            <a:xfrm>
              <a:off x="1903589" y="3427329"/>
              <a:ext cx="457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rainbow  two o’clock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947953-F131-4B77-9CF8-1C1F4EF8580F}"/>
              </a:ext>
            </a:extLst>
          </p:cNvPr>
          <p:cNvGrpSpPr/>
          <p:nvPr/>
        </p:nvGrpSpPr>
        <p:grpSpPr>
          <a:xfrm>
            <a:off x="1953491" y="4532327"/>
            <a:ext cx="4572000" cy="461665"/>
            <a:chOff x="1953491" y="4532327"/>
            <a:chExt cx="4572000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E29BD08-0BCE-6DFA-4EAB-9B2374AE4CF0}"/>
                </a:ext>
              </a:extLst>
            </p:cNvPr>
            <p:cNvSpPr txBox="1"/>
            <p:nvPr/>
          </p:nvSpPr>
          <p:spPr>
            <a:xfrm>
              <a:off x="1953491" y="4532327"/>
              <a:ext cx="457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  ji          ni  ji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C59177-B6D8-FA6C-B50E-4894C3E81B66}"/>
                </a:ext>
              </a:extLst>
            </p:cNvPr>
            <p:cNvGrpSpPr/>
            <p:nvPr/>
          </p:nvGrpSpPr>
          <p:grpSpPr>
            <a:xfrm>
              <a:off x="2350000" y="4532327"/>
              <a:ext cx="1360506" cy="96317"/>
              <a:chOff x="2350000" y="4532327"/>
              <a:chExt cx="1360506" cy="9631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E4CDA3F-EC7D-27D8-CAC8-3ADB8C596B3F}"/>
                  </a:ext>
                </a:extLst>
              </p:cNvPr>
              <p:cNvGrpSpPr/>
              <p:nvPr/>
            </p:nvGrpSpPr>
            <p:grpSpPr>
              <a:xfrm>
                <a:off x="2350000" y="4545718"/>
                <a:ext cx="109979" cy="82926"/>
                <a:chOff x="2317632" y="4545718"/>
                <a:chExt cx="109979" cy="82926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655AC3E3-DA9C-AEA0-3A4D-C8B8620149D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317632" y="4545718"/>
                  <a:ext cx="109979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41B44A38-8BD6-0F0A-0473-52920444B00F}"/>
                    </a:ext>
                  </a:extLst>
                </p:cNvPr>
                <p:cNvCxnSpPr/>
                <p:nvPr/>
              </p:nvCxnSpPr>
              <p:spPr bwMode="auto">
                <a:xfrm>
                  <a:off x="2317632" y="4545718"/>
                  <a:ext cx="0" cy="82926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3AD7035-5049-43B5-7453-E7EAC70029E2}"/>
                  </a:ext>
                </a:extLst>
              </p:cNvPr>
              <p:cNvGrpSpPr/>
              <p:nvPr/>
            </p:nvGrpSpPr>
            <p:grpSpPr>
              <a:xfrm flipH="1">
                <a:off x="2525635" y="4545718"/>
                <a:ext cx="109979" cy="82926"/>
                <a:chOff x="2317632" y="4545718"/>
                <a:chExt cx="109979" cy="82926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6473FC5B-76C8-9161-A497-4B33EC37629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317632" y="4545718"/>
                  <a:ext cx="109979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6D5D2AEE-6CA8-94F7-A292-53FB6D897C58}"/>
                    </a:ext>
                  </a:extLst>
                </p:cNvPr>
                <p:cNvCxnSpPr/>
                <p:nvPr/>
              </p:nvCxnSpPr>
              <p:spPr bwMode="auto">
                <a:xfrm>
                  <a:off x="2317632" y="4545718"/>
                  <a:ext cx="0" cy="82926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903D8B8-56E5-DDC2-4B39-FCEEA8343855}"/>
                  </a:ext>
                </a:extLst>
              </p:cNvPr>
              <p:cNvGrpSpPr/>
              <p:nvPr/>
            </p:nvGrpSpPr>
            <p:grpSpPr>
              <a:xfrm flipH="1">
                <a:off x="3600527" y="4532327"/>
                <a:ext cx="109979" cy="82926"/>
                <a:chOff x="2317632" y="4545718"/>
                <a:chExt cx="109979" cy="82926"/>
              </a:xfrm>
            </p:grpSpPr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4C6E0D06-E9D1-5905-3159-5102FD87A26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317632" y="4545718"/>
                  <a:ext cx="109979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2FD7B381-1993-068F-3BE0-B8BCA8C4B5B1}"/>
                    </a:ext>
                  </a:extLst>
                </p:cNvPr>
                <p:cNvCxnSpPr/>
                <p:nvPr/>
              </p:nvCxnSpPr>
              <p:spPr bwMode="auto">
                <a:xfrm>
                  <a:off x="2317632" y="4545718"/>
                  <a:ext cx="0" cy="82926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03A71C0-872F-9201-CED2-2E87A802885F}"/>
              </a:ext>
            </a:extLst>
          </p:cNvPr>
          <p:cNvSpPr txBox="1"/>
          <p:nvPr/>
        </p:nvSpPr>
        <p:spPr>
          <a:xfrm>
            <a:off x="1903589" y="1752230"/>
            <a:ext cx="2563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 H         H L </a:t>
            </a:r>
          </a:p>
        </p:txBody>
      </p:sp>
      <p:pic>
        <p:nvPicPr>
          <p:cNvPr id="27" name="rainbow-2oclock">
            <a:hlinkClick r:id="" action="ppaction://media"/>
            <a:extLst>
              <a:ext uri="{FF2B5EF4-FFF2-40B4-BE49-F238E27FC236}">
                <a16:creationId xmlns:a16="http://schemas.microsoft.com/office/drawing/2014/main" id="{5A9FD439-2403-8F06-B043-5D01E61382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7" end="8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0633" y="3048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1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3. Identifying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300" y="1649149"/>
            <a:ext cx="389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stress language: </a:t>
            </a:r>
            <a:r>
              <a:rPr lang="en-US" sz="2400"/>
              <a:t>English 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83104D-F58D-EC18-972A-3BE5088CC8D4}"/>
              </a:ext>
            </a:extLst>
          </p:cNvPr>
          <p:cNvSpPr txBox="1"/>
          <p:nvPr/>
        </p:nvSpPr>
        <p:spPr>
          <a:xfrm>
            <a:off x="523300" y="2309941"/>
            <a:ext cx="862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Please read our Code of Conduct, and conduct yourself accordingly.  </a:t>
            </a:r>
            <a:endParaRPr lang="en-US" sz="2000" i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637642" y="2211629"/>
            <a:ext cx="2103773" cy="176734"/>
            <a:chOff x="3637642" y="2211629"/>
            <a:chExt cx="2103773" cy="176734"/>
          </a:xfrm>
        </p:grpSpPr>
        <p:sp>
          <p:nvSpPr>
            <p:cNvPr id="17" name="Down Arrow 16"/>
            <p:cNvSpPr/>
            <p:nvPr/>
          </p:nvSpPr>
          <p:spPr bwMode="auto">
            <a:xfrm flipV="1">
              <a:off x="3637642" y="2211630"/>
              <a:ext cx="161365" cy="176733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 flipV="1">
              <a:off x="5580050" y="2211629"/>
              <a:ext cx="161365" cy="176733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5" name="conduct-conduct2">
            <a:hlinkClick r:id="" action="ppaction://media"/>
            <a:extLst>
              <a:ext uri="{FF2B5EF4-FFF2-40B4-BE49-F238E27FC236}">
                <a16:creationId xmlns:a16="http://schemas.microsoft.com/office/drawing/2014/main" id="{8B2813B5-F676-5497-28C1-354D9EFAD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712E-1FE2-843A-E811-C393F51DF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3. Identifying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3300" y="1649149"/>
            <a:ext cx="3899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stress language: </a:t>
            </a:r>
            <a:r>
              <a:rPr lang="en-US" sz="2400"/>
              <a:t>English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D39756-3852-5D56-534C-7BB965432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52" t="15791" r="26296" b="8120"/>
          <a:stretch/>
        </p:blipFill>
        <p:spPr>
          <a:xfrm>
            <a:off x="523300" y="3829713"/>
            <a:ext cx="1929455" cy="24966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80391" y="4668378"/>
            <a:ext cx="5960283" cy="1172295"/>
            <a:chOff x="1780391" y="4668378"/>
            <a:chExt cx="5960283" cy="117229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7E60CE5-34A0-181F-7C2D-86B3CFF67FD4}"/>
                </a:ext>
              </a:extLst>
            </p:cNvPr>
            <p:cNvGrpSpPr/>
            <p:nvPr/>
          </p:nvGrpSpPr>
          <p:grpSpPr>
            <a:xfrm>
              <a:off x="1780391" y="4697732"/>
              <a:ext cx="2375174" cy="1102163"/>
              <a:chOff x="1780391" y="4687903"/>
              <a:chExt cx="2375174" cy="110909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BB0DD88-47BA-96C4-BCBB-3F9494DD038A}"/>
                  </a:ext>
                </a:extLst>
              </p:cNvPr>
              <p:cNvSpPr/>
              <p:nvPr/>
            </p:nvSpPr>
            <p:spPr bwMode="auto">
              <a:xfrm>
                <a:off x="1780391" y="5179189"/>
                <a:ext cx="564776" cy="229025"/>
              </a:xfrm>
              <a:prstGeom prst="rect">
                <a:avLst/>
              </a:prstGeom>
              <a:noFill/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BF744316-091D-8492-9DE8-28995D196B4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345167" y="5408213"/>
                <a:ext cx="1810398" cy="388780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5C92BD2-BA2E-6837-EF6A-2362A886F6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345167" y="4687903"/>
                <a:ext cx="1810398" cy="491286"/>
              </a:xfrm>
              <a:prstGeom prst="line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66922" t="48546" r="6865" b="46544"/>
            <a:stretch/>
          </p:blipFill>
          <p:spPr>
            <a:xfrm>
              <a:off x="4145610" y="4668378"/>
              <a:ext cx="3595064" cy="1172295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3660466" y="3145147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cónduct</a:t>
            </a:r>
            <a:r>
              <a:rPr lang="en-US" dirty="0"/>
              <a:t>      </a:t>
            </a:r>
            <a:r>
              <a:rPr lang="en-US" dirty="0" err="1"/>
              <a:t>condúct</a:t>
            </a:r>
            <a:r>
              <a:rPr lang="en-US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FCFB97-7579-3B35-B054-61AA6D762A6D}"/>
              </a:ext>
            </a:extLst>
          </p:cNvPr>
          <p:cNvGrpSpPr/>
          <p:nvPr/>
        </p:nvGrpSpPr>
        <p:grpSpPr>
          <a:xfrm>
            <a:off x="497846" y="2925465"/>
            <a:ext cx="2736647" cy="582277"/>
            <a:chOff x="5167899" y="2900249"/>
            <a:chExt cx="2736647" cy="582277"/>
          </a:xfrm>
        </p:grpSpPr>
        <p:sp>
          <p:nvSpPr>
            <p:cNvPr id="21" name="TextBox 20"/>
            <p:cNvSpPr txBox="1"/>
            <p:nvPr/>
          </p:nvSpPr>
          <p:spPr>
            <a:xfrm>
              <a:off x="5167899" y="3113194"/>
              <a:ext cx="2736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conduct (n)    conduct (v)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32021" y="2900249"/>
              <a:ext cx="2309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    L              </a:t>
              </a:r>
              <a:r>
                <a:rPr lang="en-US" dirty="0" err="1"/>
                <a:t>L</a:t>
              </a:r>
              <a:r>
                <a:rPr lang="en-US" dirty="0"/>
                <a:t>    H 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D83104D-F58D-EC18-972A-3BE5088CC8D4}"/>
              </a:ext>
            </a:extLst>
          </p:cNvPr>
          <p:cNvSpPr txBox="1"/>
          <p:nvPr/>
        </p:nvSpPr>
        <p:spPr>
          <a:xfrm>
            <a:off x="523300" y="2309941"/>
            <a:ext cx="862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/>
              <a:t>Please read our Code of Conduct, and conduct yourself accordingly.  </a:t>
            </a:r>
            <a:endParaRPr lang="en-US" sz="20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360522" y="3031937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ˈ</a:t>
            </a:r>
            <a:r>
              <a:rPr lang="en-US" dirty="0"/>
              <a:t>conduct      </a:t>
            </a:r>
            <a:r>
              <a:rPr lang="en-US" dirty="0" err="1"/>
              <a:t>con</a:t>
            </a:r>
            <a:r>
              <a:rPr lang="en-US" sz="2400" dirty="0" err="1"/>
              <a:t>ˈ</a:t>
            </a:r>
            <a:r>
              <a:rPr lang="en-US" dirty="0" err="1"/>
              <a:t>duct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61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</p:bld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53529</TotalTime>
  <Words>3018</Words>
  <Application>Microsoft Office PowerPoint</Application>
  <PresentationFormat>On-screen Show (4:3)</PresentationFormat>
  <Paragraphs>371</Paragraphs>
  <Slides>29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Mountain Top</vt:lpstr>
      <vt:lpstr>PowerPoint Presentation</vt:lpstr>
      <vt:lpstr>Some Roles of Prosody</vt:lpstr>
      <vt:lpstr>1. Identifying Phonemes</vt:lpstr>
      <vt:lpstr>2. Identifying Syllables</vt:lpstr>
      <vt:lpstr>2. Identifying Syllables</vt:lpstr>
      <vt:lpstr>PowerPoint Presentation</vt:lpstr>
      <vt:lpstr>3. Identifying Words</vt:lpstr>
      <vt:lpstr>3. Identifying Words</vt:lpstr>
      <vt:lpstr>3. Identifying Words</vt:lpstr>
      <vt:lpstr>3. Identifying Words</vt:lpstr>
      <vt:lpstr>3. Identifying Words</vt:lpstr>
      <vt:lpstr>3. Identifying Words</vt:lpstr>
      <vt:lpstr>Summary</vt:lpstr>
      <vt:lpstr>Contents </vt:lpstr>
      <vt:lpstr>Contents </vt:lpstr>
      <vt:lpstr>PowerPoint Presentation</vt:lpstr>
      <vt:lpstr>3. Identifying Words</vt:lpstr>
      <vt:lpstr>Prosody and Language</vt:lpstr>
      <vt:lpstr>Variation</vt:lpstr>
      <vt:lpstr>Variation</vt:lpstr>
      <vt:lpstr>Word-level Prosody</vt:lpstr>
      <vt:lpstr>Stress, Tone, Pitch Accent</vt:lpstr>
      <vt:lpstr>English Noun Stress (Kreidler 1989)</vt:lpstr>
      <vt:lpstr>Stress, Tone, Pitch Accent</vt:lpstr>
      <vt:lpstr>Tone Language Example (II)</vt:lpstr>
      <vt:lpstr>Stress, Tone, Pitch Accent</vt:lpstr>
      <vt:lpstr>Acoustics of Tone</vt:lpstr>
      <vt:lpstr>Prosodic Realization</vt:lpstr>
      <vt:lpstr>Summary &amp; Challenges</vt:lpstr>
    </vt:vector>
  </TitlesOfParts>
  <Company>Univ. of Tokyo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Systems Group</dc:title>
  <dc:creator>Sanpo Lab</dc:creator>
  <cp:lastModifiedBy>Ward, Nigel G.</cp:lastModifiedBy>
  <cp:revision>3928</cp:revision>
  <cp:lastPrinted>2021-05-18T23:20:02Z</cp:lastPrinted>
  <dcterms:created xsi:type="dcterms:W3CDTF">2002-10-17T07:23:49Z</dcterms:created>
  <dcterms:modified xsi:type="dcterms:W3CDTF">2022-07-28T01:59:47Z</dcterms:modified>
</cp:coreProperties>
</file>