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1053" r:id="rId2"/>
    <p:sldId id="2156" r:id="rId3"/>
    <p:sldId id="2169" r:id="rId4"/>
    <p:sldId id="2155" r:id="rId5"/>
    <p:sldId id="2152" r:id="rId6"/>
    <p:sldId id="2153" r:id="rId7"/>
    <p:sldId id="2151" r:id="rId8"/>
    <p:sldId id="2154" r:id="rId9"/>
    <p:sldId id="2131" r:id="rId10"/>
    <p:sldId id="2167" r:id="rId11"/>
    <p:sldId id="2168" r:id="rId12"/>
    <p:sldId id="2173" r:id="rId13"/>
    <p:sldId id="2143" r:id="rId14"/>
    <p:sldId id="2174" r:id="rId15"/>
    <p:sldId id="2165" r:id="rId16"/>
    <p:sldId id="2171" r:id="rId17"/>
    <p:sldId id="2166" r:id="rId18"/>
    <p:sldId id="2172" r:id="rId19"/>
    <p:sldId id="2164" r:id="rId20"/>
    <p:sldId id="2170" r:id="rId21"/>
    <p:sldId id="2138" r:id="rId22"/>
    <p:sldId id="2078" r:id="rId23"/>
    <p:sldId id="2139" r:id="rId24"/>
    <p:sldId id="2150" r:id="rId25"/>
  </p:sldIdLst>
  <p:sldSz cx="9144000" cy="6858000" type="screen4x3"/>
  <p:notesSz cx="6858000" cy="923925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rd, Nigel G." initials="WNG" lastIdx="1" clrIdx="0">
    <p:extLst>
      <p:ext uri="{19B8F6BF-5375-455C-9EA6-DF929625EA0E}">
        <p15:presenceInfo xmlns:p15="http://schemas.microsoft.com/office/powerpoint/2012/main" userId="Ward, Nigel G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5D9"/>
    <a:srgbClr val="E75543"/>
    <a:srgbClr val="65AB17"/>
    <a:srgbClr val="64972B"/>
    <a:srgbClr val="FFFF84"/>
    <a:srgbClr val="003297"/>
    <a:srgbClr val="FFFF23"/>
    <a:srgbClr val="D9D9D9"/>
    <a:srgbClr val="003090"/>
    <a:srgbClr val="85C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34" autoAdjust="0"/>
    <p:restoredTop sz="68155" autoAdjust="0"/>
  </p:normalViewPr>
  <p:slideViewPr>
    <p:cSldViewPr snapToGrid="0">
      <p:cViewPr varScale="1">
        <p:scale>
          <a:sx n="74" d="100"/>
          <a:sy n="74" d="100"/>
        </p:scale>
        <p:origin x="1044" y="54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20" d="100"/>
        <a:sy n="120" d="100"/>
      </p:scale>
      <p:origin x="0" y="-7542"/>
    </p:cViewPr>
  </p:sorterViewPr>
  <p:notesViewPr>
    <p:cSldViewPr snapToGrid="0">
      <p:cViewPr varScale="1">
        <p:scale>
          <a:sx n="68" d="100"/>
          <a:sy n="68" d="100"/>
        </p:scale>
        <p:origin x="2838" y="78"/>
      </p:cViewPr>
      <p:guideLst>
        <p:guide orient="horz" pos="2910"/>
        <p:guide pos="2160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42" tIns="45123" rIns="90242" bIns="4512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3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42" tIns="45123" rIns="90242" bIns="4512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7288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42" tIns="45123" rIns="90242" bIns="4512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3" y="8777288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42" tIns="45123" rIns="90242" bIns="451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933D1E-80BE-444B-94DB-FA0AC1C459D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62496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0242" tIns="45123" rIns="90242" bIns="451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6" y="0"/>
            <a:ext cx="2971800" cy="461963"/>
          </a:xfrm>
          <a:prstGeom prst="rect">
            <a:avLst/>
          </a:prstGeom>
        </p:spPr>
        <p:txBody>
          <a:bodyPr vert="horz" lIns="90242" tIns="45123" rIns="90242" bIns="45123" rtlCol="0"/>
          <a:lstStyle>
            <a:lvl1pPr algn="r">
              <a:defRPr sz="1200"/>
            </a:lvl1pPr>
          </a:lstStyle>
          <a:p>
            <a:fld id="{FB4605E5-09BA-467E-8D5F-790F7A9DC9D7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9188" y="693738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42" tIns="45123" rIns="90242" bIns="451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388646"/>
            <a:ext cx="5486400" cy="4157663"/>
          </a:xfrm>
          <a:prstGeom prst="rect">
            <a:avLst/>
          </a:prstGeom>
        </p:spPr>
        <p:txBody>
          <a:bodyPr vert="horz" lIns="90242" tIns="45123" rIns="90242" bIns="4512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5684"/>
            <a:ext cx="2971800" cy="461963"/>
          </a:xfrm>
          <a:prstGeom prst="rect">
            <a:avLst/>
          </a:prstGeom>
        </p:spPr>
        <p:txBody>
          <a:bodyPr vert="horz" lIns="90242" tIns="45123" rIns="90242" bIns="451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6" y="8775684"/>
            <a:ext cx="2971800" cy="461963"/>
          </a:xfrm>
          <a:prstGeom prst="rect">
            <a:avLst/>
          </a:prstGeom>
        </p:spPr>
        <p:txBody>
          <a:bodyPr vert="horz" lIns="90242" tIns="45123" rIns="90242" bIns="45123" rtlCol="0" anchor="b"/>
          <a:lstStyle>
            <a:lvl1pPr algn="r">
              <a:defRPr sz="1200"/>
            </a:lvl1pPr>
          </a:lstStyle>
          <a:p>
            <a:fld id="{29BDAC53-7A3B-4047-838F-AC2D1EB755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60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Welcome to Lecture 15 of our series on prosody.</a:t>
            </a:r>
            <a:r>
              <a:rPr lang="en-US" baseline="0" dirty="0"/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Here we’ll get into some technical detail, but nothing really hard to understand.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Now, pitch trackers are amazing things.  They can take a speech signal and [next] 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95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Right, [click]  there are  pitch doubling/halving errors, as discussed in Lecture 5.</a:t>
            </a:r>
          </a:p>
          <a:p>
            <a:endParaRPr lang="en-US" baseline="0" dirty="0"/>
          </a:p>
          <a:p>
            <a:r>
              <a:rPr lang="en-US" dirty="0"/>
              <a:t>The cause is a too-wide range [click]</a:t>
            </a:r>
            <a:r>
              <a:rPr lang="en-US" baseline="0" dirty="0"/>
              <a:t> </a:t>
            </a:r>
            <a:r>
              <a:rPr lang="en-US" dirty="0"/>
              <a:t>from about 60 to 340:</a:t>
            </a:r>
            <a:r>
              <a:rPr lang="en-US" baseline="0" dirty="0"/>
              <a:t> over 2 octaves. </a:t>
            </a:r>
          </a:p>
          <a:p>
            <a:endParaRPr lang="en-US" baseline="0" dirty="0"/>
          </a:p>
          <a:p>
            <a:r>
              <a:rPr lang="en-US" baseline="0" dirty="0"/>
              <a:t>You can prevent this by setting the pitch range: telling the pitch tracker what is possible [next]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18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if you do this, the pitch tracker knows not</a:t>
            </a:r>
            <a:r>
              <a:rPr lang="en-US" baseline="0" dirty="0"/>
              <a:t> to output pitch values outside this range, so those</a:t>
            </a:r>
          </a:p>
          <a:p>
            <a:r>
              <a:rPr lang="en-US" baseline="0" dirty="0"/>
              <a:t>off-by-an-octave pitch values [click] won’t be output.  Most likely, it will instead give you values</a:t>
            </a:r>
          </a:p>
          <a:p>
            <a:r>
              <a:rPr lang="en-US" baseline="0" dirty="0"/>
              <a:t>in the correct range [click], shown in green here, which gives a much more sensible-looking result.  </a:t>
            </a:r>
            <a:endParaRPr lang="en-US" dirty="0"/>
          </a:p>
          <a:p>
            <a:endParaRPr lang="en-US" dirty="0"/>
          </a:p>
          <a:p>
            <a:r>
              <a:rPr lang="en-US" dirty="0"/>
              <a:t>[[Incidentally, this can reduce </a:t>
            </a:r>
            <a:r>
              <a:rPr lang="en-US" baseline="0" dirty="0"/>
              <a:t>false readings of jitter, and thus false detection of creakiness.]]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20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you just set min_f0 and max_f0 appropriately, and that prunes</a:t>
            </a:r>
            <a:r>
              <a:rPr lang="en-US" baseline="0" dirty="0"/>
              <a:t> out irrelevant pitch candidates [click] </a:t>
            </a:r>
          </a:p>
          <a:p>
            <a:r>
              <a:rPr lang="en-US" baseline="0" dirty="0"/>
              <a:t>Next, revisiting another topic from Lecture 5 [next]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00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microprosody</a:t>
            </a:r>
            <a:r>
              <a:rPr lang="en-US" baseline="0" dirty="0"/>
              <a:t> is a pervasive problem.  In this clip we see something very odd</a:t>
            </a:r>
            <a:endParaRPr lang="en-US" dirty="0"/>
          </a:p>
          <a:p>
            <a:r>
              <a:rPr lang="en-US" dirty="0"/>
              <a:t>   [click]   right on the first /s/ of “source” [click].  M</a:t>
            </a:r>
            <a:r>
              <a:rPr lang="en-US" baseline="0" dirty="0"/>
              <a:t>y perception disagrees with the pitch tracker. </a:t>
            </a:r>
          </a:p>
          <a:p>
            <a:r>
              <a:rPr lang="en-US" baseline="0" dirty="0"/>
              <a:t>What about you?  [click to play].  Right: it doesn’t *sound* low. </a:t>
            </a:r>
          </a:p>
          <a:p>
            <a:r>
              <a:rPr lang="en-US" baseline="0" dirty="0"/>
              <a:t>While the value it shows is in a plausible _range_, it’s not realistic given the context. </a:t>
            </a:r>
          </a:p>
          <a:p>
            <a:r>
              <a:rPr lang="en-US" baseline="0" dirty="0"/>
              <a:t>So here, we’d like the pitch tracker to better consider the local context, so we can tell it to apply a “smoothness constraint”, to only select pitch candidates that are likely given the local context. [click] Pitch trackers have a “smoothness” parameter for this.   </a:t>
            </a:r>
          </a:p>
          <a:p>
            <a:r>
              <a:rPr lang="en-US" baseline="0" dirty="0"/>
              <a:t>Another option [next] </a:t>
            </a:r>
          </a:p>
          <a:p>
            <a:endParaRPr lang="en-US" baseline="0" dirty="0"/>
          </a:p>
          <a:p>
            <a:r>
              <a:rPr lang="en-US" dirty="0"/>
              <a:t>[[</a:t>
            </a:r>
            <a:r>
              <a:rPr lang="en-US" dirty="0" err="1"/>
              <a:t>Microprosody</a:t>
            </a:r>
            <a:r>
              <a:rPr lang="en-US" dirty="0"/>
              <a:t>!  Remember, every time I say “</a:t>
            </a:r>
            <a:r>
              <a:rPr lang="en-US" dirty="0" err="1"/>
              <a:t>microprosody</a:t>
            </a:r>
            <a:r>
              <a:rPr lang="en-US" dirty="0"/>
              <a:t>”, I mean dependent on the lexical/phonetic content.  </a:t>
            </a:r>
          </a:p>
          <a:p>
            <a:r>
              <a:rPr lang="en-US" dirty="0"/>
              <a:t>Incredibly damaging to automatic feature computation.  ]]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93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 is to just ignore pitch candidates that have only weak support.  </a:t>
            </a:r>
          </a:p>
          <a:p>
            <a:r>
              <a:rPr lang="en-US" baseline="0" dirty="0"/>
              <a:t>In this example, m</a:t>
            </a:r>
            <a:r>
              <a:rPr lang="en-US" dirty="0"/>
              <a:t>aybe there is some vocal fold wobbling happening during the /s/, </a:t>
            </a:r>
          </a:p>
          <a:p>
            <a:r>
              <a:rPr lang="en-US" dirty="0"/>
              <a:t>but it’s certainly weak; that is to say, </a:t>
            </a:r>
            <a:r>
              <a:rPr lang="en-US" baseline="0" dirty="0"/>
              <a:t>low periodicity.  </a:t>
            </a:r>
          </a:p>
          <a:p>
            <a:r>
              <a:rPr lang="en-US" baseline="0" dirty="0"/>
              <a:t>You can tell the pitch tracker you don’t want such points.  This is the “voicing threshold” parameter [next].</a:t>
            </a:r>
          </a:p>
          <a:p>
            <a:endParaRPr lang="en-US" baseline="0" dirty="0"/>
          </a:p>
          <a:p>
            <a:r>
              <a:rPr lang="en-US" dirty="0"/>
              <a:t>[[</a:t>
            </a:r>
            <a:r>
              <a:rPr lang="en-US" dirty="0" err="1"/>
              <a:t>Microprosody</a:t>
            </a:r>
            <a:r>
              <a:rPr lang="en-US" dirty="0"/>
              <a:t>!  Remember, every time I say “</a:t>
            </a:r>
            <a:r>
              <a:rPr lang="en-US" dirty="0" err="1"/>
              <a:t>microprosody</a:t>
            </a:r>
            <a:r>
              <a:rPr lang="en-US" dirty="0"/>
              <a:t>”, I mean dependent on the lexical/phonetic content.  </a:t>
            </a:r>
          </a:p>
          <a:p>
            <a:r>
              <a:rPr lang="en-US" dirty="0"/>
              <a:t>Incredibly damaging to automatic feature computation.  ]]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05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here we see those two parameters.  Both can often help not only with </a:t>
            </a:r>
            <a:r>
              <a:rPr lang="en-US" dirty="0" err="1"/>
              <a:t>microprosody</a:t>
            </a:r>
            <a:r>
              <a:rPr lang="en-US" dirty="0"/>
              <a:t>,</a:t>
            </a:r>
            <a:r>
              <a:rPr lang="en-US" baseline="0" dirty="0"/>
              <a:t> but also with </a:t>
            </a:r>
            <a:r>
              <a:rPr lang="en-US" baseline="0" dirty="0" err="1"/>
              <a:t>octaving</a:t>
            </a:r>
            <a:r>
              <a:rPr lang="en-US" baseline="0" dirty="0"/>
              <a:t> errors. </a:t>
            </a:r>
          </a:p>
          <a:p>
            <a:r>
              <a:rPr lang="en-US" baseline="0" dirty="0"/>
              <a:t>But can be risky: overuse can distort the information you get from your pitch tracker.  </a:t>
            </a:r>
          </a:p>
          <a:p>
            <a:endParaRPr lang="en-US" baseline="0" dirty="0"/>
          </a:p>
          <a:p>
            <a:r>
              <a:rPr lang="en-US" baseline="0" dirty="0"/>
              <a:t>The last parameter to mention is the “scale” parameter [next]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18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which determines whether the output is Log Hz, or equivalently semitones, which you want if you’re visualizing the contour [click], not least to avoid exaggerating the importance size of pitch peaks.  But if you’re going to do subsequent processing, you’ll probably just output a sequence of raw Hertz values, and take the Log in the next processing stage. </a:t>
            </a:r>
          </a:p>
          <a:p>
            <a:endParaRPr lang="en-US" baseline="0" dirty="0"/>
          </a:p>
          <a:p>
            <a:r>
              <a:rPr lang="en-US" baseline="0" dirty="0"/>
              <a:t>Finally, most pitch trackers give you bonus outputs: voicing decisions or voicing probabilities.  [click] </a:t>
            </a:r>
          </a:p>
          <a:p>
            <a:endParaRPr lang="en-US" baseline="0" dirty="0"/>
          </a:p>
          <a:p>
            <a:r>
              <a:rPr lang="en-US" baseline="0" dirty="0"/>
              <a:t>[Clip shown is ojiisan-ojisan.wav; the diagram underneath is straight Hz, not log Hz]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991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because the F0 is not meaningful everywhere.</a:t>
            </a:r>
            <a:r>
              <a:rPr lang="en-US" baseline="0" dirty="0"/>
              <a:t> [click]  [next]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73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pitch trackers give you F0</a:t>
            </a:r>
            <a:r>
              <a:rPr lang="en-US" baseline="0" dirty="0"/>
              <a:t> </a:t>
            </a:r>
            <a:r>
              <a:rPr lang="en-US" dirty="0"/>
              <a:t>output, frame-by-frame, but F0 is _not defined_ for</a:t>
            </a:r>
            <a:r>
              <a:rPr lang="en-US" baseline="0" dirty="0"/>
              <a:t> every frame.  So they need to tell you</a:t>
            </a:r>
          </a:p>
          <a:p>
            <a:r>
              <a:rPr lang="en-US" baseline="0" dirty="0"/>
              <a:t>which frames are unvoiced [click] sometimes by outputting a 0 for such frames, or by outputting a Not-a-number value. </a:t>
            </a:r>
          </a:p>
          <a:p>
            <a:endParaRPr lang="en-US" baseline="0" dirty="0"/>
          </a:p>
          <a:p>
            <a:r>
              <a:rPr lang="en-US" baseline="0" dirty="0"/>
              <a:t>Others give you their best guess in any case, [click] but output a 0, or a number near zero, </a:t>
            </a:r>
          </a:p>
          <a:p>
            <a:r>
              <a:rPr lang="en-US" baseline="0" dirty="0"/>
              <a:t>when they think the frame is actually unvoiced. </a:t>
            </a:r>
          </a:p>
          <a:p>
            <a:endParaRPr lang="en-US" dirty="0"/>
          </a:p>
          <a:p>
            <a:r>
              <a:rPr lang="en-US" dirty="0"/>
              <a:t>This information</a:t>
            </a:r>
            <a:r>
              <a:rPr lang="en-US" baseline="0" dirty="0"/>
              <a:t> is valuable in itself, as an indicator of phenomena such as devoicing and creaky voice.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057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Okay,</a:t>
            </a:r>
            <a:r>
              <a:rPr lang="en-US" baseline="0" dirty="0"/>
              <a:t> p</a:t>
            </a:r>
            <a:r>
              <a:rPr lang="en-US" dirty="0"/>
              <a:t>itch trackers give you an unusual amount of control. </a:t>
            </a:r>
          </a:p>
          <a:p>
            <a:r>
              <a:rPr lang="en-US" dirty="0"/>
              <a:t>But in other respects,</a:t>
            </a:r>
            <a:r>
              <a:rPr lang="en-US" baseline="0" dirty="0"/>
              <a:t> they are like other frame-level feature detectors,</a:t>
            </a:r>
          </a:p>
          <a:p>
            <a:r>
              <a:rPr lang="en-US" baseline="0" dirty="0"/>
              <a:t>In that they results they given need further processing.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[next]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49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you</a:t>
            </a:r>
            <a:r>
              <a:rPr lang="en-US" baseline="0" dirty="0"/>
              <a:t> something clear and informative.  And even beautiful.  Voluptuous even.</a:t>
            </a:r>
          </a:p>
          <a:p>
            <a:r>
              <a:rPr lang="en-US" baseline="0" dirty="0"/>
              <a:t>But don’t be fooled: real pitch contours are seldom like this</a:t>
            </a:r>
            <a:r>
              <a:rPr lang="en-US" baseline="0"/>
              <a:t>. If that’s what you want, you can try finding </a:t>
            </a:r>
            <a:r>
              <a:rPr lang="en-US" baseline="0" dirty="0"/>
              <a:t>… 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A</a:t>
            </a:r>
            <a:r>
              <a:rPr lang="en-US" baseline="0" dirty="0"/>
              <a:t> speaker with a </a:t>
            </a:r>
            <a:r>
              <a:rPr lang="en-US" baseline="0"/>
              <a:t>g</a:t>
            </a:r>
            <a:r>
              <a:rPr lang="en-US"/>
              <a:t>reat voice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Speaking carefully selected sentences</a:t>
            </a:r>
          </a:p>
          <a:p>
            <a:pPr marL="171450" indent="-171450">
              <a:buFontTx/>
              <a:buChar char="-"/>
            </a:pPr>
            <a:r>
              <a:rPr lang="en-US" dirty="0"/>
              <a:t>In good recording conditions</a:t>
            </a:r>
          </a:p>
          <a:p>
            <a:pPr marL="171450" indent="-171450">
              <a:buFontTx/>
              <a:buChar char="-"/>
            </a:pPr>
            <a:r>
              <a:rPr lang="en-US" dirty="0"/>
              <a:t>And after many takes</a:t>
            </a:r>
          </a:p>
          <a:p>
            <a:pPr marL="0" indent="0">
              <a:buFontTx/>
              <a:buNone/>
            </a:pPr>
            <a:r>
              <a:rPr lang="en-US" dirty="0"/>
              <a:t>Probably your data</a:t>
            </a:r>
            <a:r>
              <a:rPr lang="en-US" baseline="0" dirty="0"/>
              <a:t> is not like this.  But pitch trackers can still give you a lot of information, if used correctly.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469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As we’ll see in the next two lectures, on normalization and on aggregation the more meaningful mid-level features</a:t>
            </a:r>
            <a:r>
              <a:rPr lang="en-US" baseline="0"/>
              <a:t>.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8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every feature processin</a:t>
            </a:r>
            <a:r>
              <a:rPr lang="en-US" baseline="0" dirty="0"/>
              <a:t>g pipeline starts with frame-level features, also called “low-level” features. </a:t>
            </a:r>
          </a:p>
          <a:p>
            <a:r>
              <a:rPr lang="en-US" baseline="0" dirty="0"/>
              <a:t>… closer to the acoustic reality, and hopefully the articulatory reality</a:t>
            </a:r>
          </a:p>
          <a:p>
            <a:r>
              <a:rPr lang="en-US" baseline="0" dirty="0"/>
              <a:t>… unbiased/unaided by any knowledge of the specific language.</a:t>
            </a:r>
          </a:p>
          <a:p>
            <a:r>
              <a:rPr lang="en-US" baseline="0" dirty="0"/>
              <a:t>Instantaneous properties of the voice … measured every 10 milliseconds, or sometimes 20.  </a:t>
            </a:r>
          </a:p>
          <a:p>
            <a:r>
              <a:rPr lang="en-US" baseline="0" dirty="0"/>
              <a:t>It doesn’t change that fast, so either is fine.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41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So, a pitch tracker is an algorithm that …. </a:t>
            </a:r>
          </a:p>
          <a:p>
            <a:endParaRPr lang="en-US" dirty="0"/>
          </a:p>
          <a:p>
            <a:r>
              <a:rPr lang="en-US" dirty="0"/>
              <a:t>Now you can find pitch trackers</a:t>
            </a:r>
            <a:r>
              <a:rPr lang="en-US" baseline="0" dirty="0"/>
              <a:t> for speech and pitch trackers for music [next]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38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/>
              <a:t>another</a:t>
            </a:r>
            <a:r>
              <a:rPr lang="en-US" baseline="0" dirty="0"/>
              <a:t> choice you probably want to avoid is [next]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4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a neural pitch tracker.  </a:t>
            </a:r>
          </a:p>
          <a:p>
            <a:r>
              <a:rPr lang="en-US" dirty="0"/>
              <a:t>While these can perform very well on the specific dataset they were trained on, </a:t>
            </a:r>
          </a:p>
          <a:p>
            <a:r>
              <a:rPr lang="en-US" dirty="0"/>
              <a:t>that</a:t>
            </a:r>
            <a:r>
              <a:rPr lang="en-US" baseline="0" dirty="0"/>
              <a:t> performance may not translate to data collected from other speakers or in different recording conditions, or languages.</a:t>
            </a:r>
          </a:p>
          <a:p>
            <a:r>
              <a:rPr lang="en-US" baseline="0" dirty="0"/>
              <a:t>That is, </a:t>
            </a:r>
            <a:r>
              <a:rPr lang="en-US" dirty="0"/>
              <a:t>they tend to lack robustness, and they even lack parameters</a:t>
            </a:r>
            <a:r>
              <a:rPr lang="en-US" baseline="0" dirty="0"/>
              <a:t> so you can customize the to work for _your_ data.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26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 you’ll most likely use one of these 5. 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Praat</a:t>
            </a:r>
            <a:r>
              <a:rPr lang="en-US" baseline="0" dirty="0"/>
              <a:t> is incredibly convenient for quick looks at short speech samples.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Reaper is a stand-alone program that we’ve found to be reliable even on noisy samples and even without tuning the parameters.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FXRapt</a:t>
            </a:r>
            <a:r>
              <a:rPr lang="en-US" baseline="0" dirty="0"/>
              <a:t> does almost as well as Reaper, and may be more convenient. </a:t>
            </a:r>
            <a:r>
              <a:rPr lang="en-US" dirty="0"/>
              <a:t> 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pYAAPT</a:t>
            </a:r>
            <a:r>
              <a:rPr lang="en-US" baseline="0" dirty="0"/>
              <a:t> is in python, and K</a:t>
            </a:r>
            <a:r>
              <a:rPr lang="en-US" dirty="0"/>
              <a:t>aldi has available python wrappers.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All perform well in most cases, especially if you set the parameters properly. [click].</a:t>
            </a:r>
            <a:r>
              <a:rPr lang="en-US" baseline="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To understand how to do this, we</a:t>
            </a:r>
            <a:r>
              <a:rPr lang="en-US" dirty="0"/>
              <a:t> need to “look inside the black box”. [next]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84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/>
              <a:t>We’ll</a:t>
            </a:r>
            <a:r>
              <a:rPr lang="en-US" sz="1200" baseline="0" dirty="0"/>
              <a:t> start with </a:t>
            </a:r>
            <a:r>
              <a:rPr lang="en-US" sz="1200" dirty="0"/>
              <a:t>Candidate Generation: … may have multiple values [click] … methods</a:t>
            </a:r>
            <a:r>
              <a:rPr lang="en-US" sz="1200" baseline="0" dirty="0"/>
              <a:t> include … </a:t>
            </a:r>
            <a:r>
              <a:rPr lang="en-US" sz="1200" dirty="0"/>
              <a:t>glottal burst tracking, autocorrelation/periodicity computations, perhaps over LPC residuals, etc.  (usually in the time domain despite what human perception *probably* does)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So, the first parameters we’ll talk about are … [next]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48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those to set the pitch range.  …  Many pitch trackers by default look for a pitch in the range 50-500 Hz … enough to work for anyone, </a:t>
            </a:r>
          </a:p>
          <a:p>
            <a:r>
              <a:rPr lang="en-US" dirty="0"/>
              <a:t>from children, to adult males.</a:t>
            </a:r>
            <a:r>
              <a:rPr lang="en-US" baseline="0" dirty="0"/>
              <a:t>   But this can cause problems…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14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real speech input, but a nonsense</a:t>
            </a:r>
            <a:r>
              <a:rPr lang="en-US" baseline="0" dirty="0"/>
              <a:t> pitch track.  Can you see what’s wrong?  [next]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48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5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26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512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2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512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3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3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5136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4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144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0163E5B-82AC-4787-8415-FF8699C5043D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2B880-C0BB-44C1-8AC9-C51D04CF0B1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49918-BC7F-40D9-B22C-9B0F7F46F277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C2852-C21C-48FF-9C48-C01BA854C3FA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52627-1FD7-48DC-86B7-26D5D43A9FB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8DB14-8A3B-429B-8D6E-A3AEE008E29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1ADF1-CA16-4DE1-8D9D-033EB25882D5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52331-BE03-47D8-BAD0-F6BC65B8D600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7B694-A21E-413D-8924-E0177E7DDEE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FA49D-4BB6-4723-AE15-752136DEE38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ABE7A-140D-4652-9E1D-56A5B2129398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1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0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1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ja-JP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ja-JP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5E2AF24-5323-4747-B67F-38D0FF57F09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012" y="360010"/>
            <a:ext cx="8407142" cy="190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5400" b="1" dirty="0"/>
              <a:t>Prosody </a:t>
            </a:r>
          </a:p>
          <a:p>
            <a:pPr>
              <a:lnSpc>
                <a:spcPct val="140000"/>
              </a:lnSpc>
            </a:pPr>
            <a:r>
              <a:rPr lang="en-US" sz="3400" b="1"/>
              <a:t>Lecture 15: Using Pitch Trackers</a:t>
            </a:r>
            <a:endParaRPr lang="en-US" sz="3400" b="1" dirty="0"/>
          </a:p>
        </p:txBody>
      </p:sp>
      <p:sp>
        <p:nvSpPr>
          <p:cNvPr id="3" name="Rectangle 2"/>
          <p:cNvSpPr/>
          <p:nvPr/>
        </p:nvSpPr>
        <p:spPr>
          <a:xfrm>
            <a:off x="561012" y="4402552"/>
            <a:ext cx="529525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Tutorial presented at ACL 2021  </a:t>
            </a:r>
          </a:p>
        </p:txBody>
      </p:sp>
      <p:sp>
        <p:nvSpPr>
          <p:cNvPr id="9" name="Rectangle 8"/>
          <p:cNvSpPr/>
          <p:nvPr/>
        </p:nvSpPr>
        <p:spPr>
          <a:xfrm>
            <a:off x="561012" y="2645193"/>
            <a:ext cx="5173560" cy="1114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/>
              <a:t>Nigel G. Ward</a:t>
            </a:r>
            <a:r>
              <a:rPr lang="en-US" dirty="0"/>
              <a:t>, University of Texas at El Paso</a:t>
            </a:r>
          </a:p>
          <a:p>
            <a:pPr>
              <a:lnSpc>
                <a:spcPct val="200000"/>
              </a:lnSpc>
            </a:pPr>
            <a:r>
              <a:rPr lang="en-US" b="1" dirty="0"/>
              <a:t>Gina-Anne </a:t>
            </a:r>
            <a:r>
              <a:rPr lang="en-US" b="1" dirty="0" err="1"/>
              <a:t>Levow</a:t>
            </a:r>
            <a:r>
              <a:rPr lang="en-US" dirty="0"/>
              <a:t>, University of Washington  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2AF9EC5A-B427-4A2A-BBEA-96A203DE6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710" y="2961189"/>
            <a:ext cx="2587765" cy="86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University of Texas at El Paso - UTEP">
            <a:extLst>
              <a:ext uri="{FF2B5EF4-FFF2-40B4-BE49-F238E27FC236}">
                <a16:creationId xmlns:a16="http://schemas.microsoft.com/office/drawing/2014/main" id="{3AFF0749-B2A5-44EB-A417-5B7910A29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345" y="2961189"/>
            <a:ext cx="1044731" cy="79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24776" t="26124" r="37015" b="39263"/>
          <a:stretch/>
        </p:blipFill>
        <p:spPr>
          <a:xfrm>
            <a:off x="638679" y="5105831"/>
            <a:ext cx="3493827" cy="73697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51CA414-D432-D614-01D0-8B44C4F82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bg2">
                <a:lumMod val="10000"/>
                <a:lumOff val="9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644" y="5066669"/>
            <a:ext cx="2202710" cy="77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005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59497-B867-4C5D-8F2B-0610AD2F8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6931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Impossible Pitch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41F9CB-E7E3-4BC3-9142-84EEA9D3CE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05" t="50158" r="8314" b="4228"/>
          <a:stretch/>
        </p:blipFill>
        <p:spPr>
          <a:xfrm>
            <a:off x="635000" y="1558304"/>
            <a:ext cx="7759700" cy="425070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Rounded Rectangle 2"/>
          <p:cNvSpPr/>
          <p:nvPr/>
        </p:nvSpPr>
        <p:spPr bwMode="auto">
          <a:xfrm>
            <a:off x="7363342" y="1410683"/>
            <a:ext cx="834360" cy="3710763"/>
          </a:xfrm>
          <a:prstGeom prst="roundRect">
            <a:avLst>
              <a:gd name="adj" fmla="val 43471"/>
            </a:avLst>
          </a:prstGeom>
          <a:noFill/>
          <a:ln w="762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376673" y="1526405"/>
            <a:ext cx="4789671" cy="3463906"/>
            <a:chOff x="2376673" y="1668074"/>
            <a:chExt cx="4789671" cy="3463906"/>
          </a:xfrm>
        </p:grpSpPr>
        <p:sp>
          <p:nvSpPr>
            <p:cNvPr id="4" name="Oval 3"/>
            <p:cNvSpPr/>
            <p:nvPr/>
          </p:nvSpPr>
          <p:spPr bwMode="auto">
            <a:xfrm>
              <a:off x="2679404" y="1668074"/>
              <a:ext cx="425303" cy="607292"/>
            </a:xfrm>
            <a:prstGeom prst="ellipse">
              <a:avLst/>
            </a:prstGeom>
            <a:noFill/>
            <a:ln w="762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5021373" y="1788576"/>
              <a:ext cx="425303" cy="607292"/>
            </a:xfrm>
            <a:prstGeom prst="ellipse">
              <a:avLst/>
            </a:prstGeom>
            <a:noFill/>
            <a:ln w="762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2376673" y="4524688"/>
              <a:ext cx="425303" cy="607292"/>
            </a:xfrm>
            <a:prstGeom prst="ellipse">
              <a:avLst/>
            </a:prstGeom>
            <a:noFill/>
            <a:ln w="762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3974363" y="4443172"/>
              <a:ext cx="425303" cy="607292"/>
            </a:xfrm>
            <a:prstGeom prst="ellipse">
              <a:avLst/>
            </a:prstGeom>
            <a:noFill/>
            <a:ln w="762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4657355" y="4063944"/>
              <a:ext cx="425303" cy="607292"/>
            </a:xfrm>
            <a:prstGeom prst="ellipse">
              <a:avLst/>
            </a:prstGeom>
            <a:noFill/>
            <a:ln w="762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5808769" y="4050916"/>
              <a:ext cx="538866" cy="607292"/>
            </a:xfrm>
            <a:prstGeom prst="ellipse">
              <a:avLst/>
            </a:prstGeom>
            <a:noFill/>
            <a:ln w="762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6310129" y="2092222"/>
              <a:ext cx="856215" cy="607292"/>
            </a:xfrm>
            <a:prstGeom prst="ellipse">
              <a:avLst/>
            </a:prstGeom>
            <a:noFill/>
            <a:ln w="762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606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59497-B867-4C5D-8F2B-0610AD2F8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81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Impossible Pitch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41F9CB-E7E3-4BC3-9142-84EEA9D3CE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05" t="50158" r="8314" b="4228"/>
          <a:stretch/>
        </p:blipFill>
        <p:spPr>
          <a:xfrm>
            <a:off x="635000" y="1571183"/>
            <a:ext cx="7759700" cy="425070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2570598" y="3252363"/>
            <a:ext cx="4337643" cy="744280"/>
            <a:chOff x="2570598" y="3381153"/>
            <a:chExt cx="4337643" cy="744280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2860158" y="3902149"/>
              <a:ext cx="116958" cy="22328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65AB1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4065181" y="3487479"/>
              <a:ext cx="272903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65AB1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4731488" y="3381153"/>
              <a:ext cx="237167" cy="106327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65AB1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5103628" y="3561907"/>
              <a:ext cx="116958" cy="24215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65AB1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5909931" y="3502227"/>
              <a:ext cx="368595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65AB1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Freeform 17"/>
            <p:cNvSpPr/>
            <p:nvPr/>
          </p:nvSpPr>
          <p:spPr bwMode="auto">
            <a:xfrm>
              <a:off x="6496259" y="3538299"/>
              <a:ext cx="411982" cy="198434"/>
            </a:xfrm>
            <a:custGeom>
              <a:avLst/>
              <a:gdLst>
                <a:gd name="connsiteX0" fmla="*/ 0 w 411982"/>
                <a:gd name="connsiteY0" fmla="*/ 86216 h 198434"/>
                <a:gd name="connsiteX1" fmla="*/ 75362 w 411982"/>
                <a:gd name="connsiteY1" fmla="*/ 40998 h 198434"/>
                <a:gd name="connsiteX2" fmla="*/ 130628 w 411982"/>
                <a:gd name="connsiteY2" fmla="*/ 126409 h 198434"/>
                <a:gd name="connsiteX3" fmla="*/ 150725 w 411982"/>
                <a:gd name="connsiteY3" fmla="*/ 161578 h 198434"/>
                <a:gd name="connsiteX4" fmla="*/ 195943 w 411982"/>
                <a:gd name="connsiteY4" fmla="*/ 81192 h 198434"/>
                <a:gd name="connsiteX5" fmla="*/ 211015 w 411982"/>
                <a:gd name="connsiteY5" fmla="*/ 5829 h 198434"/>
                <a:gd name="connsiteX6" fmla="*/ 266281 w 411982"/>
                <a:gd name="connsiteY6" fmla="*/ 20902 h 198434"/>
                <a:gd name="connsiteX7" fmla="*/ 301450 w 411982"/>
                <a:gd name="connsiteY7" fmla="*/ 146506 h 198434"/>
                <a:gd name="connsiteX8" fmla="*/ 341644 w 411982"/>
                <a:gd name="connsiteY8" fmla="*/ 106313 h 198434"/>
                <a:gd name="connsiteX9" fmla="*/ 361740 w 411982"/>
                <a:gd name="connsiteY9" fmla="*/ 196748 h 198434"/>
                <a:gd name="connsiteX10" fmla="*/ 411982 w 411982"/>
                <a:gd name="connsiteY10" fmla="*/ 156554 h 198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1982" h="198434">
                  <a:moveTo>
                    <a:pt x="0" y="86216"/>
                  </a:moveTo>
                  <a:cubicBezTo>
                    <a:pt x="26795" y="60257"/>
                    <a:pt x="53591" y="34299"/>
                    <a:pt x="75362" y="40998"/>
                  </a:cubicBezTo>
                  <a:cubicBezTo>
                    <a:pt x="97133" y="47697"/>
                    <a:pt x="118068" y="106312"/>
                    <a:pt x="130628" y="126409"/>
                  </a:cubicBezTo>
                  <a:cubicBezTo>
                    <a:pt x="143188" y="146506"/>
                    <a:pt x="139839" y="169114"/>
                    <a:pt x="150725" y="161578"/>
                  </a:cubicBezTo>
                  <a:cubicBezTo>
                    <a:pt x="161611" y="154042"/>
                    <a:pt x="185895" y="107150"/>
                    <a:pt x="195943" y="81192"/>
                  </a:cubicBezTo>
                  <a:cubicBezTo>
                    <a:pt x="205991" y="55234"/>
                    <a:pt x="199292" y="15877"/>
                    <a:pt x="211015" y="5829"/>
                  </a:cubicBezTo>
                  <a:cubicBezTo>
                    <a:pt x="222738" y="-4219"/>
                    <a:pt x="251209" y="-2544"/>
                    <a:pt x="266281" y="20902"/>
                  </a:cubicBezTo>
                  <a:cubicBezTo>
                    <a:pt x="281353" y="44348"/>
                    <a:pt x="288890" y="132271"/>
                    <a:pt x="301450" y="146506"/>
                  </a:cubicBezTo>
                  <a:cubicBezTo>
                    <a:pt x="314011" y="160741"/>
                    <a:pt x="331596" y="97939"/>
                    <a:pt x="341644" y="106313"/>
                  </a:cubicBezTo>
                  <a:cubicBezTo>
                    <a:pt x="351692" y="114687"/>
                    <a:pt x="350017" y="188375"/>
                    <a:pt x="361740" y="196748"/>
                  </a:cubicBezTo>
                  <a:cubicBezTo>
                    <a:pt x="373463" y="205121"/>
                    <a:pt x="392722" y="180837"/>
                    <a:pt x="411982" y="156554"/>
                  </a:cubicBezTo>
                </a:path>
              </a:pathLst>
            </a:custGeom>
            <a:noFill/>
            <a:ln w="38100" cap="flat" cmpd="sng" algn="ctr">
              <a:solidFill>
                <a:srgbClr val="65AB1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 flipV="1">
              <a:off x="2570598" y="3672350"/>
              <a:ext cx="111523" cy="33641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65AB1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>
            <a:off x="2376673" y="1539284"/>
            <a:ext cx="4789671" cy="3463906"/>
            <a:chOff x="2376673" y="1668074"/>
            <a:chExt cx="4789671" cy="3463906"/>
          </a:xfrm>
        </p:grpSpPr>
        <p:sp>
          <p:nvSpPr>
            <p:cNvPr id="15" name="Oval 14"/>
            <p:cNvSpPr/>
            <p:nvPr/>
          </p:nvSpPr>
          <p:spPr bwMode="auto">
            <a:xfrm>
              <a:off x="2679404" y="1668074"/>
              <a:ext cx="425303" cy="607292"/>
            </a:xfrm>
            <a:prstGeom prst="ellipse">
              <a:avLst/>
            </a:prstGeom>
            <a:noFill/>
            <a:ln w="762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5021373" y="1788576"/>
              <a:ext cx="425303" cy="607292"/>
            </a:xfrm>
            <a:prstGeom prst="ellipse">
              <a:avLst/>
            </a:prstGeom>
            <a:noFill/>
            <a:ln w="762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2376673" y="4524688"/>
              <a:ext cx="425303" cy="607292"/>
            </a:xfrm>
            <a:prstGeom prst="ellipse">
              <a:avLst/>
            </a:prstGeom>
            <a:noFill/>
            <a:ln w="762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3974363" y="4443172"/>
              <a:ext cx="425303" cy="607292"/>
            </a:xfrm>
            <a:prstGeom prst="ellipse">
              <a:avLst/>
            </a:prstGeom>
            <a:noFill/>
            <a:ln w="762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4657355" y="4063944"/>
              <a:ext cx="425303" cy="607292"/>
            </a:xfrm>
            <a:prstGeom prst="ellipse">
              <a:avLst/>
            </a:prstGeom>
            <a:noFill/>
            <a:ln w="762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5808769" y="4050916"/>
              <a:ext cx="538866" cy="607292"/>
            </a:xfrm>
            <a:prstGeom prst="ellipse">
              <a:avLst/>
            </a:prstGeom>
            <a:noFill/>
            <a:ln w="762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6310129" y="2092222"/>
              <a:ext cx="856215" cy="607292"/>
            </a:xfrm>
            <a:prstGeom prst="ellipse">
              <a:avLst/>
            </a:prstGeom>
            <a:noFill/>
            <a:ln w="762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767477" y="24187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1541722" y="2228416"/>
            <a:ext cx="6877837" cy="2128820"/>
            <a:chOff x="1541722" y="2228416"/>
            <a:chExt cx="6877837" cy="2128820"/>
          </a:xfrm>
        </p:grpSpPr>
        <p:sp>
          <p:nvSpPr>
            <p:cNvPr id="3" name="Rectangle 2"/>
            <p:cNvSpPr/>
            <p:nvPr/>
          </p:nvSpPr>
          <p:spPr bwMode="auto">
            <a:xfrm>
              <a:off x="1541722" y="2474949"/>
              <a:ext cx="5911702" cy="1521694"/>
            </a:xfrm>
            <a:prstGeom prst="rect">
              <a:avLst/>
            </a:prstGeom>
            <a:noFill/>
            <a:ln w="76200" cap="flat" cmpd="sng" algn="ctr">
              <a:solidFill>
                <a:srgbClr val="FFFF8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7535903" y="2228416"/>
              <a:ext cx="883656" cy="2128820"/>
            </a:xfrm>
            <a:prstGeom prst="rect">
              <a:avLst/>
            </a:prstGeom>
            <a:solidFill>
              <a:srgbClr val="E5E5D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2800" dirty="0">
                  <a:solidFill>
                    <a:schemeClr val="accent5">
                      <a:lumMod val="10000"/>
                    </a:schemeClr>
                  </a:solidFill>
                </a:rPr>
                <a:t>260</a:t>
              </a:r>
            </a:p>
            <a:p>
              <a:endParaRPr lang="en-US" sz="2800" dirty="0">
                <a:solidFill>
                  <a:schemeClr val="accent5">
                    <a:lumMod val="10000"/>
                  </a:schemeClr>
                </a:solidFill>
              </a:endParaRPr>
            </a:p>
            <a:p>
              <a:endParaRPr lang="en-US" sz="1400" dirty="0">
                <a:solidFill>
                  <a:schemeClr val="accent5">
                    <a:lumMod val="10000"/>
                  </a:schemeClr>
                </a:solidFill>
              </a:endParaRPr>
            </a:p>
            <a:p>
              <a:endParaRPr lang="en-US" sz="2800" dirty="0">
                <a:solidFill>
                  <a:schemeClr val="accent5">
                    <a:lumMod val="10000"/>
                  </a:schemeClr>
                </a:solidFill>
              </a:endParaRPr>
            </a:p>
            <a:p>
              <a:r>
                <a:rPr lang="en-US" sz="2800" dirty="0">
                  <a:solidFill>
                    <a:schemeClr val="accent5">
                      <a:lumMod val="10000"/>
                    </a:schemeClr>
                  </a:solidFill>
                </a:rPr>
                <a:t>130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386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B8795B-1243-193B-AA3E-F587249CB0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02" t="10762" r="51977" b="52871"/>
          <a:stretch/>
        </p:blipFill>
        <p:spPr>
          <a:xfrm>
            <a:off x="-194185" y="2782243"/>
            <a:ext cx="1616149" cy="105366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635644-98A6-BDF1-4D32-DEA867F39F2A}"/>
              </a:ext>
            </a:extLst>
          </p:cNvPr>
          <p:cNvSpPr/>
          <p:nvPr/>
        </p:nvSpPr>
        <p:spPr bwMode="auto">
          <a:xfrm>
            <a:off x="2068778" y="2405960"/>
            <a:ext cx="4648193" cy="317165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AC85CA8-D685-44B1-7081-7F512309AB68}"/>
              </a:ext>
            </a:extLst>
          </p:cNvPr>
          <p:cNvCxnSpPr>
            <a:cxnSpLocks/>
            <a:stCxn id="7" idx="3"/>
          </p:cNvCxnSpPr>
          <p:nvPr/>
        </p:nvCxnSpPr>
        <p:spPr bwMode="auto">
          <a:xfrm>
            <a:off x="1421964" y="3309076"/>
            <a:ext cx="54226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04DE11A-76F5-32CD-C57C-DD81B00E02FD}"/>
              </a:ext>
            </a:extLst>
          </p:cNvPr>
          <p:cNvSpPr/>
          <p:nvPr/>
        </p:nvSpPr>
        <p:spPr bwMode="auto">
          <a:xfrm>
            <a:off x="2579145" y="2782244"/>
            <a:ext cx="1389319" cy="105366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ea typeface="ＭＳ Ｐゴシック" pitchFamily="50" charset="-128"/>
              </a:rPr>
              <a:t>Generate Candidate Values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F76356-5F05-3389-F6D4-CC7519B403DC}"/>
              </a:ext>
            </a:extLst>
          </p:cNvPr>
          <p:cNvSpPr/>
          <p:nvPr/>
        </p:nvSpPr>
        <p:spPr bwMode="auto">
          <a:xfrm>
            <a:off x="3724360" y="4546516"/>
            <a:ext cx="1518683" cy="79035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Select Best Candidates 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D4165C0-AE24-3EB7-06BC-2789D7AE8D7E}"/>
              </a:ext>
            </a:extLst>
          </p:cNvPr>
          <p:cNvGrpSpPr/>
          <p:nvPr/>
        </p:nvGrpSpPr>
        <p:grpSpPr>
          <a:xfrm>
            <a:off x="3367411" y="3835909"/>
            <a:ext cx="319543" cy="1105784"/>
            <a:chOff x="3263629" y="2777130"/>
            <a:chExt cx="319543" cy="1105784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A6D3E35-3830-E241-DF58-61D742DD6AA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66842" y="3882913"/>
              <a:ext cx="316330" cy="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2FDFA27-EBAB-F7D3-A8C8-8EB4E99C8BC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263629" y="2777130"/>
              <a:ext cx="3213" cy="110578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195CCCF-CB82-5531-2076-221D6E7C3B3F}"/>
              </a:ext>
            </a:extLst>
          </p:cNvPr>
          <p:cNvCxnSpPr>
            <a:cxnSpLocks/>
          </p:cNvCxnSpPr>
          <p:nvPr/>
        </p:nvCxnSpPr>
        <p:spPr bwMode="auto">
          <a:xfrm>
            <a:off x="6775458" y="3310712"/>
            <a:ext cx="36859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FB75485-3BD7-7BAB-788D-171EAFB96651}"/>
              </a:ext>
            </a:extLst>
          </p:cNvPr>
          <p:cNvCxnSpPr>
            <a:cxnSpLocks/>
          </p:cNvCxnSpPr>
          <p:nvPr/>
        </p:nvCxnSpPr>
        <p:spPr bwMode="auto">
          <a:xfrm>
            <a:off x="2136575" y="3309076"/>
            <a:ext cx="32915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6F25CABF-B09C-1F8C-5A96-DA7C1EEEFF09}"/>
              </a:ext>
            </a:extLst>
          </p:cNvPr>
          <p:cNvSpPr/>
          <p:nvPr/>
        </p:nvSpPr>
        <p:spPr bwMode="auto">
          <a:xfrm>
            <a:off x="5204504" y="3045115"/>
            <a:ext cx="1035788" cy="47466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Output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9DAA923-911E-3B42-3565-B57190128957}"/>
              </a:ext>
            </a:extLst>
          </p:cNvPr>
          <p:cNvCxnSpPr>
            <a:cxnSpLocks/>
          </p:cNvCxnSpPr>
          <p:nvPr/>
        </p:nvCxnSpPr>
        <p:spPr bwMode="auto">
          <a:xfrm>
            <a:off x="6240292" y="3309076"/>
            <a:ext cx="36859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2257EA-26BD-CA7A-0385-5FB53140DFD8}"/>
              </a:ext>
            </a:extLst>
          </p:cNvPr>
          <p:cNvSpPr txBox="1"/>
          <p:nvPr/>
        </p:nvSpPr>
        <p:spPr>
          <a:xfrm>
            <a:off x="7175953" y="3098608"/>
            <a:ext cx="91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178 Hz</a:t>
            </a:r>
          </a:p>
          <a:p>
            <a:r>
              <a:rPr lang="en-US"/>
              <a:t>176 Hz</a:t>
            </a:r>
          </a:p>
          <a:p>
            <a:r>
              <a:rPr lang="en-US"/>
              <a:t>174 Hz</a:t>
            </a:r>
          </a:p>
          <a:p>
            <a:r>
              <a:rPr lang="en-US"/>
              <a:t>171 Hz</a:t>
            </a:r>
          </a:p>
          <a:p>
            <a:r>
              <a:rPr lang="en-US"/>
              <a:t>.</a:t>
            </a:r>
          </a:p>
          <a:p>
            <a:r>
              <a:rPr lang="en-US"/>
              <a:t>.</a:t>
            </a:r>
          </a:p>
          <a:p>
            <a:r>
              <a:rPr lang="en-US"/>
              <a:t>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4040563-2B8B-E4B9-8E2B-44D2BC527141}"/>
              </a:ext>
            </a:extLst>
          </p:cNvPr>
          <p:cNvGrpSpPr/>
          <p:nvPr/>
        </p:nvGrpSpPr>
        <p:grpSpPr>
          <a:xfrm>
            <a:off x="5243043" y="3557040"/>
            <a:ext cx="307237" cy="1454494"/>
            <a:chOff x="5160777" y="2498261"/>
            <a:chExt cx="307237" cy="1454494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FA06D9B-3225-0D2E-5F99-6D6BCD507C5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160777" y="3931879"/>
              <a:ext cx="292395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EE91E1C-7EB9-423B-F7BC-BFFA52C6D53A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459596" y="2498261"/>
              <a:ext cx="8418" cy="145449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347BCD8B-0F31-9F30-8E3C-5FFFAAF12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/>
            <a:r>
              <a:rPr lang="en-US"/>
              <a:t>Pitch Extraction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70012" y="1145522"/>
            <a:ext cx="3191444" cy="1513457"/>
            <a:chOff x="870012" y="1145522"/>
            <a:chExt cx="3191444" cy="1513457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A1C17B8-68B5-670E-A7BE-F304A57EFB9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790162" y="2195565"/>
              <a:ext cx="3280" cy="4634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5AB05B3-1BA7-9622-E112-22F1C56949A4}"/>
                </a:ext>
              </a:extLst>
            </p:cNvPr>
            <p:cNvSpPr txBox="1"/>
            <p:nvPr/>
          </p:nvSpPr>
          <p:spPr>
            <a:xfrm>
              <a:off x="870012" y="1145522"/>
              <a:ext cx="3191444" cy="1002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endParaRPr lang="en-US" sz="2400" dirty="0">
                <a:solidFill>
                  <a:srgbClr val="FFFF00"/>
                </a:solidFill>
              </a:endParaRPr>
            </a:p>
            <a:p>
              <a:pPr>
                <a:lnSpc>
                  <a:spcPct val="130000"/>
                </a:lnSpc>
              </a:pPr>
              <a:r>
                <a:rPr lang="en-US" sz="2400" dirty="0">
                  <a:solidFill>
                    <a:srgbClr val="FFFF00"/>
                  </a:solidFill>
                </a:rPr>
                <a:t>min_f0, max_f0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124758" y="4052715"/>
            <a:ext cx="12346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400 Hz ???</a:t>
            </a:r>
          </a:p>
          <a:p>
            <a:r>
              <a:rPr lang="en-US" sz="1600" dirty="0"/>
              <a:t>200 Hz  ?</a:t>
            </a:r>
          </a:p>
          <a:p>
            <a:r>
              <a:rPr lang="en-US" sz="1600" dirty="0"/>
              <a:t>100 Hz ??</a:t>
            </a:r>
          </a:p>
          <a:p>
            <a:r>
              <a:rPr lang="en-US" sz="1600" dirty="0"/>
              <a:t>  87 Hz ???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25965" y="4051532"/>
            <a:ext cx="12346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trike="sngStrike" dirty="0"/>
              <a:t>400 Hz ???</a:t>
            </a:r>
          </a:p>
          <a:p>
            <a:r>
              <a:rPr lang="en-US" sz="1600" dirty="0">
                <a:solidFill>
                  <a:srgbClr val="FFFF00"/>
                </a:solidFill>
              </a:rPr>
              <a:t>200 Hz  ?</a:t>
            </a:r>
          </a:p>
          <a:p>
            <a:r>
              <a:rPr lang="en-US" sz="1600" dirty="0">
                <a:solidFill>
                  <a:srgbClr val="FFFF00"/>
                </a:solidFill>
              </a:rPr>
              <a:t>100 Hz ??</a:t>
            </a:r>
          </a:p>
          <a:p>
            <a:r>
              <a:rPr lang="en-US" sz="1600" strike="sngStrike" dirty="0"/>
              <a:t>  87 Hz ???</a:t>
            </a:r>
          </a:p>
        </p:txBody>
      </p:sp>
    </p:spTree>
    <p:extLst>
      <p:ext uri="{BB962C8B-B14F-4D97-AF65-F5344CB8AC3E}">
        <p14:creationId xmlns:p14="http://schemas.microsoft.com/office/powerpoint/2010/main" val="423176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41124" y="2982128"/>
            <a:ext cx="5462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           |good|  source     |  of   |         vitamins          |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FE09115-75ED-A74C-9DCE-F590488810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412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en-US" altLang="en-US" dirty="0" err="1"/>
              <a:t>Microprosody</a:t>
            </a:r>
            <a:r>
              <a:rPr lang="en-US" altLang="en-US" dirty="0"/>
              <a:t>, etc.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72C1953D-EC68-284E-8CE4-150A11D5D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169" y="3495169"/>
            <a:ext cx="7153836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en-US" sz="2000" dirty="0"/>
              <a:t>Solutions</a:t>
            </a:r>
          </a:p>
          <a:p>
            <a:pPr marL="342900" indent="-342900">
              <a:lnSpc>
                <a:spcPct val="130000"/>
              </a:lnSpc>
              <a:buFontTx/>
              <a:buChar char="-"/>
              <a:defRPr/>
            </a:pPr>
            <a:r>
              <a:rPr lang="en-US" altLang="en-US" sz="2000" dirty="0"/>
              <a:t>increase the smoothness priority</a:t>
            </a:r>
          </a:p>
          <a:p>
            <a:pPr marL="342900" indent="-342900">
              <a:lnSpc>
                <a:spcPct val="130000"/>
              </a:lnSpc>
              <a:buFontTx/>
              <a:buChar char="-"/>
              <a:defRPr/>
            </a:pPr>
            <a:r>
              <a:rPr lang="en-US" altLang="en-US" sz="2000" dirty="0"/>
              <a:t>increase the voicing threshold</a:t>
            </a:r>
          </a:p>
          <a:p>
            <a:pPr marL="342900" indent="-342900">
              <a:lnSpc>
                <a:spcPct val="130000"/>
              </a:lnSpc>
              <a:buFontTx/>
              <a:buChar char="-"/>
              <a:defRPr/>
            </a:pPr>
            <a:r>
              <a:rPr lang="en-US" altLang="en-US" sz="2000" dirty="0"/>
              <a:t>measure pitch only at vowel centers, or</a:t>
            </a:r>
          </a:p>
          <a:p>
            <a:pPr marL="342900" indent="-342900">
              <a:lnSpc>
                <a:spcPct val="130000"/>
              </a:lnSpc>
              <a:buFontTx/>
              <a:buChar char="-"/>
              <a:defRPr/>
            </a:pPr>
            <a:r>
              <a:rPr lang="en-US" altLang="en-US" sz="2000" dirty="0"/>
              <a:t>trust the downstream model to learn to compensate,</a:t>
            </a:r>
          </a:p>
          <a:p>
            <a:pPr marL="342900" indent="-342900">
              <a:lnSpc>
                <a:spcPct val="130000"/>
              </a:lnSpc>
              <a:buFontTx/>
              <a:buChar char="-"/>
              <a:defRPr/>
            </a:pPr>
            <a:r>
              <a:rPr lang="en-US" altLang="en-US" sz="2000" dirty="0"/>
              <a:t>etc.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40337" t="51511" r="19551" b="16815"/>
          <a:stretch/>
        </p:blipFill>
        <p:spPr>
          <a:xfrm>
            <a:off x="2421130" y="1420456"/>
            <a:ext cx="4452281" cy="156167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009138" y="1820838"/>
            <a:ext cx="518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/s/ 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009138" y="2190170"/>
            <a:ext cx="425303" cy="607292"/>
          </a:xfrm>
          <a:prstGeom prst="ellipse">
            <a:avLst/>
          </a:prstGeom>
          <a:noFill/>
          <a:ln w="762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86983" y="3887954"/>
            <a:ext cx="4219425" cy="450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30000"/>
              </a:lnSpc>
              <a:buFontTx/>
              <a:buChar char="-"/>
              <a:defRPr/>
            </a:pPr>
            <a:r>
              <a:rPr lang="en-US" altLang="en-US" sz="2000" dirty="0">
                <a:solidFill>
                  <a:srgbClr val="FFFF00"/>
                </a:solidFill>
              </a:rPr>
              <a:t>increase the smoothness priority</a:t>
            </a:r>
          </a:p>
        </p:txBody>
      </p:sp>
      <p:pic>
        <p:nvPicPr>
          <p:cNvPr id="4" name="legume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7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56619" y="19480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0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8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4" grpId="0"/>
      <p:bldP spid="11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41124" y="2982128"/>
            <a:ext cx="5462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           |good|  source     |  of   |         vitamins          |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FE09115-75ED-A74C-9DCE-F590488810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412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en-US" altLang="en-US" dirty="0" err="1"/>
              <a:t>Microprosody</a:t>
            </a:r>
            <a:r>
              <a:rPr lang="en-US" altLang="en-US" dirty="0"/>
              <a:t>, etc.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72C1953D-EC68-284E-8CE4-150A11D5D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169" y="3495169"/>
            <a:ext cx="7153836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en-US" sz="2000" dirty="0"/>
              <a:t>Solutions</a:t>
            </a:r>
          </a:p>
          <a:p>
            <a:pPr marL="342900" indent="-342900">
              <a:lnSpc>
                <a:spcPct val="130000"/>
              </a:lnSpc>
              <a:buFontTx/>
              <a:buChar char="-"/>
              <a:defRPr/>
            </a:pPr>
            <a:r>
              <a:rPr lang="en-US" altLang="en-US" sz="2000" dirty="0"/>
              <a:t>increase the smoothness priority</a:t>
            </a:r>
          </a:p>
          <a:p>
            <a:pPr marL="342900" indent="-342900">
              <a:lnSpc>
                <a:spcPct val="130000"/>
              </a:lnSpc>
              <a:buFontTx/>
              <a:buChar char="-"/>
              <a:defRPr/>
            </a:pPr>
            <a:r>
              <a:rPr lang="en-US" altLang="en-US" sz="2000" dirty="0"/>
              <a:t>increase the voicing threshold</a:t>
            </a:r>
          </a:p>
          <a:p>
            <a:pPr marL="342900" indent="-342900">
              <a:lnSpc>
                <a:spcPct val="130000"/>
              </a:lnSpc>
              <a:buFontTx/>
              <a:buChar char="-"/>
              <a:defRPr/>
            </a:pPr>
            <a:r>
              <a:rPr lang="en-US" altLang="en-US" sz="2000" dirty="0"/>
              <a:t>measure pitch only at vowel centers, or</a:t>
            </a:r>
          </a:p>
          <a:p>
            <a:pPr marL="342900" indent="-342900">
              <a:lnSpc>
                <a:spcPct val="130000"/>
              </a:lnSpc>
              <a:buFontTx/>
              <a:buChar char="-"/>
              <a:defRPr/>
            </a:pPr>
            <a:r>
              <a:rPr lang="en-US" altLang="en-US" sz="2000" dirty="0"/>
              <a:t>trust the downstream model to learn to compensate,</a:t>
            </a:r>
          </a:p>
          <a:p>
            <a:pPr marL="342900" indent="-342900">
              <a:lnSpc>
                <a:spcPct val="130000"/>
              </a:lnSpc>
              <a:buFontTx/>
              <a:buChar char="-"/>
              <a:defRPr/>
            </a:pPr>
            <a:r>
              <a:rPr lang="en-US" altLang="en-US" sz="2000" dirty="0"/>
              <a:t>etc.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40337" t="51511" r="19551" b="16815"/>
          <a:stretch/>
        </p:blipFill>
        <p:spPr>
          <a:xfrm>
            <a:off x="2421130" y="1420456"/>
            <a:ext cx="4452281" cy="156167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009138" y="1820838"/>
            <a:ext cx="518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/s/ 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009138" y="2190170"/>
            <a:ext cx="425303" cy="607292"/>
          </a:xfrm>
          <a:prstGeom prst="ellipse">
            <a:avLst/>
          </a:prstGeom>
          <a:noFill/>
          <a:ln w="762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86560" y="4284705"/>
            <a:ext cx="399340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30000"/>
              </a:lnSpc>
              <a:buFontTx/>
              <a:buChar char="-"/>
              <a:defRPr/>
            </a:pPr>
            <a:r>
              <a:rPr lang="en-US" altLang="en-US" sz="2000" dirty="0">
                <a:solidFill>
                  <a:srgbClr val="FFFF00"/>
                </a:solidFill>
              </a:rPr>
              <a:t>increase the voicing threshold</a:t>
            </a:r>
          </a:p>
        </p:txBody>
      </p:sp>
      <p:pic>
        <p:nvPicPr>
          <p:cNvPr id="4" name="legume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7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56619" y="19480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7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B8795B-1243-193B-AA3E-F587249CB0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02" t="10762" r="51977" b="52871"/>
          <a:stretch/>
        </p:blipFill>
        <p:spPr>
          <a:xfrm>
            <a:off x="-194185" y="3091339"/>
            <a:ext cx="1616149" cy="105366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635644-98A6-BDF1-4D32-DEA867F39F2A}"/>
              </a:ext>
            </a:extLst>
          </p:cNvPr>
          <p:cNvSpPr/>
          <p:nvPr/>
        </p:nvSpPr>
        <p:spPr bwMode="auto">
          <a:xfrm>
            <a:off x="2068778" y="2715056"/>
            <a:ext cx="4648193" cy="317165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AC85CA8-D685-44B1-7081-7F512309AB68}"/>
              </a:ext>
            </a:extLst>
          </p:cNvPr>
          <p:cNvCxnSpPr>
            <a:cxnSpLocks/>
            <a:stCxn id="7" idx="3"/>
          </p:cNvCxnSpPr>
          <p:nvPr/>
        </p:nvCxnSpPr>
        <p:spPr bwMode="auto">
          <a:xfrm>
            <a:off x="1421964" y="3618172"/>
            <a:ext cx="54226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04DE11A-76F5-32CD-C57C-DD81B00E02FD}"/>
              </a:ext>
            </a:extLst>
          </p:cNvPr>
          <p:cNvSpPr/>
          <p:nvPr/>
        </p:nvSpPr>
        <p:spPr bwMode="auto">
          <a:xfrm>
            <a:off x="2579145" y="3091340"/>
            <a:ext cx="1389319" cy="105366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Generate Candidate Values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F76356-5F05-3389-F6D4-CC7519B403DC}"/>
              </a:ext>
            </a:extLst>
          </p:cNvPr>
          <p:cNvSpPr/>
          <p:nvPr/>
        </p:nvSpPr>
        <p:spPr bwMode="auto">
          <a:xfrm>
            <a:off x="3724360" y="4855612"/>
            <a:ext cx="1518683" cy="79035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Select Best Candidates 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D4165C0-AE24-3EB7-06BC-2789D7AE8D7E}"/>
              </a:ext>
            </a:extLst>
          </p:cNvPr>
          <p:cNvGrpSpPr/>
          <p:nvPr/>
        </p:nvGrpSpPr>
        <p:grpSpPr>
          <a:xfrm>
            <a:off x="3273802" y="4145005"/>
            <a:ext cx="391636" cy="1127311"/>
            <a:chOff x="3191536" y="2777130"/>
            <a:chExt cx="391636" cy="1127311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A6D3E35-3830-E241-DF58-61D742DD6AA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91536" y="3882914"/>
              <a:ext cx="391636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2FDFA27-EBAB-F7D3-A8C8-8EB4E99C8BC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91536" y="2777130"/>
              <a:ext cx="2" cy="112731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195CCCF-CB82-5531-2076-221D6E7C3B3F}"/>
              </a:ext>
            </a:extLst>
          </p:cNvPr>
          <p:cNvCxnSpPr>
            <a:cxnSpLocks/>
          </p:cNvCxnSpPr>
          <p:nvPr/>
        </p:nvCxnSpPr>
        <p:spPr bwMode="auto">
          <a:xfrm>
            <a:off x="6775458" y="3619808"/>
            <a:ext cx="36859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FB75485-3BD7-7BAB-788D-171EAFB96651}"/>
              </a:ext>
            </a:extLst>
          </p:cNvPr>
          <p:cNvCxnSpPr>
            <a:cxnSpLocks/>
          </p:cNvCxnSpPr>
          <p:nvPr/>
        </p:nvCxnSpPr>
        <p:spPr bwMode="auto">
          <a:xfrm>
            <a:off x="2136575" y="3618172"/>
            <a:ext cx="32915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6F25CABF-B09C-1F8C-5A96-DA7C1EEEFF09}"/>
              </a:ext>
            </a:extLst>
          </p:cNvPr>
          <p:cNvSpPr/>
          <p:nvPr/>
        </p:nvSpPr>
        <p:spPr bwMode="auto">
          <a:xfrm>
            <a:off x="5204504" y="3354211"/>
            <a:ext cx="1035788" cy="47466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Output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9DAA923-911E-3B42-3565-B57190128957}"/>
              </a:ext>
            </a:extLst>
          </p:cNvPr>
          <p:cNvCxnSpPr>
            <a:cxnSpLocks/>
          </p:cNvCxnSpPr>
          <p:nvPr/>
        </p:nvCxnSpPr>
        <p:spPr bwMode="auto">
          <a:xfrm>
            <a:off x="6240292" y="3618172"/>
            <a:ext cx="36859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2257EA-26BD-CA7A-0385-5FB53140DFD8}"/>
              </a:ext>
            </a:extLst>
          </p:cNvPr>
          <p:cNvSpPr txBox="1"/>
          <p:nvPr/>
        </p:nvSpPr>
        <p:spPr>
          <a:xfrm>
            <a:off x="7175953" y="3407704"/>
            <a:ext cx="91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178 Hz</a:t>
            </a:r>
          </a:p>
          <a:p>
            <a:r>
              <a:rPr lang="en-US"/>
              <a:t>176 Hz</a:t>
            </a:r>
          </a:p>
          <a:p>
            <a:r>
              <a:rPr lang="en-US"/>
              <a:t>174 Hz</a:t>
            </a:r>
          </a:p>
          <a:p>
            <a:r>
              <a:rPr lang="en-US"/>
              <a:t>171 Hz</a:t>
            </a:r>
          </a:p>
          <a:p>
            <a:r>
              <a:rPr lang="en-US"/>
              <a:t>.</a:t>
            </a:r>
          </a:p>
          <a:p>
            <a:r>
              <a:rPr lang="en-US"/>
              <a:t>.</a:t>
            </a:r>
          </a:p>
          <a:p>
            <a:r>
              <a:rPr lang="en-US"/>
              <a:t>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4040563-2B8B-E4B9-8E2B-44D2BC527141}"/>
              </a:ext>
            </a:extLst>
          </p:cNvPr>
          <p:cNvGrpSpPr/>
          <p:nvPr/>
        </p:nvGrpSpPr>
        <p:grpSpPr>
          <a:xfrm>
            <a:off x="5243043" y="3866136"/>
            <a:ext cx="307237" cy="1454494"/>
            <a:chOff x="5160777" y="2498261"/>
            <a:chExt cx="307237" cy="1454494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FA06D9B-3225-0D2E-5F99-6D6BCD507C5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160777" y="3931879"/>
              <a:ext cx="292395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EE91E1C-7EB9-423B-F7BC-BFFA52C6D53A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459596" y="2498261"/>
              <a:ext cx="8418" cy="145449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A1C17B8-68B5-670E-A7BE-F304A57EFB92}"/>
              </a:ext>
            </a:extLst>
          </p:cNvPr>
          <p:cNvCxnSpPr>
            <a:cxnSpLocks/>
          </p:cNvCxnSpPr>
          <p:nvPr/>
        </p:nvCxnSpPr>
        <p:spPr bwMode="auto">
          <a:xfrm>
            <a:off x="2790162" y="2260621"/>
            <a:ext cx="0" cy="70745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347BCD8B-0F31-9F30-8E3C-5FFFAAF12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/>
            <a:r>
              <a:rPr lang="en-US"/>
              <a:t>Pitch Extraction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D9D1AF6-02E8-8735-C954-91D088CBC75F}"/>
              </a:ext>
            </a:extLst>
          </p:cNvPr>
          <p:cNvCxnSpPr>
            <a:cxnSpLocks/>
          </p:cNvCxnSpPr>
          <p:nvPr/>
        </p:nvCxnSpPr>
        <p:spPr bwMode="auto">
          <a:xfrm>
            <a:off x="4572000" y="2185281"/>
            <a:ext cx="0" cy="251534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5AB05B3-1BA7-9622-E112-22F1C56949A4}"/>
              </a:ext>
            </a:extLst>
          </p:cNvPr>
          <p:cNvSpPr txBox="1"/>
          <p:nvPr/>
        </p:nvSpPr>
        <p:spPr>
          <a:xfrm>
            <a:off x="812762" y="1731311"/>
            <a:ext cx="3191444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/>
              <a:t>min_f0, max_f0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4E67B1-2435-CEC2-9BEB-A2DD4D40302B}"/>
              </a:ext>
            </a:extLst>
          </p:cNvPr>
          <p:cNvSpPr txBox="1"/>
          <p:nvPr/>
        </p:nvSpPr>
        <p:spPr>
          <a:xfrm>
            <a:off x="3436411" y="1780844"/>
            <a:ext cx="1914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smoothness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D4E67B1-2435-CEC2-9BEB-A2DD4D40302B}"/>
              </a:ext>
            </a:extLst>
          </p:cNvPr>
          <p:cNvSpPr txBox="1"/>
          <p:nvPr/>
        </p:nvSpPr>
        <p:spPr>
          <a:xfrm>
            <a:off x="5389240" y="1780844"/>
            <a:ext cx="2584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voicing threshold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6283ABF-35A5-589B-B3AD-5571B5CA00D6}"/>
              </a:ext>
            </a:extLst>
          </p:cNvPr>
          <p:cNvCxnSpPr>
            <a:cxnSpLocks/>
          </p:cNvCxnSpPr>
          <p:nvPr/>
        </p:nvCxnSpPr>
        <p:spPr bwMode="auto">
          <a:xfrm>
            <a:off x="5977652" y="2260621"/>
            <a:ext cx="0" cy="96011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726400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B8795B-1243-193B-AA3E-F587249CB0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02" t="10762" r="51977" b="52871"/>
          <a:stretch/>
        </p:blipFill>
        <p:spPr>
          <a:xfrm>
            <a:off x="-194185" y="3091339"/>
            <a:ext cx="1616149" cy="105366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635644-98A6-BDF1-4D32-DEA867F39F2A}"/>
              </a:ext>
            </a:extLst>
          </p:cNvPr>
          <p:cNvSpPr/>
          <p:nvPr/>
        </p:nvSpPr>
        <p:spPr bwMode="auto">
          <a:xfrm>
            <a:off x="2068778" y="2715056"/>
            <a:ext cx="4648193" cy="317165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AC85CA8-D685-44B1-7081-7F512309AB68}"/>
              </a:ext>
            </a:extLst>
          </p:cNvPr>
          <p:cNvCxnSpPr>
            <a:cxnSpLocks/>
            <a:stCxn id="7" idx="3"/>
          </p:cNvCxnSpPr>
          <p:nvPr/>
        </p:nvCxnSpPr>
        <p:spPr bwMode="auto">
          <a:xfrm>
            <a:off x="1421964" y="3618172"/>
            <a:ext cx="54226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04DE11A-76F5-32CD-C57C-DD81B00E02FD}"/>
              </a:ext>
            </a:extLst>
          </p:cNvPr>
          <p:cNvSpPr/>
          <p:nvPr/>
        </p:nvSpPr>
        <p:spPr bwMode="auto">
          <a:xfrm>
            <a:off x="2579145" y="3091340"/>
            <a:ext cx="1389319" cy="105366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Generate Candidate Values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F76356-5F05-3389-F6D4-CC7519B403DC}"/>
              </a:ext>
            </a:extLst>
          </p:cNvPr>
          <p:cNvSpPr/>
          <p:nvPr/>
        </p:nvSpPr>
        <p:spPr bwMode="auto">
          <a:xfrm>
            <a:off x="3724360" y="4855612"/>
            <a:ext cx="1518683" cy="79035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Select Best Candidates 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D4165C0-AE24-3EB7-06BC-2789D7AE8D7E}"/>
              </a:ext>
            </a:extLst>
          </p:cNvPr>
          <p:cNvGrpSpPr/>
          <p:nvPr/>
        </p:nvGrpSpPr>
        <p:grpSpPr>
          <a:xfrm>
            <a:off x="3273802" y="4145005"/>
            <a:ext cx="391636" cy="1127311"/>
            <a:chOff x="3191536" y="2777130"/>
            <a:chExt cx="391636" cy="1127311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A6D3E35-3830-E241-DF58-61D742DD6AA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91536" y="3882914"/>
              <a:ext cx="391636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2FDFA27-EBAB-F7D3-A8C8-8EB4E99C8BC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91536" y="2777130"/>
              <a:ext cx="2" cy="112731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195CCCF-CB82-5531-2076-221D6E7C3B3F}"/>
              </a:ext>
            </a:extLst>
          </p:cNvPr>
          <p:cNvCxnSpPr>
            <a:cxnSpLocks/>
          </p:cNvCxnSpPr>
          <p:nvPr/>
        </p:nvCxnSpPr>
        <p:spPr bwMode="auto">
          <a:xfrm>
            <a:off x="6775458" y="3619808"/>
            <a:ext cx="36859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FB75485-3BD7-7BAB-788D-171EAFB96651}"/>
              </a:ext>
            </a:extLst>
          </p:cNvPr>
          <p:cNvCxnSpPr>
            <a:cxnSpLocks/>
          </p:cNvCxnSpPr>
          <p:nvPr/>
        </p:nvCxnSpPr>
        <p:spPr bwMode="auto">
          <a:xfrm>
            <a:off x="2136575" y="3618172"/>
            <a:ext cx="32915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6F25CABF-B09C-1F8C-5A96-DA7C1EEEFF09}"/>
              </a:ext>
            </a:extLst>
          </p:cNvPr>
          <p:cNvSpPr/>
          <p:nvPr/>
        </p:nvSpPr>
        <p:spPr bwMode="auto">
          <a:xfrm>
            <a:off x="5204504" y="3354211"/>
            <a:ext cx="1035788" cy="47466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Output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9DAA923-911E-3B42-3565-B57190128957}"/>
              </a:ext>
            </a:extLst>
          </p:cNvPr>
          <p:cNvCxnSpPr>
            <a:cxnSpLocks/>
          </p:cNvCxnSpPr>
          <p:nvPr/>
        </p:nvCxnSpPr>
        <p:spPr bwMode="auto">
          <a:xfrm>
            <a:off x="6240292" y="3618172"/>
            <a:ext cx="36859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2257EA-26BD-CA7A-0385-5FB53140DFD8}"/>
              </a:ext>
            </a:extLst>
          </p:cNvPr>
          <p:cNvSpPr txBox="1"/>
          <p:nvPr/>
        </p:nvSpPr>
        <p:spPr>
          <a:xfrm>
            <a:off x="7175953" y="3407704"/>
            <a:ext cx="91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178 Hz</a:t>
            </a:r>
          </a:p>
          <a:p>
            <a:r>
              <a:rPr lang="en-US"/>
              <a:t>176 Hz</a:t>
            </a:r>
          </a:p>
          <a:p>
            <a:r>
              <a:rPr lang="en-US"/>
              <a:t>174 Hz</a:t>
            </a:r>
          </a:p>
          <a:p>
            <a:r>
              <a:rPr lang="en-US"/>
              <a:t>171 Hz</a:t>
            </a:r>
          </a:p>
          <a:p>
            <a:r>
              <a:rPr lang="en-US"/>
              <a:t>.</a:t>
            </a:r>
          </a:p>
          <a:p>
            <a:r>
              <a:rPr lang="en-US"/>
              <a:t>.</a:t>
            </a:r>
          </a:p>
          <a:p>
            <a:r>
              <a:rPr lang="en-US"/>
              <a:t>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4040563-2B8B-E4B9-8E2B-44D2BC527141}"/>
              </a:ext>
            </a:extLst>
          </p:cNvPr>
          <p:cNvGrpSpPr/>
          <p:nvPr/>
        </p:nvGrpSpPr>
        <p:grpSpPr>
          <a:xfrm>
            <a:off x="5243043" y="3866136"/>
            <a:ext cx="307237" cy="1454494"/>
            <a:chOff x="5160777" y="2498261"/>
            <a:chExt cx="307237" cy="1454494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FA06D9B-3225-0D2E-5F99-6D6BCD507C5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160777" y="3931879"/>
              <a:ext cx="292395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EE91E1C-7EB9-423B-F7BC-BFFA52C6D53A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459596" y="2498261"/>
              <a:ext cx="8418" cy="145449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A1C17B8-68B5-670E-A7BE-F304A57EFB92}"/>
              </a:ext>
            </a:extLst>
          </p:cNvPr>
          <p:cNvCxnSpPr>
            <a:cxnSpLocks/>
          </p:cNvCxnSpPr>
          <p:nvPr/>
        </p:nvCxnSpPr>
        <p:spPr bwMode="auto">
          <a:xfrm>
            <a:off x="2790162" y="2260621"/>
            <a:ext cx="0" cy="70745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347BCD8B-0F31-9F30-8E3C-5FFFAAF12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/>
            <a:r>
              <a:rPr lang="en-US"/>
              <a:t>Pitch Extraction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D9D1AF6-02E8-8735-C954-91D088CBC75F}"/>
              </a:ext>
            </a:extLst>
          </p:cNvPr>
          <p:cNvCxnSpPr>
            <a:cxnSpLocks/>
          </p:cNvCxnSpPr>
          <p:nvPr/>
        </p:nvCxnSpPr>
        <p:spPr bwMode="auto">
          <a:xfrm>
            <a:off x="4572000" y="2185281"/>
            <a:ext cx="0" cy="251534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69058DF4-2777-D263-6E8C-01067617EB10}"/>
              </a:ext>
            </a:extLst>
          </p:cNvPr>
          <p:cNvGrpSpPr/>
          <p:nvPr/>
        </p:nvGrpSpPr>
        <p:grpSpPr>
          <a:xfrm>
            <a:off x="3436411" y="1780844"/>
            <a:ext cx="3172477" cy="461665"/>
            <a:chOff x="3436411" y="1471748"/>
            <a:chExt cx="3172477" cy="46166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D4E67B1-2435-CEC2-9BEB-A2DD4D40302B}"/>
                </a:ext>
              </a:extLst>
            </p:cNvPr>
            <p:cNvSpPr txBox="1"/>
            <p:nvPr/>
          </p:nvSpPr>
          <p:spPr>
            <a:xfrm>
              <a:off x="3436411" y="1471748"/>
              <a:ext cx="1914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smoothness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EA9B62A-78D7-2A9C-AB2B-28CF8109C704}"/>
                </a:ext>
              </a:extLst>
            </p:cNvPr>
            <p:cNvSpPr txBox="1"/>
            <p:nvPr/>
          </p:nvSpPr>
          <p:spPr>
            <a:xfrm>
              <a:off x="5671785" y="1471748"/>
              <a:ext cx="9371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scale </a:t>
              </a:r>
            </a:p>
          </p:txBody>
        </p: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6283ABF-35A5-589B-B3AD-5571B5CA00D6}"/>
              </a:ext>
            </a:extLst>
          </p:cNvPr>
          <p:cNvCxnSpPr>
            <a:cxnSpLocks/>
          </p:cNvCxnSpPr>
          <p:nvPr/>
        </p:nvCxnSpPr>
        <p:spPr bwMode="auto">
          <a:xfrm>
            <a:off x="5977652" y="2260621"/>
            <a:ext cx="0" cy="96011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4569331-6CD4-CE61-BF4A-348A12948BAD}"/>
              </a:ext>
            </a:extLst>
          </p:cNvPr>
          <p:cNvCxnSpPr>
            <a:cxnSpLocks/>
          </p:cNvCxnSpPr>
          <p:nvPr/>
        </p:nvCxnSpPr>
        <p:spPr bwMode="auto">
          <a:xfrm>
            <a:off x="6716971" y="3210464"/>
            <a:ext cx="101035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5957DA4-F63F-905D-255E-865CE89C0B1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734015" y="2486346"/>
            <a:ext cx="2814" cy="7434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0414" t="47962" r="25453" b="27086"/>
          <a:stretch/>
        </p:blipFill>
        <p:spPr>
          <a:xfrm>
            <a:off x="6999197" y="1984786"/>
            <a:ext cx="1930400" cy="4826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30739" t="50035" r="25128" b="25013"/>
          <a:stretch/>
        </p:blipFill>
        <p:spPr>
          <a:xfrm>
            <a:off x="7002774" y="1963932"/>
            <a:ext cx="1930400" cy="48260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05AB05B3-1BA7-9622-E112-22F1C56949A4}"/>
              </a:ext>
            </a:extLst>
          </p:cNvPr>
          <p:cNvSpPr txBox="1"/>
          <p:nvPr/>
        </p:nvSpPr>
        <p:spPr>
          <a:xfrm>
            <a:off x="812762" y="1731311"/>
            <a:ext cx="3191444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/>
              <a:t>min_f0, max_f0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D4E67B1-2435-CEC2-9BEB-A2DD4D40302B}"/>
              </a:ext>
            </a:extLst>
          </p:cNvPr>
          <p:cNvSpPr txBox="1"/>
          <p:nvPr/>
        </p:nvSpPr>
        <p:spPr>
          <a:xfrm>
            <a:off x="5350572" y="1463706"/>
            <a:ext cx="2584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voicing threshold</a:t>
            </a:r>
          </a:p>
        </p:txBody>
      </p:sp>
    </p:spTree>
    <p:extLst>
      <p:ext uri="{BB962C8B-B14F-4D97-AF65-F5344CB8AC3E}">
        <p14:creationId xmlns:p14="http://schemas.microsoft.com/office/powerpoint/2010/main" val="1504386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B8795B-1243-193B-AA3E-F587249CB0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02" t="10762" r="51977" b="52871"/>
          <a:stretch/>
        </p:blipFill>
        <p:spPr>
          <a:xfrm>
            <a:off x="-194185" y="3091339"/>
            <a:ext cx="1616149" cy="1053666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AC85CA8-D685-44B1-7081-7F512309AB68}"/>
              </a:ext>
            </a:extLst>
          </p:cNvPr>
          <p:cNvCxnSpPr>
            <a:cxnSpLocks/>
            <a:stCxn id="7" idx="3"/>
          </p:cNvCxnSpPr>
          <p:nvPr/>
        </p:nvCxnSpPr>
        <p:spPr bwMode="auto">
          <a:xfrm>
            <a:off x="1421964" y="3618172"/>
            <a:ext cx="54226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" name="Group 1"/>
          <p:cNvGrpSpPr/>
          <p:nvPr/>
        </p:nvGrpSpPr>
        <p:grpSpPr>
          <a:xfrm>
            <a:off x="6775458" y="3407704"/>
            <a:ext cx="1314895" cy="2031325"/>
            <a:chOff x="6775458" y="3407704"/>
            <a:chExt cx="1314895" cy="2031325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195CCCF-CB82-5531-2076-221D6E7C3B3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775458" y="3619808"/>
              <a:ext cx="368596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82257EA-26BD-CA7A-0385-5FB53140DFD8}"/>
                </a:ext>
              </a:extLst>
            </p:cNvPr>
            <p:cNvSpPr txBox="1"/>
            <p:nvPr/>
          </p:nvSpPr>
          <p:spPr>
            <a:xfrm>
              <a:off x="7175953" y="3407704"/>
              <a:ext cx="91440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178 Hz</a:t>
              </a:r>
            </a:p>
            <a:p>
              <a:r>
                <a:rPr lang="en-US" dirty="0"/>
                <a:t>176 Hz</a:t>
              </a:r>
            </a:p>
            <a:p>
              <a:r>
                <a:rPr lang="en-US" dirty="0"/>
                <a:t>174 Hz</a:t>
              </a:r>
            </a:p>
            <a:p>
              <a:r>
                <a:rPr lang="en-US" dirty="0"/>
                <a:t>171 Hz</a:t>
              </a:r>
            </a:p>
            <a:p>
              <a:r>
                <a:rPr lang="en-US" dirty="0"/>
                <a:t>.</a:t>
              </a:r>
            </a:p>
            <a:p>
              <a:r>
                <a:rPr lang="en-US" dirty="0"/>
                <a:t>.</a:t>
              </a:r>
            </a:p>
            <a:p>
              <a:r>
                <a:rPr lang="en-US" dirty="0"/>
                <a:t>.</a:t>
              </a:r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347BCD8B-0F31-9F30-8E3C-5FFFAAF12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/>
            <a:r>
              <a:rPr lang="en-US"/>
              <a:t>Pitch Extraction</a:t>
            </a:r>
          </a:p>
        </p:txBody>
      </p:sp>
    </p:spTree>
    <p:extLst>
      <p:ext uri="{BB962C8B-B14F-4D97-AF65-F5344CB8AC3E}">
        <p14:creationId xmlns:p14="http://schemas.microsoft.com/office/powerpoint/2010/main" val="58985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L -0.3842 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1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B8795B-1243-193B-AA3E-F587249CB0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02" t="10762" r="51977" b="52871"/>
          <a:stretch/>
        </p:blipFill>
        <p:spPr>
          <a:xfrm>
            <a:off x="-194185" y="3091339"/>
            <a:ext cx="1616149" cy="1053666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AC85CA8-D685-44B1-7081-7F512309AB68}"/>
              </a:ext>
            </a:extLst>
          </p:cNvPr>
          <p:cNvCxnSpPr>
            <a:cxnSpLocks/>
            <a:stCxn id="7" idx="3"/>
          </p:cNvCxnSpPr>
          <p:nvPr/>
        </p:nvCxnSpPr>
        <p:spPr bwMode="auto">
          <a:xfrm>
            <a:off x="1421964" y="3618172"/>
            <a:ext cx="54226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3162279" y="3407703"/>
            <a:ext cx="1401979" cy="1200329"/>
            <a:chOff x="6775458" y="3407704"/>
            <a:chExt cx="1401979" cy="1200329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195CCCF-CB82-5531-2076-221D6E7C3B3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775458" y="3619808"/>
              <a:ext cx="368596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82257EA-26BD-CA7A-0385-5FB53140DFD8}"/>
                </a:ext>
              </a:extLst>
            </p:cNvPr>
            <p:cNvSpPr txBox="1"/>
            <p:nvPr/>
          </p:nvSpPr>
          <p:spPr>
            <a:xfrm>
              <a:off x="7263037" y="3407704"/>
              <a:ext cx="914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178 Hz</a:t>
              </a:r>
            </a:p>
            <a:p>
              <a:r>
                <a:rPr lang="en-US" dirty="0"/>
                <a:t>176 Hz</a:t>
              </a:r>
            </a:p>
            <a:p>
              <a:r>
                <a:rPr lang="en-US" dirty="0"/>
                <a:t>174 Hz</a:t>
              </a:r>
            </a:p>
            <a:p>
              <a:r>
                <a:rPr lang="en-US" dirty="0"/>
                <a:t>171 Hz</a:t>
              </a:r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347BCD8B-0F31-9F30-8E3C-5FFFAAF12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/>
            <a:r>
              <a:rPr lang="en-US"/>
              <a:t>Pitch Extraction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340621" y="2271567"/>
            <a:ext cx="2227867" cy="3444460"/>
            <a:chOff x="3340621" y="2271567"/>
            <a:chExt cx="2227867" cy="344446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CC75A11-68B4-1592-7AC5-F19B5F208EB6}"/>
                </a:ext>
              </a:extLst>
            </p:cNvPr>
            <p:cNvSpPr txBox="1"/>
            <p:nvPr/>
          </p:nvSpPr>
          <p:spPr>
            <a:xfrm>
              <a:off x="4654088" y="2299707"/>
              <a:ext cx="91440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E75543"/>
                  </a:solidFill>
                </a:rPr>
                <a:t>0</a:t>
              </a:r>
            </a:p>
            <a:p>
              <a:r>
                <a:rPr lang="en-US" dirty="0">
                  <a:solidFill>
                    <a:srgbClr val="E75543"/>
                  </a:solidFill>
                </a:rPr>
                <a:t>0</a:t>
              </a:r>
            </a:p>
            <a:p>
              <a:r>
                <a:rPr lang="en-US" dirty="0">
                  <a:solidFill>
                    <a:srgbClr val="E75543"/>
                  </a:solidFill>
                </a:rPr>
                <a:t>0</a:t>
              </a:r>
            </a:p>
            <a:p>
              <a:r>
                <a:rPr lang="en-US" dirty="0">
                  <a:solidFill>
                    <a:srgbClr val="E75543"/>
                  </a:solidFill>
                </a:rPr>
                <a:t>0</a:t>
              </a:r>
            </a:p>
            <a:p>
              <a:r>
                <a:rPr lang="en-US" dirty="0">
                  <a:solidFill>
                    <a:srgbClr val="E75543"/>
                  </a:solidFill>
                </a:rPr>
                <a:t>1</a:t>
              </a:r>
            </a:p>
            <a:p>
              <a:r>
                <a:rPr lang="en-US" dirty="0">
                  <a:solidFill>
                    <a:srgbClr val="E75543"/>
                  </a:solidFill>
                </a:rPr>
                <a:t>1</a:t>
              </a:r>
            </a:p>
            <a:p>
              <a:r>
                <a:rPr lang="en-US" dirty="0">
                  <a:solidFill>
                    <a:srgbClr val="E75543"/>
                  </a:solidFill>
                </a:rPr>
                <a:t>1</a:t>
              </a:r>
            </a:p>
            <a:p>
              <a:r>
                <a:rPr lang="en-US" dirty="0">
                  <a:solidFill>
                    <a:srgbClr val="E75543"/>
                  </a:solidFill>
                </a:rPr>
                <a:t>1</a:t>
              </a:r>
            </a:p>
            <a:p>
              <a:r>
                <a:rPr lang="en-US" dirty="0">
                  <a:solidFill>
                    <a:srgbClr val="E75543"/>
                  </a:solidFill>
                </a:rPr>
                <a:t>0</a:t>
              </a:r>
            </a:p>
            <a:p>
              <a:r>
                <a:rPr lang="en-US" dirty="0">
                  <a:solidFill>
                    <a:srgbClr val="E75543"/>
                  </a:solidFill>
                </a:rPr>
                <a:t>0</a:t>
              </a:r>
            </a:p>
            <a:p>
              <a:r>
                <a:rPr lang="en-US" dirty="0">
                  <a:solidFill>
                    <a:srgbClr val="E75543"/>
                  </a:solidFill>
                </a:rPr>
                <a:t>0</a:t>
              </a:r>
            </a:p>
            <a:p>
              <a:endParaRPr lang="en-US" dirty="0">
                <a:solidFill>
                  <a:srgbClr val="E75543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BAD4734-5B7B-CB2E-D615-FA74D2DD44CF}"/>
                </a:ext>
              </a:extLst>
            </p:cNvPr>
            <p:cNvSpPr txBox="1"/>
            <p:nvPr/>
          </p:nvSpPr>
          <p:spPr>
            <a:xfrm>
              <a:off x="3340621" y="2271567"/>
              <a:ext cx="9144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E75543"/>
                  </a:solidFill>
                </a:rPr>
                <a:t>257</a:t>
              </a:r>
            </a:p>
            <a:p>
              <a:pPr algn="r"/>
              <a:r>
                <a:rPr lang="en-US" dirty="0">
                  <a:solidFill>
                    <a:srgbClr val="E75543"/>
                  </a:solidFill>
                </a:rPr>
                <a:t>  8</a:t>
              </a:r>
            </a:p>
            <a:p>
              <a:pPr algn="r"/>
              <a:r>
                <a:rPr lang="en-US" dirty="0">
                  <a:solidFill>
                    <a:srgbClr val="E75543"/>
                  </a:solidFill>
                </a:rPr>
                <a:t>  92</a:t>
              </a:r>
            </a:p>
            <a:p>
              <a:pPr algn="r"/>
              <a:r>
                <a:rPr lang="en-US" dirty="0">
                  <a:solidFill>
                    <a:srgbClr val="E75543"/>
                  </a:solidFill>
                </a:rPr>
                <a:t>412</a:t>
              </a:r>
            </a:p>
            <a:p>
              <a:pPr algn="r"/>
              <a:endParaRPr lang="en-US" dirty="0">
                <a:solidFill>
                  <a:srgbClr val="E75543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649858" y="4510982"/>
            <a:ext cx="1546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NaN</a:t>
            </a:r>
            <a:endParaRPr lang="en-US" dirty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r>
              <a:rPr lang="en-US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NaN</a:t>
            </a:r>
            <a:endParaRPr lang="en-US" dirty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r>
              <a:rPr lang="en-US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NaN</a:t>
            </a:r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159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EABD4-B531-4E15-B148-770C53D5B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1465"/>
            <a:ext cx="3889717" cy="1077468"/>
          </a:xfrm>
        </p:spPr>
        <p:txBody>
          <a:bodyPr/>
          <a:lstStyle/>
          <a:p>
            <a:pPr algn="l"/>
            <a:r>
              <a:rPr lang="en-US" dirty="0"/>
              <a:t>Contents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5E204D-3005-4944-A3BC-5B72E8B91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726" y="1282801"/>
            <a:ext cx="6400754" cy="4062167"/>
          </a:xfrm>
        </p:spPr>
        <p:txBody>
          <a:bodyPr numCol="1"/>
          <a:lstStyle/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Introduction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Production, Perception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Classic Linguistic Prosody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>
                <a:latin typeface="Calibri" panose="020F0502020204030204" pitchFamily="34" charset="0"/>
                <a:ea typeface="ＭＳ Ｐゴシック" panose="020B0600070205080204" pitchFamily="34" charset="-128"/>
              </a:rPr>
              <a:t>Technology and </a:t>
            </a:r>
            <a:r>
              <a:rPr lang="en-US" sz="2800" kern="1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Techniques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Para. &amp; </a:t>
            </a:r>
            <a:r>
              <a:rPr lang="en-US" sz="2800" kern="12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Prag</a:t>
            </a: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. Functions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Speech Synthesis and Dialog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Perspectives</a:t>
            </a:r>
          </a:p>
          <a:p>
            <a:pPr marL="0" indent="0">
              <a:lnSpc>
                <a:spcPct val="140000"/>
              </a:lnSpc>
              <a:spcBef>
                <a:spcPts val="1200"/>
              </a:spcBef>
              <a:buNone/>
            </a:pPr>
            <a:endParaRPr lang="en-US" sz="4000" dirty="0"/>
          </a:p>
        </p:txBody>
      </p:sp>
      <p:pic>
        <p:nvPicPr>
          <p:cNvPr id="1028" name="Picture 4" descr="Background, Seamless, Repetition, Pattern, Design">
            <a:extLst>
              <a:ext uri="{FF2B5EF4-FFF2-40B4-BE49-F238E27FC236}">
                <a16:creationId xmlns:a16="http://schemas.microsoft.com/office/drawing/2014/main" id="{AEA75B64-C9CD-4397-93B5-71B0047034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86" b="41718"/>
          <a:stretch/>
        </p:blipFill>
        <p:spPr bwMode="auto">
          <a:xfrm>
            <a:off x="0" y="6007318"/>
            <a:ext cx="9144000" cy="90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eft Brace 7"/>
          <p:cNvSpPr/>
          <p:nvPr/>
        </p:nvSpPr>
        <p:spPr bwMode="auto">
          <a:xfrm>
            <a:off x="5064670" y="1984588"/>
            <a:ext cx="267287" cy="2904566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B6DDB2-A548-E1CC-0D3E-9134D409C356}"/>
              </a:ext>
            </a:extLst>
          </p:cNvPr>
          <p:cNvSpPr txBox="1"/>
          <p:nvPr/>
        </p:nvSpPr>
        <p:spPr>
          <a:xfrm>
            <a:off x="5203673" y="1901393"/>
            <a:ext cx="4572000" cy="3011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14000"/>
              </a:lnSpc>
              <a:buAutoNum type="arabicPeriod" startAt="14"/>
            </a:pPr>
            <a:r>
              <a:rPr lang="en-US" sz="2800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Intro to Features         </a:t>
            </a:r>
          </a:p>
          <a:p>
            <a:pPr marL="514350" indent="-514350">
              <a:lnSpc>
                <a:spcPct val="114000"/>
              </a:lnSpc>
              <a:buAutoNum type="arabicPeriod" startAt="15"/>
            </a:pPr>
            <a:r>
              <a:rPr 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Using Pitch Trackers</a:t>
            </a:r>
          </a:p>
          <a:p>
            <a:pPr marL="514350" indent="-514350">
              <a:lnSpc>
                <a:spcPct val="114000"/>
              </a:lnSpc>
              <a:buAutoNum type="arabicPeriod" startAt="15"/>
            </a:pPr>
            <a:r>
              <a:rPr lang="en-US" sz="2800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Normalization</a:t>
            </a:r>
          </a:p>
          <a:p>
            <a:pPr marL="514350" indent="-514350">
              <a:lnSpc>
                <a:spcPct val="114000"/>
              </a:lnSpc>
              <a:buAutoNum type="arabicPeriod" startAt="16"/>
            </a:pPr>
            <a:r>
              <a:rPr lang="en-US" sz="2800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Aggregation </a:t>
            </a:r>
          </a:p>
          <a:p>
            <a:pPr marL="514350" indent="-514350">
              <a:lnSpc>
                <a:spcPct val="114000"/>
              </a:lnSpc>
              <a:buAutoNum type="arabicPeriod" startAt="17"/>
            </a:pPr>
            <a:r>
              <a:rPr lang="en-US" sz="2800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Machine Learning</a:t>
            </a:r>
          </a:p>
          <a:p>
            <a:pPr marL="514350" indent="-514350">
              <a:lnSpc>
                <a:spcPct val="114000"/>
              </a:lnSpc>
              <a:buAutoNum type="arabicPeriod" startAt="17"/>
            </a:pPr>
            <a:r>
              <a:rPr lang="en-US" sz="2800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Speech Recognition</a:t>
            </a:r>
            <a:endParaRPr lang="en-US" sz="28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135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6"/>
    </mc:Choice>
    <mc:Fallback xmlns="">
      <p:transition spd="slow" advTm="223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229F8-38BD-50F0-7338-4D7C18104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7168"/>
            <a:ext cx="82296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While textbook pitch contours are seductive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>
              <a:lnSpc>
                <a:spcPct val="114000"/>
              </a:lnSpc>
            </a:pPr>
            <a:r>
              <a:rPr lang="en-US" sz="2400" dirty="0"/>
              <a:t>Have realistic expectations</a:t>
            </a:r>
          </a:p>
          <a:p>
            <a:pPr>
              <a:lnSpc>
                <a:spcPct val="114000"/>
              </a:lnSpc>
            </a:pPr>
            <a:r>
              <a:rPr lang="en-US" sz="2400" dirty="0"/>
              <a:t>Use your pitch tracker appropriately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0891D20-9B79-E9A4-B574-08F326C471E9}"/>
              </a:ext>
            </a:extLst>
          </p:cNvPr>
          <p:cNvSpPr txBox="1">
            <a:spLocks/>
          </p:cNvSpPr>
          <p:nvPr/>
        </p:nvSpPr>
        <p:spPr bwMode="auto">
          <a:xfrm>
            <a:off x="457200" y="76200"/>
            <a:ext cx="546708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9pPr>
          </a:lstStyle>
          <a:p>
            <a:pPr algn="l"/>
            <a:r>
              <a:rPr lang="en-US" kern="0" dirty="0"/>
              <a:t>Cautions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4DA201E6-D5B8-7C60-4369-6015C69101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51"/>
          <a:stretch/>
        </p:blipFill>
        <p:spPr bwMode="auto">
          <a:xfrm>
            <a:off x="2292439" y="2111011"/>
            <a:ext cx="4790918" cy="1787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5319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EABD4-B531-4E15-B148-770C53D5B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1465"/>
            <a:ext cx="3889717" cy="1077468"/>
          </a:xfrm>
        </p:spPr>
        <p:txBody>
          <a:bodyPr/>
          <a:lstStyle/>
          <a:p>
            <a:pPr algn="l"/>
            <a:r>
              <a:rPr lang="en-US" dirty="0"/>
              <a:t>Contents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5E204D-3005-4944-A3BC-5B72E8B91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726" y="1282801"/>
            <a:ext cx="6400754" cy="4062167"/>
          </a:xfrm>
        </p:spPr>
        <p:txBody>
          <a:bodyPr numCol="1"/>
          <a:lstStyle/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Introduction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Production, Perception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Classic Linguistic Prosody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Technology and Techniques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Para. &amp; </a:t>
            </a:r>
            <a:r>
              <a:rPr lang="en-US" sz="2800" kern="12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Prag</a:t>
            </a: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. Functions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Speech Synthesis and Dialog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Perspectives</a:t>
            </a:r>
          </a:p>
          <a:p>
            <a:pPr marL="0" indent="0">
              <a:lnSpc>
                <a:spcPct val="140000"/>
              </a:lnSpc>
              <a:spcBef>
                <a:spcPts val="1200"/>
              </a:spcBef>
              <a:buNone/>
            </a:pPr>
            <a:endParaRPr lang="en-US" sz="4000" dirty="0"/>
          </a:p>
        </p:txBody>
      </p:sp>
      <p:pic>
        <p:nvPicPr>
          <p:cNvPr id="1028" name="Picture 4" descr="Background, Seamless, Repetition, Pattern, Design">
            <a:extLst>
              <a:ext uri="{FF2B5EF4-FFF2-40B4-BE49-F238E27FC236}">
                <a16:creationId xmlns:a16="http://schemas.microsoft.com/office/drawing/2014/main" id="{AEA75B64-C9CD-4397-93B5-71B0047034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86" b="41718"/>
          <a:stretch/>
        </p:blipFill>
        <p:spPr bwMode="auto">
          <a:xfrm>
            <a:off x="0" y="6007318"/>
            <a:ext cx="9144000" cy="90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eft Brace 7"/>
          <p:cNvSpPr/>
          <p:nvPr/>
        </p:nvSpPr>
        <p:spPr bwMode="auto">
          <a:xfrm>
            <a:off x="5064670" y="1984588"/>
            <a:ext cx="267287" cy="2904566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B6DDB2-A548-E1CC-0D3E-9134D409C356}"/>
              </a:ext>
            </a:extLst>
          </p:cNvPr>
          <p:cNvSpPr txBox="1"/>
          <p:nvPr/>
        </p:nvSpPr>
        <p:spPr>
          <a:xfrm>
            <a:off x="5203673" y="1901393"/>
            <a:ext cx="4572000" cy="3011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14000"/>
              </a:lnSpc>
              <a:buAutoNum type="arabicPeriod" startAt="14"/>
            </a:pPr>
            <a:r>
              <a:rPr lang="en-US" sz="2800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Intro to Features         </a:t>
            </a:r>
          </a:p>
          <a:p>
            <a:pPr marL="514350" indent="-514350">
              <a:lnSpc>
                <a:spcPct val="114000"/>
              </a:lnSpc>
              <a:buAutoNum type="arabicPeriod" startAt="15"/>
            </a:pPr>
            <a:r>
              <a:rPr 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Using Pitch Trackers</a:t>
            </a:r>
          </a:p>
          <a:p>
            <a:pPr marL="514350" indent="-514350">
              <a:lnSpc>
                <a:spcPct val="114000"/>
              </a:lnSpc>
              <a:buAutoNum type="arabicPeriod" startAt="15"/>
            </a:pPr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Normalization</a:t>
            </a:r>
          </a:p>
          <a:p>
            <a:pPr marL="514350" indent="-514350">
              <a:lnSpc>
                <a:spcPct val="114000"/>
              </a:lnSpc>
              <a:buAutoNum type="arabicPeriod" startAt="17"/>
            </a:pPr>
            <a:r>
              <a:rPr lang="en-US" sz="2800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Aggregation </a:t>
            </a:r>
          </a:p>
          <a:p>
            <a:pPr marL="514350" indent="-514350">
              <a:lnSpc>
                <a:spcPct val="114000"/>
              </a:lnSpc>
              <a:buAutoNum type="arabicPeriod" startAt="17"/>
            </a:pPr>
            <a:r>
              <a:rPr lang="en-US" sz="2800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Machine Learning</a:t>
            </a:r>
          </a:p>
          <a:p>
            <a:pPr marL="514350" indent="-514350">
              <a:lnSpc>
                <a:spcPct val="114000"/>
              </a:lnSpc>
              <a:buAutoNum type="arabicPeriod" startAt="17"/>
            </a:pPr>
            <a:r>
              <a:rPr lang="en-US" sz="2800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Speech Recognition</a:t>
            </a:r>
            <a:endParaRPr lang="en-US" sz="28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501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6"/>
    </mc:Choice>
    <mc:Fallback xmlns="">
      <p:transition spd="slow" advTm="2236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1AFD2-AF54-5885-5BFB-18B0FCD37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60CC3-A59E-9E7A-82D3-BA7ABF4F4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22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ED8AF-4A2C-C54C-81C7-B8561259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1143000"/>
          </a:xfrm>
        </p:spPr>
        <p:txBody>
          <a:bodyPr/>
          <a:lstStyle/>
          <a:p>
            <a:r>
              <a:rPr lang="en-AU" dirty="0"/>
              <a:t>Low-Level Feature Extraction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A2C09-3F54-9D42-BA63-D1E14A171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887" y="1749328"/>
            <a:ext cx="4867212" cy="3250276"/>
          </a:xfrm>
        </p:spPr>
        <p:txBody>
          <a:bodyPr/>
          <a:lstStyle/>
          <a:p>
            <a:pPr marL="0" indent="0">
              <a:buNone/>
            </a:pPr>
            <a:r>
              <a:rPr lang="en-AU" sz="1200" b="1" dirty="0">
                <a:solidFill>
                  <a:schemeClr val="accent2"/>
                </a:solidFill>
              </a:rPr>
              <a:t>Windowing</a:t>
            </a:r>
          </a:p>
          <a:p>
            <a:r>
              <a:rPr lang="en-AU" sz="2000" dirty="0"/>
              <a:t>Typical window length is 25ms</a:t>
            </a:r>
          </a:p>
          <a:p>
            <a:r>
              <a:rPr lang="en-AU" sz="2000" dirty="0"/>
              <a:t>Usually window shift of 10ms</a:t>
            </a:r>
          </a:p>
          <a:p>
            <a:pPr marL="0" indent="0">
              <a:buNone/>
            </a:pPr>
            <a:r>
              <a:rPr lang="en-AU" sz="2000" b="1" dirty="0">
                <a:solidFill>
                  <a:schemeClr val="accent2"/>
                </a:solidFill>
              </a:rPr>
              <a:t>Hamming window</a:t>
            </a:r>
          </a:p>
          <a:p>
            <a:r>
              <a:rPr lang="en-AU" sz="2000" dirty="0"/>
              <a:t>The window function is zero at the edges and rises gradually to 1 in the centre</a:t>
            </a:r>
          </a:p>
          <a:p>
            <a:pPr lvl="1"/>
            <a:r>
              <a:rPr lang="en-AU" sz="1800" dirty="0"/>
              <a:t>Minimise distortions due to artificial cutting of signal </a:t>
            </a:r>
          </a:p>
          <a:p>
            <a:endParaRPr lang="en-AU" sz="2000" dirty="0"/>
          </a:p>
          <a:p>
            <a:endParaRPr lang="en-AU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765EE-AF58-4B43-A98E-E75EADE86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FDC3-0E53-B249-AE62-53988832C1D6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2C734C-A22D-7742-8217-5876AD420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099" y="1956245"/>
            <a:ext cx="3008610" cy="20945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0E47C1-6AFF-BB4B-9F2A-70764DF3FC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10" b="53916"/>
          <a:stretch/>
        </p:blipFill>
        <p:spPr>
          <a:xfrm>
            <a:off x="5705345" y="4481273"/>
            <a:ext cx="2030121" cy="13376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21DC106B-C675-8F46-9693-17F16976525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80969" y="5237797"/>
              <a:ext cx="4203047" cy="1010603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420304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64807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12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AU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AU" sz="1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AU" sz="12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AU" sz="1200" b="0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AU" sz="12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AU" sz="1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AU" sz="1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AU" sz="1200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AU" sz="1200" b="0" dirty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12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AU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AU" sz="1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AU" sz="1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AU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AU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AU" sz="1200" b="0" i="1" smtClean="0">
                                            <a:latin typeface="Cambria Math" panose="02040503050406030204" pitchFamily="18" charset="0"/>
                                          </a:rPr>
                                          <m:t>0.5</m:t>
                                        </m:r>
                                        <m:d>
                                          <m:dPr>
                                            <m:ctrlPr>
                                              <a:rPr lang="en-AU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AU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1−</m:t>
                                            </m:r>
                                            <m:func>
                                              <m:funcPr>
                                                <m:ctrlPr>
                                                  <a:rPr lang="en-AU" sz="1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AU" sz="1200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cos</m:t>
                                                </m:r>
                                              </m:fName>
                                              <m:e>
                                                <m:r>
                                                  <a:rPr lang="en-AU" sz="1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  <m:r>
                                                  <a:rPr lang="en-AU" sz="12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𝜋</m:t>
                                                </m:r>
                                                <m:f>
                                                  <m:fPr>
                                                    <m:ctrlPr>
                                                      <a:rPr lang="en-AU" sz="12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en-AU" sz="12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𝑛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en-AU" sz="12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𝑁</m:t>
                                                    </m:r>
                                                  </m:den>
                                                </m:f>
                                              </m:e>
                                            </m:func>
                                          </m:e>
                                        </m:d>
                                        <m:r>
                                          <a:rPr lang="en-AU" sz="1200" b="0" i="1" smtClean="0">
                                            <a:latin typeface="Cambria Math" panose="02040503050406030204" pitchFamily="18" charset="0"/>
                                          </a:rPr>
                                          <m:t>,  0≤</m:t>
                                        </m:r>
                                        <m:r>
                                          <a:rPr lang="en-AU" sz="1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AU" sz="1200" b="0" i="1" smtClean="0">
                                            <a:latin typeface="Cambria Math" panose="02040503050406030204" pitchFamily="18" charset="0"/>
                                          </a:rPr>
                                          <m:t>≤</m:t>
                                        </m:r>
                                        <m:r>
                                          <a:rPr lang="en-AU" sz="12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lang="en-AU" sz="1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  <m:e>
                                        <m:r>
                                          <a:rPr lang="en-AU" sz="1200" b="0" i="1" smtClean="0">
                                            <a:latin typeface="Cambria Math" panose="02040503050406030204" pitchFamily="18" charset="0"/>
                                          </a:rPr>
                                          <m:t>0,         </m:t>
                                        </m:r>
                                        <m:r>
                                          <a:rPr lang="en-AU" sz="1200" b="0" i="1" smtClean="0">
                                            <a:latin typeface="Cambria Math" panose="02040503050406030204" pitchFamily="18" charset="0"/>
                                          </a:rPr>
                                          <m:t>𝑜𝑡h𝑒𝑟𝑤𝑖𝑠𝑒</m:t>
                                        </m:r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en-AU" sz="1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21DC106B-C675-8F46-9693-17F1697652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3706344"/>
                  </p:ext>
                </p:extLst>
              </p:nvPr>
            </p:nvGraphicFramePr>
            <p:xfrm>
              <a:off x="680969" y="5237797"/>
              <a:ext cx="4203047" cy="1010603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420304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0106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5" t="-602" r="-289" b="-18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0F178BF-E9BB-CF40-A079-0979571759A5}"/>
              </a:ext>
            </a:extLst>
          </p:cNvPr>
          <p:cNvSpPr txBox="1"/>
          <p:nvPr/>
        </p:nvSpPr>
        <p:spPr>
          <a:xfrm>
            <a:off x="5992958" y="1495413"/>
            <a:ext cx="31510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900" dirty="0"/>
              <a:t>Source: </a:t>
            </a:r>
            <a:r>
              <a:rPr lang="en-AU" sz="900" dirty="0" err="1"/>
              <a:t>Hebse</a:t>
            </a:r>
            <a:r>
              <a:rPr lang="en-AU" sz="900" dirty="0"/>
              <a:t>, V. R., &amp; </a:t>
            </a:r>
            <a:r>
              <a:rPr lang="en-AU" sz="900" dirty="0" err="1"/>
              <a:t>Anitha</a:t>
            </a:r>
            <a:r>
              <a:rPr lang="en-AU" sz="900" dirty="0"/>
              <a:t>, G. (2015). The Learning Method of Speech Recognition Based on HMM. Learning, 3(4).</a:t>
            </a:r>
          </a:p>
        </p:txBody>
      </p:sp>
    </p:spTree>
    <p:extLst>
      <p:ext uri="{BB962C8B-B14F-4D97-AF65-F5344CB8AC3E}">
        <p14:creationId xmlns:p14="http://schemas.microsoft.com/office/powerpoint/2010/main" val="1371996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48484-7EF6-4165-9FF6-A65922851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4775"/>
            <a:ext cx="82296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/>
              <a:t>Implementation Considerations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25BBE4-1258-CABB-4FDD-DDE18246E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600200"/>
            <a:ext cx="7048500" cy="22574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/>
              <a:t>Typically compute every 10 or 20 milliseconds</a:t>
            </a:r>
          </a:p>
          <a:p>
            <a:pPr>
              <a:lnSpc>
                <a:spcPct val="150000"/>
              </a:lnSpc>
            </a:pPr>
            <a:r>
              <a:rPr lang="en-US" sz="2400"/>
              <a:t>Typically use a ~25 millisecond window</a:t>
            </a:r>
          </a:p>
          <a:p>
            <a:pPr>
              <a:lnSpc>
                <a:spcPct val="150000"/>
              </a:lnSpc>
            </a:pPr>
            <a:r>
              <a:rPr lang="en-US" sz="2400"/>
              <a:t>Typically use a Hann window function</a:t>
            </a:r>
          </a:p>
        </p:txBody>
      </p:sp>
    </p:spTree>
    <p:extLst>
      <p:ext uri="{BB962C8B-B14F-4D97-AF65-F5344CB8AC3E}">
        <p14:creationId xmlns:p14="http://schemas.microsoft.com/office/powerpoint/2010/main" val="208511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B8795B-1243-193B-AA3E-F587249CB0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02" t="10762" r="51977" b="52871"/>
          <a:stretch/>
        </p:blipFill>
        <p:spPr>
          <a:xfrm>
            <a:off x="-194185" y="2782243"/>
            <a:ext cx="1616149" cy="105366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635644-98A6-BDF1-4D32-DEA867F39F2A}"/>
              </a:ext>
            </a:extLst>
          </p:cNvPr>
          <p:cNvSpPr/>
          <p:nvPr/>
        </p:nvSpPr>
        <p:spPr bwMode="auto">
          <a:xfrm>
            <a:off x="2068778" y="2405960"/>
            <a:ext cx="4648193" cy="317165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AC85CA8-D685-44B1-7081-7F512309AB68}"/>
              </a:ext>
            </a:extLst>
          </p:cNvPr>
          <p:cNvCxnSpPr>
            <a:cxnSpLocks/>
            <a:stCxn id="7" idx="3"/>
          </p:cNvCxnSpPr>
          <p:nvPr/>
        </p:nvCxnSpPr>
        <p:spPr bwMode="auto">
          <a:xfrm>
            <a:off x="1421964" y="3309076"/>
            <a:ext cx="54226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04DE11A-76F5-32CD-C57C-DD81B00E02FD}"/>
              </a:ext>
            </a:extLst>
          </p:cNvPr>
          <p:cNvSpPr/>
          <p:nvPr/>
        </p:nvSpPr>
        <p:spPr bwMode="auto">
          <a:xfrm>
            <a:off x="2579145" y="2782244"/>
            <a:ext cx="1389319" cy="105366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Generate Candidate Values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F76356-5F05-3389-F6D4-CC7519B403DC}"/>
              </a:ext>
            </a:extLst>
          </p:cNvPr>
          <p:cNvSpPr/>
          <p:nvPr/>
        </p:nvSpPr>
        <p:spPr bwMode="auto">
          <a:xfrm>
            <a:off x="3724360" y="4546516"/>
            <a:ext cx="1518683" cy="79035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Select Best Candidates 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D4165C0-AE24-3EB7-06BC-2789D7AE8D7E}"/>
              </a:ext>
            </a:extLst>
          </p:cNvPr>
          <p:cNvGrpSpPr/>
          <p:nvPr/>
        </p:nvGrpSpPr>
        <p:grpSpPr>
          <a:xfrm>
            <a:off x="3273802" y="3835909"/>
            <a:ext cx="391636" cy="1127311"/>
            <a:chOff x="3191536" y="2777130"/>
            <a:chExt cx="391636" cy="1127311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A6D3E35-3830-E241-DF58-61D742DD6AA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91536" y="3882914"/>
              <a:ext cx="391636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2FDFA27-EBAB-F7D3-A8C8-8EB4E99C8BC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91536" y="2777130"/>
              <a:ext cx="2" cy="112731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195CCCF-CB82-5531-2076-221D6E7C3B3F}"/>
              </a:ext>
            </a:extLst>
          </p:cNvPr>
          <p:cNvCxnSpPr>
            <a:cxnSpLocks/>
          </p:cNvCxnSpPr>
          <p:nvPr/>
        </p:nvCxnSpPr>
        <p:spPr bwMode="auto">
          <a:xfrm>
            <a:off x="6775458" y="3310712"/>
            <a:ext cx="36859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FB75485-3BD7-7BAB-788D-171EAFB96651}"/>
              </a:ext>
            </a:extLst>
          </p:cNvPr>
          <p:cNvCxnSpPr>
            <a:cxnSpLocks/>
          </p:cNvCxnSpPr>
          <p:nvPr/>
        </p:nvCxnSpPr>
        <p:spPr bwMode="auto">
          <a:xfrm>
            <a:off x="2136575" y="3309076"/>
            <a:ext cx="32915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6F25CABF-B09C-1F8C-5A96-DA7C1EEEFF09}"/>
              </a:ext>
            </a:extLst>
          </p:cNvPr>
          <p:cNvSpPr/>
          <p:nvPr/>
        </p:nvSpPr>
        <p:spPr bwMode="auto">
          <a:xfrm>
            <a:off x="5204504" y="3045115"/>
            <a:ext cx="1035788" cy="47466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Output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9DAA923-911E-3B42-3565-B57190128957}"/>
              </a:ext>
            </a:extLst>
          </p:cNvPr>
          <p:cNvCxnSpPr>
            <a:cxnSpLocks/>
          </p:cNvCxnSpPr>
          <p:nvPr/>
        </p:nvCxnSpPr>
        <p:spPr bwMode="auto">
          <a:xfrm>
            <a:off x="6240292" y="3309076"/>
            <a:ext cx="36859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2257EA-26BD-CA7A-0385-5FB53140DFD8}"/>
              </a:ext>
            </a:extLst>
          </p:cNvPr>
          <p:cNvSpPr txBox="1"/>
          <p:nvPr/>
        </p:nvSpPr>
        <p:spPr>
          <a:xfrm>
            <a:off x="6898625" y="2686573"/>
            <a:ext cx="914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.8</a:t>
            </a:r>
          </a:p>
          <a:p>
            <a:pPr algn="r"/>
            <a:r>
              <a:rPr lang="en-US" sz="2400" dirty="0"/>
              <a:t>-.3</a:t>
            </a:r>
          </a:p>
          <a:p>
            <a:pPr algn="r"/>
            <a:r>
              <a:rPr lang="en-US" sz="2400" dirty="0"/>
              <a:t>-.4</a:t>
            </a:r>
          </a:p>
          <a:p>
            <a:pPr algn="r"/>
            <a:r>
              <a:rPr lang="en-US" sz="2400" dirty="0"/>
              <a:t>-.1</a:t>
            </a:r>
          </a:p>
          <a:p>
            <a:pPr algn="r"/>
            <a:r>
              <a:rPr lang="en-US" sz="2400" dirty="0"/>
              <a:t>.6</a:t>
            </a:r>
          </a:p>
          <a:p>
            <a:pPr algn="r"/>
            <a:r>
              <a:rPr lang="en-US" sz="2400" dirty="0"/>
              <a:t>.7</a:t>
            </a:r>
          </a:p>
          <a:p>
            <a:pPr algn="r"/>
            <a:r>
              <a:rPr lang="en-US" sz="2400" dirty="0"/>
              <a:t>...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4040563-2B8B-E4B9-8E2B-44D2BC527141}"/>
              </a:ext>
            </a:extLst>
          </p:cNvPr>
          <p:cNvGrpSpPr/>
          <p:nvPr/>
        </p:nvGrpSpPr>
        <p:grpSpPr>
          <a:xfrm>
            <a:off x="5243043" y="3557040"/>
            <a:ext cx="307237" cy="1454494"/>
            <a:chOff x="5160777" y="2498261"/>
            <a:chExt cx="307237" cy="1454494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FA06D9B-3225-0D2E-5F99-6D6BCD507C5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160777" y="3931879"/>
              <a:ext cx="292395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EE91E1C-7EB9-423B-F7BC-BFFA52C6D53A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459596" y="2498261"/>
              <a:ext cx="8418" cy="145449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347BCD8B-0F31-9F30-8E3C-5FFFAAF12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Frame-Level Features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1C00BEB-98FC-53B0-1767-1CF1DB852E9E}"/>
              </a:ext>
            </a:extLst>
          </p:cNvPr>
          <p:cNvSpPr/>
          <p:nvPr/>
        </p:nvSpPr>
        <p:spPr bwMode="auto">
          <a:xfrm>
            <a:off x="2054789" y="2405960"/>
            <a:ext cx="4648193" cy="317165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59756" y="1670910"/>
            <a:ext cx="19399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Typically every </a:t>
            </a:r>
          </a:p>
          <a:p>
            <a:r>
              <a:rPr lang="en-US" sz="2000" u="sng" dirty="0"/>
              <a:t>10 milliseconds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43706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B8795B-1243-193B-AA3E-F587249CB0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02" t="10762" r="51977" b="52871"/>
          <a:stretch/>
        </p:blipFill>
        <p:spPr>
          <a:xfrm>
            <a:off x="-194185" y="2782243"/>
            <a:ext cx="1616149" cy="105366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635644-98A6-BDF1-4D32-DEA867F39F2A}"/>
              </a:ext>
            </a:extLst>
          </p:cNvPr>
          <p:cNvSpPr/>
          <p:nvPr/>
        </p:nvSpPr>
        <p:spPr bwMode="auto">
          <a:xfrm>
            <a:off x="2068778" y="2405960"/>
            <a:ext cx="4648193" cy="317165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AC85CA8-D685-44B1-7081-7F512309AB68}"/>
              </a:ext>
            </a:extLst>
          </p:cNvPr>
          <p:cNvCxnSpPr>
            <a:cxnSpLocks/>
            <a:stCxn id="7" idx="3"/>
          </p:cNvCxnSpPr>
          <p:nvPr/>
        </p:nvCxnSpPr>
        <p:spPr bwMode="auto">
          <a:xfrm>
            <a:off x="1421964" y="3309076"/>
            <a:ext cx="54226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04DE11A-76F5-32CD-C57C-DD81B00E02FD}"/>
              </a:ext>
            </a:extLst>
          </p:cNvPr>
          <p:cNvSpPr/>
          <p:nvPr/>
        </p:nvSpPr>
        <p:spPr bwMode="auto">
          <a:xfrm>
            <a:off x="2579145" y="2782244"/>
            <a:ext cx="1389319" cy="105366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Generate Candidate Values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F76356-5F05-3389-F6D4-CC7519B403DC}"/>
              </a:ext>
            </a:extLst>
          </p:cNvPr>
          <p:cNvSpPr/>
          <p:nvPr/>
        </p:nvSpPr>
        <p:spPr bwMode="auto">
          <a:xfrm>
            <a:off x="3724360" y="4546516"/>
            <a:ext cx="1518683" cy="79035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Select Best Candidates 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D4165C0-AE24-3EB7-06BC-2789D7AE8D7E}"/>
              </a:ext>
            </a:extLst>
          </p:cNvPr>
          <p:cNvGrpSpPr/>
          <p:nvPr/>
        </p:nvGrpSpPr>
        <p:grpSpPr>
          <a:xfrm>
            <a:off x="3273802" y="3835909"/>
            <a:ext cx="391636" cy="1127311"/>
            <a:chOff x="3191536" y="2777130"/>
            <a:chExt cx="391636" cy="1127311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A6D3E35-3830-E241-DF58-61D742DD6AA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91536" y="3882914"/>
              <a:ext cx="391636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2FDFA27-EBAB-F7D3-A8C8-8EB4E99C8BC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91536" y="2777130"/>
              <a:ext cx="2" cy="112731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195CCCF-CB82-5531-2076-221D6E7C3B3F}"/>
              </a:ext>
            </a:extLst>
          </p:cNvPr>
          <p:cNvCxnSpPr>
            <a:cxnSpLocks/>
          </p:cNvCxnSpPr>
          <p:nvPr/>
        </p:nvCxnSpPr>
        <p:spPr bwMode="auto">
          <a:xfrm>
            <a:off x="6775458" y="3310712"/>
            <a:ext cx="36859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FB75485-3BD7-7BAB-788D-171EAFB96651}"/>
              </a:ext>
            </a:extLst>
          </p:cNvPr>
          <p:cNvCxnSpPr>
            <a:cxnSpLocks/>
          </p:cNvCxnSpPr>
          <p:nvPr/>
        </p:nvCxnSpPr>
        <p:spPr bwMode="auto">
          <a:xfrm>
            <a:off x="2136575" y="3309076"/>
            <a:ext cx="32915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6F25CABF-B09C-1F8C-5A96-DA7C1EEEFF09}"/>
              </a:ext>
            </a:extLst>
          </p:cNvPr>
          <p:cNvSpPr/>
          <p:nvPr/>
        </p:nvSpPr>
        <p:spPr bwMode="auto">
          <a:xfrm>
            <a:off x="5204504" y="3045115"/>
            <a:ext cx="1035788" cy="47466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Output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9DAA923-911E-3B42-3565-B57190128957}"/>
              </a:ext>
            </a:extLst>
          </p:cNvPr>
          <p:cNvCxnSpPr>
            <a:cxnSpLocks/>
          </p:cNvCxnSpPr>
          <p:nvPr/>
        </p:nvCxnSpPr>
        <p:spPr bwMode="auto">
          <a:xfrm>
            <a:off x="6240292" y="3309076"/>
            <a:ext cx="36859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2257EA-26BD-CA7A-0385-5FB53140DFD8}"/>
              </a:ext>
            </a:extLst>
          </p:cNvPr>
          <p:cNvSpPr txBox="1"/>
          <p:nvPr/>
        </p:nvSpPr>
        <p:spPr>
          <a:xfrm>
            <a:off x="7175953" y="3098608"/>
            <a:ext cx="91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178 Hz</a:t>
            </a:r>
          </a:p>
          <a:p>
            <a:r>
              <a:rPr lang="en-US"/>
              <a:t>176 Hz</a:t>
            </a:r>
          </a:p>
          <a:p>
            <a:r>
              <a:rPr lang="en-US"/>
              <a:t>174 Hz</a:t>
            </a:r>
          </a:p>
          <a:p>
            <a:r>
              <a:rPr lang="en-US"/>
              <a:t>171 Hz</a:t>
            </a:r>
          </a:p>
          <a:p>
            <a:r>
              <a:rPr lang="en-US"/>
              <a:t>.</a:t>
            </a:r>
          </a:p>
          <a:p>
            <a:r>
              <a:rPr lang="en-US"/>
              <a:t>.</a:t>
            </a:r>
          </a:p>
          <a:p>
            <a:r>
              <a:rPr lang="en-US"/>
              <a:t>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4040563-2B8B-E4B9-8E2B-44D2BC527141}"/>
              </a:ext>
            </a:extLst>
          </p:cNvPr>
          <p:cNvGrpSpPr/>
          <p:nvPr/>
        </p:nvGrpSpPr>
        <p:grpSpPr>
          <a:xfrm>
            <a:off x="5243043" y="3557040"/>
            <a:ext cx="307237" cy="1454494"/>
            <a:chOff x="5160777" y="2498261"/>
            <a:chExt cx="307237" cy="1454494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FA06D9B-3225-0D2E-5F99-6D6BCD507C5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160777" y="3931879"/>
              <a:ext cx="292395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EE91E1C-7EB9-423B-F7BC-BFFA52C6D53A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459596" y="2498261"/>
              <a:ext cx="8418" cy="145449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5AB05B3-1BA7-9622-E112-22F1C56949A4}"/>
              </a:ext>
            </a:extLst>
          </p:cNvPr>
          <p:cNvSpPr txBox="1"/>
          <p:nvPr/>
        </p:nvSpPr>
        <p:spPr>
          <a:xfrm>
            <a:off x="2273968" y="1471748"/>
            <a:ext cx="1759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parameters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A1C17B8-68B5-670E-A7BE-F304A57EFB92}"/>
              </a:ext>
            </a:extLst>
          </p:cNvPr>
          <p:cNvCxnSpPr>
            <a:cxnSpLocks/>
          </p:cNvCxnSpPr>
          <p:nvPr/>
        </p:nvCxnSpPr>
        <p:spPr bwMode="auto">
          <a:xfrm>
            <a:off x="3006730" y="1951525"/>
            <a:ext cx="0" cy="4544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347BCD8B-0F31-9F30-8E3C-5FFFAAF12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/>
            <a:r>
              <a:rPr lang="en-US"/>
              <a:t>Pitch Extraction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1C00BEB-98FC-53B0-1767-1CF1DB852E9E}"/>
              </a:ext>
            </a:extLst>
          </p:cNvPr>
          <p:cNvSpPr/>
          <p:nvPr/>
        </p:nvSpPr>
        <p:spPr bwMode="auto">
          <a:xfrm>
            <a:off x="2054789" y="2405960"/>
            <a:ext cx="4648193" cy="317165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5855D9-9919-3A70-9E39-785301AEA91E}"/>
              </a:ext>
            </a:extLst>
          </p:cNvPr>
          <p:cNvSpPr txBox="1"/>
          <p:nvPr/>
        </p:nvSpPr>
        <p:spPr>
          <a:xfrm>
            <a:off x="2792571" y="3076416"/>
            <a:ext cx="302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Pitch Tracker </a:t>
            </a:r>
          </a:p>
        </p:txBody>
      </p:sp>
    </p:spTree>
    <p:extLst>
      <p:ext uri="{BB962C8B-B14F-4D97-AF65-F5344CB8AC3E}">
        <p14:creationId xmlns:p14="http://schemas.microsoft.com/office/powerpoint/2010/main" val="1843260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B8795B-1243-193B-AA3E-F587249CB0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02" t="10762" r="51977" b="52871"/>
          <a:stretch/>
        </p:blipFill>
        <p:spPr>
          <a:xfrm>
            <a:off x="-194185" y="2782243"/>
            <a:ext cx="1616149" cy="105366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635644-98A6-BDF1-4D32-DEA867F39F2A}"/>
              </a:ext>
            </a:extLst>
          </p:cNvPr>
          <p:cNvSpPr/>
          <p:nvPr/>
        </p:nvSpPr>
        <p:spPr bwMode="auto">
          <a:xfrm>
            <a:off x="2068778" y="2405960"/>
            <a:ext cx="4648193" cy="317165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AC85CA8-D685-44B1-7081-7F512309AB68}"/>
              </a:ext>
            </a:extLst>
          </p:cNvPr>
          <p:cNvCxnSpPr>
            <a:cxnSpLocks/>
            <a:stCxn id="7" idx="3"/>
          </p:cNvCxnSpPr>
          <p:nvPr/>
        </p:nvCxnSpPr>
        <p:spPr bwMode="auto">
          <a:xfrm>
            <a:off x="1421964" y="3309076"/>
            <a:ext cx="54226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04DE11A-76F5-32CD-C57C-DD81B00E02FD}"/>
              </a:ext>
            </a:extLst>
          </p:cNvPr>
          <p:cNvSpPr/>
          <p:nvPr/>
        </p:nvSpPr>
        <p:spPr bwMode="auto">
          <a:xfrm>
            <a:off x="2579145" y="2782244"/>
            <a:ext cx="1389319" cy="105366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Generate Candidate Values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F76356-5F05-3389-F6D4-CC7519B403DC}"/>
              </a:ext>
            </a:extLst>
          </p:cNvPr>
          <p:cNvSpPr/>
          <p:nvPr/>
        </p:nvSpPr>
        <p:spPr bwMode="auto">
          <a:xfrm>
            <a:off x="3724360" y="4546516"/>
            <a:ext cx="1518683" cy="79035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Select Best Candidates 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D4165C0-AE24-3EB7-06BC-2789D7AE8D7E}"/>
              </a:ext>
            </a:extLst>
          </p:cNvPr>
          <p:cNvGrpSpPr/>
          <p:nvPr/>
        </p:nvGrpSpPr>
        <p:grpSpPr>
          <a:xfrm>
            <a:off x="3273802" y="3835909"/>
            <a:ext cx="391636" cy="1127311"/>
            <a:chOff x="3191536" y="2777130"/>
            <a:chExt cx="391636" cy="1127311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A6D3E35-3830-E241-DF58-61D742DD6AA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91536" y="3882914"/>
              <a:ext cx="391636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2FDFA27-EBAB-F7D3-A8C8-8EB4E99C8BC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91536" y="2777130"/>
              <a:ext cx="2" cy="112731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195CCCF-CB82-5531-2076-221D6E7C3B3F}"/>
              </a:ext>
            </a:extLst>
          </p:cNvPr>
          <p:cNvCxnSpPr>
            <a:cxnSpLocks/>
          </p:cNvCxnSpPr>
          <p:nvPr/>
        </p:nvCxnSpPr>
        <p:spPr bwMode="auto">
          <a:xfrm>
            <a:off x="6775458" y="3310712"/>
            <a:ext cx="36859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FB75485-3BD7-7BAB-788D-171EAFB96651}"/>
              </a:ext>
            </a:extLst>
          </p:cNvPr>
          <p:cNvCxnSpPr>
            <a:cxnSpLocks/>
          </p:cNvCxnSpPr>
          <p:nvPr/>
        </p:nvCxnSpPr>
        <p:spPr bwMode="auto">
          <a:xfrm>
            <a:off x="2136575" y="3309076"/>
            <a:ext cx="32915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6F25CABF-B09C-1F8C-5A96-DA7C1EEEFF09}"/>
              </a:ext>
            </a:extLst>
          </p:cNvPr>
          <p:cNvSpPr/>
          <p:nvPr/>
        </p:nvSpPr>
        <p:spPr bwMode="auto">
          <a:xfrm>
            <a:off x="5204504" y="3045115"/>
            <a:ext cx="1035788" cy="47466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Output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9DAA923-911E-3B42-3565-B57190128957}"/>
              </a:ext>
            </a:extLst>
          </p:cNvPr>
          <p:cNvCxnSpPr>
            <a:cxnSpLocks/>
          </p:cNvCxnSpPr>
          <p:nvPr/>
        </p:nvCxnSpPr>
        <p:spPr bwMode="auto">
          <a:xfrm>
            <a:off x="6240292" y="3309076"/>
            <a:ext cx="36859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2257EA-26BD-CA7A-0385-5FB53140DFD8}"/>
              </a:ext>
            </a:extLst>
          </p:cNvPr>
          <p:cNvSpPr txBox="1"/>
          <p:nvPr/>
        </p:nvSpPr>
        <p:spPr>
          <a:xfrm>
            <a:off x="7175953" y="3098608"/>
            <a:ext cx="91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178 Hz</a:t>
            </a:r>
          </a:p>
          <a:p>
            <a:r>
              <a:rPr lang="en-US"/>
              <a:t>176 Hz</a:t>
            </a:r>
          </a:p>
          <a:p>
            <a:r>
              <a:rPr lang="en-US"/>
              <a:t>174 Hz</a:t>
            </a:r>
          </a:p>
          <a:p>
            <a:r>
              <a:rPr lang="en-US"/>
              <a:t>171 Hz</a:t>
            </a:r>
          </a:p>
          <a:p>
            <a:r>
              <a:rPr lang="en-US"/>
              <a:t>.</a:t>
            </a:r>
          </a:p>
          <a:p>
            <a:r>
              <a:rPr lang="en-US"/>
              <a:t>.</a:t>
            </a:r>
          </a:p>
          <a:p>
            <a:r>
              <a:rPr lang="en-US"/>
              <a:t>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4040563-2B8B-E4B9-8E2B-44D2BC527141}"/>
              </a:ext>
            </a:extLst>
          </p:cNvPr>
          <p:cNvGrpSpPr/>
          <p:nvPr/>
        </p:nvGrpSpPr>
        <p:grpSpPr>
          <a:xfrm>
            <a:off x="5243043" y="3557040"/>
            <a:ext cx="307237" cy="1454494"/>
            <a:chOff x="5160777" y="2498261"/>
            <a:chExt cx="307237" cy="1454494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FA06D9B-3225-0D2E-5F99-6D6BCD507C5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160777" y="3931879"/>
              <a:ext cx="292395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EE91E1C-7EB9-423B-F7BC-BFFA52C6D53A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459596" y="2498261"/>
              <a:ext cx="8418" cy="145449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5AB05B3-1BA7-9622-E112-22F1C56949A4}"/>
              </a:ext>
            </a:extLst>
          </p:cNvPr>
          <p:cNvSpPr txBox="1"/>
          <p:nvPr/>
        </p:nvSpPr>
        <p:spPr>
          <a:xfrm>
            <a:off x="2273968" y="1471748"/>
            <a:ext cx="1759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parameters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A1C17B8-68B5-670E-A7BE-F304A57EFB92}"/>
              </a:ext>
            </a:extLst>
          </p:cNvPr>
          <p:cNvCxnSpPr>
            <a:cxnSpLocks/>
          </p:cNvCxnSpPr>
          <p:nvPr/>
        </p:nvCxnSpPr>
        <p:spPr bwMode="auto">
          <a:xfrm>
            <a:off x="3006730" y="1951525"/>
            <a:ext cx="0" cy="4544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347BCD8B-0F31-9F30-8E3C-5FFFAAF12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/>
            <a:r>
              <a:rPr lang="en-US"/>
              <a:t>Pitch Extraction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1C00BEB-98FC-53B0-1767-1CF1DB852E9E}"/>
              </a:ext>
            </a:extLst>
          </p:cNvPr>
          <p:cNvSpPr/>
          <p:nvPr/>
        </p:nvSpPr>
        <p:spPr bwMode="auto">
          <a:xfrm>
            <a:off x="2054789" y="2405960"/>
            <a:ext cx="4648193" cy="317165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5855D9-9919-3A70-9E39-785301AEA91E}"/>
              </a:ext>
            </a:extLst>
          </p:cNvPr>
          <p:cNvSpPr txBox="1"/>
          <p:nvPr/>
        </p:nvSpPr>
        <p:spPr>
          <a:xfrm>
            <a:off x="2792571" y="3076416"/>
            <a:ext cx="302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Pitch Tracker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D4F3094-87B2-E194-A37A-4C540E5097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 t="33917" r="49149" b="27125"/>
          <a:stretch/>
        </p:blipFill>
        <p:spPr bwMode="auto">
          <a:xfrm>
            <a:off x="3935202" y="3760695"/>
            <a:ext cx="835925" cy="71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C33D90-6628-E67E-C7D7-65C8F4B7C077}"/>
              </a:ext>
            </a:extLst>
          </p:cNvPr>
          <p:cNvSpPr txBox="1"/>
          <p:nvPr/>
        </p:nvSpPr>
        <p:spPr>
          <a:xfrm>
            <a:off x="7100512" y="6266178"/>
            <a:ext cx="502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Searobin at Wikimedia Commons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403C929-C285-1709-60A9-D42940B6976B}"/>
              </a:ext>
            </a:extLst>
          </p:cNvPr>
          <p:cNvGrpSpPr/>
          <p:nvPr/>
        </p:nvGrpSpPr>
        <p:grpSpPr>
          <a:xfrm>
            <a:off x="3692495" y="3707764"/>
            <a:ext cx="1393330" cy="671141"/>
            <a:chOff x="2346533" y="1360592"/>
            <a:chExt cx="1393330" cy="671141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014405A-DFC4-A880-5B1B-7EBCB26B77D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350544" y="1360592"/>
              <a:ext cx="1389319" cy="67114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F59D621-6CBC-967E-1112-418F1BD7CD2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346533" y="1360592"/>
              <a:ext cx="1389319" cy="67114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3973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B8795B-1243-193B-AA3E-F587249CB0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02" t="10762" r="51977" b="52871"/>
          <a:stretch/>
        </p:blipFill>
        <p:spPr>
          <a:xfrm>
            <a:off x="-194185" y="2782243"/>
            <a:ext cx="1616149" cy="105366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635644-98A6-BDF1-4D32-DEA867F39F2A}"/>
              </a:ext>
            </a:extLst>
          </p:cNvPr>
          <p:cNvSpPr/>
          <p:nvPr/>
        </p:nvSpPr>
        <p:spPr bwMode="auto">
          <a:xfrm>
            <a:off x="2068778" y="2405960"/>
            <a:ext cx="4648193" cy="317165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AC85CA8-D685-44B1-7081-7F512309AB68}"/>
              </a:ext>
            </a:extLst>
          </p:cNvPr>
          <p:cNvCxnSpPr>
            <a:cxnSpLocks/>
            <a:stCxn id="7" idx="3"/>
          </p:cNvCxnSpPr>
          <p:nvPr/>
        </p:nvCxnSpPr>
        <p:spPr bwMode="auto">
          <a:xfrm>
            <a:off x="1421964" y="3309076"/>
            <a:ext cx="54226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04DE11A-76F5-32CD-C57C-DD81B00E02FD}"/>
              </a:ext>
            </a:extLst>
          </p:cNvPr>
          <p:cNvSpPr/>
          <p:nvPr/>
        </p:nvSpPr>
        <p:spPr bwMode="auto">
          <a:xfrm>
            <a:off x="2579145" y="2782244"/>
            <a:ext cx="1389319" cy="105366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Generate Candidate Values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F76356-5F05-3389-F6D4-CC7519B403DC}"/>
              </a:ext>
            </a:extLst>
          </p:cNvPr>
          <p:cNvSpPr/>
          <p:nvPr/>
        </p:nvSpPr>
        <p:spPr bwMode="auto">
          <a:xfrm>
            <a:off x="3724360" y="4546516"/>
            <a:ext cx="1518683" cy="79035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Select Best Candidates 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D4165C0-AE24-3EB7-06BC-2789D7AE8D7E}"/>
              </a:ext>
            </a:extLst>
          </p:cNvPr>
          <p:cNvGrpSpPr/>
          <p:nvPr/>
        </p:nvGrpSpPr>
        <p:grpSpPr>
          <a:xfrm>
            <a:off x="3273802" y="3835909"/>
            <a:ext cx="391636" cy="1127311"/>
            <a:chOff x="3191536" y="2777130"/>
            <a:chExt cx="391636" cy="1127311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A6D3E35-3830-E241-DF58-61D742DD6AA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91536" y="3882914"/>
              <a:ext cx="391636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2FDFA27-EBAB-F7D3-A8C8-8EB4E99C8BC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91536" y="2777130"/>
              <a:ext cx="2" cy="112731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195CCCF-CB82-5531-2076-221D6E7C3B3F}"/>
              </a:ext>
            </a:extLst>
          </p:cNvPr>
          <p:cNvCxnSpPr>
            <a:cxnSpLocks/>
          </p:cNvCxnSpPr>
          <p:nvPr/>
        </p:nvCxnSpPr>
        <p:spPr bwMode="auto">
          <a:xfrm>
            <a:off x="6775458" y="3310712"/>
            <a:ext cx="36859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FB75485-3BD7-7BAB-788D-171EAFB96651}"/>
              </a:ext>
            </a:extLst>
          </p:cNvPr>
          <p:cNvCxnSpPr>
            <a:cxnSpLocks/>
          </p:cNvCxnSpPr>
          <p:nvPr/>
        </p:nvCxnSpPr>
        <p:spPr bwMode="auto">
          <a:xfrm>
            <a:off x="2136575" y="3309076"/>
            <a:ext cx="32915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6F25CABF-B09C-1F8C-5A96-DA7C1EEEFF09}"/>
              </a:ext>
            </a:extLst>
          </p:cNvPr>
          <p:cNvSpPr/>
          <p:nvPr/>
        </p:nvSpPr>
        <p:spPr bwMode="auto">
          <a:xfrm>
            <a:off x="5204504" y="3045115"/>
            <a:ext cx="1035788" cy="47466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Output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9DAA923-911E-3B42-3565-B57190128957}"/>
              </a:ext>
            </a:extLst>
          </p:cNvPr>
          <p:cNvCxnSpPr>
            <a:cxnSpLocks/>
          </p:cNvCxnSpPr>
          <p:nvPr/>
        </p:nvCxnSpPr>
        <p:spPr bwMode="auto">
          <a:xfrm>
            <a:off x="6240292" y="3309076"/>
            <a:ext cx="36859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2257EA-26BD-CA7A-0385-5FB53140DFD8}"/>
              </a:ext>
            </a:extLst>
          </p:cNvPr>
          <p:cNvSpPr txBox="1"/>
          <p:nvPr/>
        </p:nvSpPr>
        <p:spPr>
          <a:xfrm>
            <a:off x="7175953" y="3098608"/>
            <a:ext cx="91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178 Hz</a:t>
            </a:r>
          </a:p>
          <a:p>
            <a:r>
              <a:rPr lang="en-US"/>
              <a:t>176 Hz</a:t>
            </a:r>
          </a:p>
          <a:p>
            <a:r>
              <a:rPr lang="en-US"/>
              <a:t>174 Hz</a:t>
            </a:r>
          </a:p>
          <a:p>
            <a:r>
              <a:rPr lang="en-US"/>
              <a:t>171 Hz</a:t>
            </a:r>
          </a:p>
          <a:p>
            <a:r>
              <a:rPr lang="en-US"/>
              <a:t>.</a:t>
            </a:r>
          </a:p>
          <a:p>
            <a:r>
              <a:rPr lang="en-US"/>
              <a:t>.</a:t>
            </a:r>
          </a:p>
          <a:p>
            <a:r>
              <a:rPr lang="en-US"/>
              <a:t>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4040563-2B8B-E4B9-8E2B-44D2BC527141}"/>
              </a:ext>
            </a:extLst>
          </p:cNvPr>
          <p:cNvGrpSpPr/>
          <p:nvPr/>
        </p:nvGrpSpPr>
        <p:grpSpPr>
          <a:xfrm>
            <a:off x="5243043" y="3557040"/>
            <a:ext cx="307237" cy="1454494"/>
            <a:chOff x="5160777" y="2498261"/>
            <a:chExt cx="307237" cy="1454494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FA06D9B-3225-0D2E-5F99-6D6BCD507C5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160777" y="3931879"/>
              <a:ext cx="292395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EE91E1C-7EB9-423B-F7BC-BFFA52C6D53A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459596" y="2498261"/>
              <a:ext cx="8418" cy="145449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5AB05B3-1BA7-9622-E112-22F1C56949A4}"/>
              </a:ext>
            </a:extLst>
          </p:cNvPr>
          <p:cNvSpPr txBox="1"/>
          <p:nvPr/>
        </p:nvSpPr>
        <p:spPr>
          <a:xfrm>
            <a:off x="2273968" y="1471748"/>
            <a:ext cx="1759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parameters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A1C17B8-68B5-670E-A7BE-F304A57EFB92}"/>
              </a:ext>
            </a:extLst>
          </p:cNvPr>
          <p:cNvCxnSpPr>
            <a:cxnSpLocks/>
          </p:cNvCxnSpPr>
          <p:nvPr/>
        </p:nvCxnSpPr>
        <p:spPr bwMode="auto">
          <a:xfrm>
            <a:off x="3006730" y="1951525"/>
            <a:ext cx="0" cy="4544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347BCD8B-0F31-9F30-8E3C-5FFFAAF12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/>
            <a:r>
              <a:rPr lang="en-US"/>
              <a:t>Pitch Extraction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1C00BEB-98FC-53B0-1767-1CF1DB852E9E}"/>
              </a:ext>
            </a:extLst>
          </p:cNvPr>
          <p:cNvSpPr/>
          <p:nvPr/>
        </p:nvSpPr>
        <p:spPr bwMode="auto">
          <a:xfrm>
            <a:off x="2054789" y="2405960"/>
            <a:ext cx="4648193" cy="317165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5855D9-9919-3A70-9E39-785301AEA91E}"/>
              </a:ext>
            </a:extLst>
          </p:cNvPr>
          <p:cNvSpPr txBox="1"/>
          <p:nvPr/>
        </p:nvSpPr>
        <p:spPr>
          <a:xfrm>
            <a:off x="2792571" y="3076416"/>
            <a:ext cx="302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neural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4031DD6-1AC9-2583-129C-B1C0368ACA5F}"/>
              </a:ext>
            </a:extLst>
          </p:cNvPr>
          <p:cNvSpPr txBox="1"/>
          <p:nvPr/>
        </p:nvSpPr>
        <p:spPr>
          <a:xfrm>
            <a:off x="2273968" y="1464768"/>
            <a:ext cx="1759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trike="sngStrike" dirty="0"/>
              <a:t>parameters</a:t>
            </a:r>
          </a:p>
        </p:txBody>
      </p:sp>
    </p:spTree>
    <p:extLst>
      <p:ext uri="{BB962C8B-B14F-4D97-AF65-F5344CB8AC3E}">
        <p14:creationId xmlns:p14="http://schemas.microsoft.com/office/powerpoint/2010/main" val="631990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B8795B-1243-193B-AA3E-F587249CB0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02" t="10762" r="51977" b="52871"/>
          <a:stretch/>
        </p:blipFill>
        <p:spPr>
          <a:xfrm>
            <a:off x="-194185" y="2782243"/>
            <a:ext cx="1616149" cy="105366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635644-98A6-BDF1-4D32-DEA867F39F2A}"/>
              </a:ext>
            </a:extLst>
          </p:cNvPr>
          <p:cNvSpPr/>
          <p:nvPr/>
        </p:nvSpPr>
        <p:spPr bwMode="auto">
          <a:xfrm>
            <a:off x="2068778" y="2405960"/>
            <a:ext cx="4648193" cy="317165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AC85CA8-D685-44B1-7081-7F512309AB68}"/>
              </a:ext>
            </a:extLst>
          </p:cNvPr>
          <p:cNvCxnSpPr>
            <a:cxnSpLocks/>
            <a:stCxn id="7" idx="3"/>
          </p:cNvCxnSpPr>
          <p:nvPr/>
        </p:nvCxnSpPr>
        <p:spPr bwMode="auto">
          <a:xfrm>
            <a:off x="1421964" y="3309076"/>
            <a:ext cx="54226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04DE11A-76F5-32CD-C57C-DD81B00E02FD}"/>
              </a:ext>
            </a:extLst>
          </p:cNvPr>
          <p:cNvSpPr/>
          <p:nvPr/>
        </p:nvSpPr>
        <p:spPr bwMode="auto">
          <a:xfrm>
            <a:off x="2579145" y="2782244"/>
            <a:ext cx="1389319" cy="105366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Generate Candidate Values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F76356-5F05-3389-F6D4-CC7519B403DC}"/>
              </a:ext>
            </a:extLst>
          </p:cNvPr>
          <p:cNvSpPr/>
          <p:nvPr/>
        </p:nvSpPr>
        <p:spPr bwMode="auto">
          <a:xfrm>
            <a:off x="3724360" y="4546516"/>
            <a:ext cx="1518683" cy="79035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Select Best Candidates 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D4165C0-AE24-3EB7-06BC-2789D7AE8D7E}"/>
              </a:ext>
            </a:extLst>
          </p:cNvPr>
          <p:cNvGrpSpPr/>
          <p:nvPr/>
        </p:nvGrpSpPr>
        <p:grpSpPr>
          <a:xfrm>
            <a:off x="3273802" y="3835909"/>
            <a:ext cx="391636" cy="1127311"/>
            <a:chOff x="3191536" y="2777130"/>
            <a:chExt cx="391636" cy="1127311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A6D3E35-3830-E241-DF58-61D742DD6AA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91536" y="3882914"/>
              <a:ext cx="391636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2FDFA27-EBAB-F7D3-A8C8-8EB4E99C8BC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91536" y="2777130"/>
              <a:ext cx="2" cy="112731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195CCCF-CB82-5531-2076-221D6E7C3B3F}"/>
              </a:ext>
            </a:extLst>
          </p:cNvPr>
          <p:cNvCxnSpPr>
            <a:cxnSpLocks/>
          </p:cNvCxnSpPr>
          <p:nvPr/>
        </p:nvCxnSpPr>
        <p:spPr bwMode="auto">
          <a:xfrm>
            <a:off x="6775458" y="3310712"/>
            <a:ext cx="36859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FB75485-3BD7-7BAB-788D-171EAFB96651}"/>
              </a:ext>
            </a:extLst>
          </p:cNvPr>
          <p:cNvCxnSpPr>
            <a:cxnSpLocks/>
          </p:cNvCxnSpPr>
          <p:nvPr/>
        </p:nvCxnSpPr>
        <p:spPr bwMode="auto">
          <a:xfrm>
            <a:off x="2136575" y="3309076"/>
            <a:ext cx="32915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6F25CABF-B09C-1F8C-5A96-DA7C1EEEFF09}"/>
              </a:ext>
            </a:extLst>
          </p:cNvPr>
          <p:cNvSpPr/>
          <p:nvPr/>
        </p:nvSpPr>
        <p:spPr bwMode="auto">
          <a:xfrm>
            <a:off x="5204504" y="3045115"/>
            <a:ext cx="1035788" cy="47466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Output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9DAA923-911E-3B42-3565-B57190128957}"/>
              </a:ext>
            </a:extLst>
          </p:cNvPr>
          <p:cNvCxnSpPr>
            <a:cxnSpLocks/>
          </p:cNvCxnSpPr>
          <p:nvPr/>
        </p:nvCxnSpPr>
        <p:spPr bwMode="auto">
          <a:xfrm>
            <a:off x="6240292" y="3309076"/>
            <a:ext cx="36859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2257EA-26BD-CA7A-0385-5FB53140DFD8}"/>
              </a:ext>
            </a:extLst>
          </p:cNvPr>
          <p:cNvSpPr txBox="1"/>
          <p:nvPr/>
        </p:nvSpPr>
        <p:spPr>
          <a:xfrm>
            <a:off x="7175953" y="3098608"/>
            <a:ext cx="91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178 Hz</a:t>
            </a:r>
          </a:p>
          <a:p>
            <a:r>
              <a:rPr lang="en-US"/>
              <a:t>176 Hz</a:t>
            </a:r>
          </a:p>
          <a:p>
            <a:r>
              <a:rPr lang="en-US"/>
              <a:t>174 Hz</a:t>
            </a:r>
          </a:p>
          <a:p>
            <a:r>
              <a:rPr lang="en-US"/>
              <a:t>171 Hz</a:t>
            </a:r>
          </a:p>
          <a:p>
            <a:r>
              <a:rPr lang="en-US"/>
              <a:t>.</a:t>
            </a:r>
          </a:p>
          <a:p>
            <a:r>
              <a:rPr lang="en-US"/>
              <a:t>.</a:t>
            </a:r>
          </a:p>
          <a:p>
            <a:r>
              <a:rPr lang="en-US"/>
              <a:t>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4040563-2B8B-E4B9-8E2B-44D2BC527141}"/>
              </a:ext>
            </a:extLst>
          </p:cNvPr>
          <p:cNvGrpSpPr/>
          <p:nvPr/>
        </p:nvGrpSpPr>
        <p:grpSpPr>
          <a:xfrm>
            <a:off x="5243043" y="3557040"/>
            <a:ext cx="307237" cy="1454494"/>
            <a:chOff x="5160777" y="2498261"/>
            <a:chExt cx="307237" cy="1454494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FA06D9B-3225-0D2E-5F99-6D6BCD507C5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160777" y="3931879"/>
              <a:ext cx="292395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EE91E1C-7EB9-423B-F7BC-BFFA52C6D53A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459596" y="2498261"/>
              <a:ext cx="8418" cy="145449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5AB05B3-1BA7-9622-E112-22F1C56949A4}"/>
              </a:ext>
            </a:extLst>
          </p:cNvPr>
          <p:cNvSpPr txBox="1"/>
          <p:nvPr/>
        </p:nvSpPr>
        <p:spPr>
          <a:xfrm>
            <a:off x="2273968" y="1471748"/>
            <a:ext cx="1759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parameters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A1C17B8-68B5-670E-A7BE-F304A57EFB92}"/>
              </a:ext>
            </a:extLst>
          </p:cNvPr>
          <p:cNvCxnSpPr>
            <a:cxnSpLocks/>
          </p:cNvCxnSpPr>
          <p:nvPr/>
        </p:nvCxnSpPr>
        <p:spPr bwMode="auto">
          <a:xfrm>
            <a:off x="3006730" y="1951525"/>
            <a:ext cx="0" cy="4544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347BCD8B-0F31-9F30-8E3C-5FFFAAF12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/>
            <a:r>
              <a:rPr lang="en-US"/>
              <a:t>Pitch Extraction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1C00BEB-98FC-53B0-1767-1CF1DB852E9E}"/>
              </a:ext>
            </a:extLst>
          </p:cNvPr>
          <p:cNvSpPr/>
          <p:nvPr/>
        </p:nvSpPr>
        <p:spPr bwMode="auto">
          <a:xfrm>
            <a:off x="2090687" y="2405960"/>
            <a:ext cx="4648193" cy="317165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5855D9-9919-3A70-9E39-785301AEA91E}"/>
              </a:ext>
            </a:extLst>
          </p:cNvPr>
          <p:cNvSpPr txBox="1"/>
          <p:nvPr/>
        </p:nvSpPr>
        <p:spPr>
          <a:xfrm>
            <a:off x="2090691" y="2550316"/>
            <a:ext cx="4518197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dirty="0" err="1"/>
              <a:t>Praat’s</a:t>
            </a:r>
            <a:endParaRPr lang="en-US" sz="2800" dirty="0"/>
          </a:p>
          <a:p>
            <a:pPr algn="ctr">
              <a:lnSpc>
                <a:spcPct val="130000"/>
              </a:lnSpc>
            </a:pPr>
            <a:r>
              <a:rPr lang="en-US" sz="2800" dirty="0"/>
              <a:t>Reaper (David </a:t>
            </a:r>
            <a:r>
              <a:rPr lang="en-US" sz="2800" dirty="0" err="1"/>
              <a:t>Talkin</a:t>
            </a:r>
            <a:r>
              <a:rPr lang="en-US" sz="2800" dirty="0"/>
              <a:t>) </a:t>
            </a:r>
          </a:p>
          <a:p>
            <a:pPr algn="ctr">
              <a:lnSpc>
                <a:spcPct val="130000"/>
              </a:lnSpc>
            </a:pPr>
            <a:r>
              <a:rPr lang="en-US" sz="2800" dirty="0"/>
              <a:t>FXRAPT</a:t>
            </a:r>
          </a:p>
          <a:p>
            <a:pPr algn="ctr">
              <a:lnSpc>
                <a:spcPct val="130000"/>
              </a:lnSpc>
            </a:pPr>
            <a:r>
              <a:rPr lang="en-US" sz="2800" dirty="0" err="1"/>
              <a:t>pYAAPT</a:t>
            </a:r>
            <a:endParaRPr lang="en-US" sz="2800"/>
          </a:p>
          <a:p>
            <a:pPr algn="ctr">
              <a:lnSpc>
                <a:spcPct val="130000"/>
              </a:lnSpc>
            </a:pPr>
            <a:r>
              <a:rPr lang="en-US" sz="2800"/>
              <a:t>Kaldi’s</a:t>
            </a:r>
            <a:endParaRPr lang="en-US" sz="2800" dirty="0"/>
          </a:p>
          <a:p>
            <a:pPr algn="ctr">
              <a:lnSpc>
                <a:spcPct val="130000"/>
              </a:lnSpc>
            </a:pPr>
            <a:r>
              <a:rPr lang="en-US" sz="2800" dirty="0"/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588E7C9-185A-333B-0A68-961DA1026E2E}"/>
              </a:ext>
            </a:extLst>
          </p:cNvPr>
          <p:cNvSpPr txBox="1"/>
          <p:nvPr/>
        </p:nvSpPr>
        <p:spPr>
          <a:xfrm>
            <a:off x="2273967" y="1462634"/>
            <a:ext cx="1759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parameters</a:t>
            </a:r>
          </a:p>
        </p:txBody>
      </p:sp>
    </p:spTree>
    <p:extLst>
      <p:ext uri="{BB962C8B-B14F-4D97-AF65-F5344CB8AC3E}">
        <p14:creationId xmlns:p14="http://schemas.microsoft.com/office/powerpoint/2010/main" val="60838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B8795B-1243-193B-AA3E-F587249CB0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02" t="10762" r="51977" b="52871"/>
          <a:stretch/>
        </p:blipFill>
        <p:spPr>
          <a:xfrm>
            <a:off x="-194185" y="2782243"/>
            <a:ext cx="1616149" cy="105366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635644-98A6-BDF1-4D32-DEA867F39F2A}"/>
              </a:ext>
            </a:extLst>
          </p:cNvPr>
          <p:cNvSpPr/>
          <p:nvPr/>
        </p:nvSpPr>
        <p:spPr bwMode="auto">
          <a:xfrm>
            <a:off x="2068778" y="2405960"/>
            <a:ext cx="4648193" cy="317165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AC85CA8-D685-44B1-7081-7F512309AB68}"/>
              </a:ext>
            </a:extLst>
          </p:cNvPr>
          <p:cNvCxnSpPr>
            <a:cxnSpLocks/>
            <a:stCxn id="7" idx="3"/>
          </p:cNvCxnSpPr>
          <p:nvPr/>
        </p:nvCxnSpPr>
        <p:spPr bwMode="auto">
          <a:xfrm>
            <a:off x="1421964" y="3309076"/>
            <a:ext cx="54226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04DE11A-76F5-32CD-C57C-DD81B00E02FD}"/>
              </a:ext>
            </a:extLst>
          </p:cNvPr>
          <p:cNvSpPr/>
          <p:nvPr/>
        </p:nvSpPr>
        <p:spPr bwMode="auto">
          <a:xfrm>
            <a:off x="2579145" y="2782244"/>
            <a:ext cx="1389319" cy="105366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ea typeface="ＭＳ Ｐゴシック" pitchFamily="50" charset="-128"/>
              </a:rPr>
              <a:t>Generate Candidate Values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F76356-5F05-3389-F6D4-CC7519B403DC}"/>
              </a:ext>
            </a:extLst>
          </p:cNvPr>
          <p:cNvSpPr/>
          <p:nvPr/>
        </p:nvSpPr>
        <p:spPr bwMode="auto">
          <a:xfrm>
            <a:off x="3724360" y="4546516"/>
            <a:ext cx="1518683" cy="79035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Select Best Candidates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195CCCF-CB82-5531-2076-221D6E7C3B3F}"/>
              </a:ext>
            </a:extLst>
          </p:cNvPr>
          <p:cNvCxnSpPr>
            <a:cxnSpLocks/>
          </p:cNvCxnSpPr>
          <p:nvPr/>
        </p:nvCxnSpPr>
        <p:spPr bwMode="auto">
          <a:xfrm>
            <a:off x="6775458" y="3310712"/>
            <a:ext cx="36859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FB75485-3BD7-7BAB-788D-171EAFB96651}"/>
              </a:ext>
            </a:extLst>
          </p:cNvPr>
          <p:cNvCxnSpPr>
            <a:cxnSpLocks/>
          </p:cNvCxnSpPr>
          <p:nvPr/>
        </p:nvCxnSpPr>
        <p:spPr bwMode="auto">
          <a:xfrm>
            <a:off x="2136575" y="3309076"/>
            <a:ext cx="32915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6F25CABF-B09C-1F8C-5A96-DA7C1EEEFF09}"/>
              </a:ext>
            </a:extLst>
          </p:cNvPr>
          <p:cNvSpPr/>
          <p:nvPr/>
        </p:nvSpPr>
        <p:spPr bwMode="auto">
          <a:xfrm>
            <a:off x="5204504" y="3045115"/>
            <a:ext cx="1035788" cy="47466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Output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9DAA923-911E-3B42-3565-B57190128957}"/>
              </a:ext>
            </a:extLst>
          </p:cNvPr>
          <p:cNvCxnSpPr>
            <a:cxnSpLocks/>
          </p:cNvCxnSpPr>
          <p:nvPr/>
        </p:nvCxnSpPr>
        <p:spPr bwMode="auto">
          <a:xfrm>
            <a:off x="6240292" y="3309076"/>
            <a:ext cx="36859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2257EA-26BD-CA7A-0385-5FB53140DFD8}"/>
              </a:ext>
            </a:extLst>
          </p:cNvPr>
          <p:cNvSpPr txBox="1"/>
          <p:nvPr/>
        </p:nvSpPr>
        <p:spPr>
          <a:xfrm>
            <a:off x="7175953" y="3098608"/>
            <a:ext cx="91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178 Hz</a:t>
            </a:r>
          </a:p>
          <a:p>
            <a:r>
              <a:rPr lang="en-US"/>
              <a:t>176 Hz</a:t>
            </a:r>
          </a:p>
          <a:p>
            <a:r>
              <a:rPr lang="en-US"/>
              <a:t>174 Hz</a:t>
            </a:r>
          </a:p>
          <a:p>
            <a:r>
              <a:rPr lang="en-US"/>
              <a:t>171 Hz</a:t>
            </a:r>
          </a:p>
          <a:p>
            <a:r>
              <a:rPr lang="en-US"/>
              <a:t>.</a:t>
            </a:r>
          </a:p>
          <a:p>
            <a:r>
              <a:rPr lang="en-US"/>
              <a:t>.</a:t>
            </a:r>
          </a:p>
          <a:p>
            <a:r>
              <a:rPr lang="en-US"/>
              <a:t>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4040563-2B8B-E4B9-8E2B-44D2BC527141}"/>
              </a:ext>
            </a:extLst>
          </p:cNvPr>
          <p:cNvGrpSpPr/>
          <p:nvPr/>
        </p:nvGrpSpPr>
        <p:grpSpPr>
          <a:xfrm>
            <a:off x="5243043" y="3557040"/>
            <a:ext cx="307237" cy="1454494"/>
            <a:chOff x="5160777" y="2498261"/>
            <a:chExt cx="307237" cy="1454494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FA06D9B-3225-0D2E-5F99-6D6BCD507C5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160777" y="3931879"/>
              <a:ext cx="292395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EE91E1C-7EB9-423B-F7BC-BFFA52C6D53A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459596" y="2498261"/>
              <a:ext cx="8418" cy="145449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5AB05B3-1BA7-9622-E112-22F1C56949A4}"/>
              </a:ext>
            </a:extLst>
          </p:cNvPr>
          <p:cNvSpPr txBox="1"/>
          <p:nvPr/>
        </p:nvSpPr>
        <p:spPr>
          <a:xfrm>
            <a:off x="2273968" y="1471748"/>
            <a:ext cx="1759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parameters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A1C17B8-68B5-670E-A7BE-F304A57EFB92}"/>
              </a:ext>
            </a:extLst>
          </p:cNvPr>
          <p:cNvCxnSpPr>
            <a:cxnSpLocks/>
          </p:cNvCxnSpPr>
          <p:nvPr/>
        </p:nvCxnSpPr>
        <p:spPr bwMode="auto">
          <a:xfrm>
            <a:off x="3006730" y="1951525"/>
            <a:ext cx="0" cy="4544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347BCD8B-0F31-9F30-8E3C-5FFFAAF12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/>
            <a:r>
              <a:rPr lang="en-US"/>
              <a:t>Pitch Extraction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24758" y="4052715"/>
            <a:ext cx="12346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400 Hz ???</a:t>
            </a:r>
          </a:p>
          <a:p>
            <a:r>
              <a:rPr lang="en-US" sz="1600" dirty="0"/>
              <a:t>200 Hz  ?</a:t>
            </a:r>
          </a:p>
          <a:p>
            <a:r>
              <a:rPr lang="en-US" sz="1600" dirty="0"/>
              <a:t>100 Hz ??</a:t>
            </a:r>
          </a:p>
          <a:p>
            <a:r>
              <a:rPr lang="en-US" sz="1600" dirty="0"/>
              <a:t>  87 Hz ???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D4165C0-AE24-3EB7-06BC-2789D7AE8D7E}"/>
              </a:ext>
            </a:extLst>
          </p:cNvPr>
          <p:cNvGrpSpPr/>
          <p:nvPr/>
        </p:nvGrpSpPr>
        <p:grpSpPr>
          <a:xfrm>
            <a:off x="3367411" y="3835909"/>
            <a:ext cx="319543" cy="1105784"/>
            <a:chOff x="3263629" y="2777130"/>
            <a:chExt cx="319543" cy="1105784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A6D3E35-3830-E241-DF58-61D742DD6AA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66842" y="3882913"/>
              <a:ext cx="316330" cy="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2FDFA27-EBAB-F7D3-A8C8-8EB4E99C8BC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263629" y="2777130"/>
              <a:ext cx="3213" cy="110578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4096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B8795B-1243-193B-AA3E-F587249CB0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02" t="10762" r="51977" b="52871"/>
          <a:stretch/>
        </p:blipFill>
        <p:spPr>
          <a:xfrm>
            <a:off x="-194185" y="2782243"/>
            <a:ext cx="1616149" cy="105366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635644-98A6-BDF1-4D32-DEA867F39F2A}"/>
              </a:ext>
            </a:extLst>
          </p:cNvPr>
          <p:cNvSpPr/>
          <p:nvPr/>
        </p:nvSpPr>
        <p:spPr bwMode="auto">
          <a:xfrm>
            <a:off x="2068778" y="2405960"/>
            <a:ext cx="4648193" cy="317165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AC85CA8-D685-44B1-7081-7F512309AB68}"/>
              </a:ext>
            </a:extLst>
          </p:cNvPr>
          <p:cNvCxnSpPr>
            <a:cxnSpLocks/>
            <a:stCxn id="7" idx="3"/>
          </p:cNvCxnSpPr>
          <p:nvPr/>
        </p:nvCxnSpPr>
        <p:spPr bwMode="auto">
          <a:xfrm>
            <a:off x="1421964" y="3309076"/>
            <a:ext cx="54226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04DE11A-76F5-32CD-C57C-DD81B00E02FD}"/>
              </a:ext>
            </a:extLst>
          </p:cNvPr>
          <p:cNvSpPr/>
          <p:nvPr/>
        </p:nvSpPr>
        <p:spPr bwMode="auto">
          <a:xfrm>
            <a:off x="2579145" y="2782244"/>
            <a:ext cx="1389319" cy="105366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ea typeface="ＭＳ Ｐゴシック" pitchFamily="50" charset="-128"/>
              </a:rPr>
              <a:t>Generate Candidate Values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F76356-5F05-3389-F6D4-CC7519B403DC}"/>
              </a:ext>
            </a:extLst>
          </p:cNvPr>
          <p:cNvSpPr/>
          <p:nvPr/>
        </p:nvSpPr>
        <p:spPr bwMode="auto">
          <a:xfrm>
            <a:off x="3724360" y="4546516"/>
            <a:ext cx="1518683" cy="79035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Select Best Candidates 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D4165C0-AE24-3EB7-06BC-2789D7AE8D7E}"/>
              </a:ext>
            </a:extLst>
          </p:cNvPr>
          <p:cNvGrpSpPr/>
          <p:nvPr/>
        </p:nvGrpSpPr>
        <p:grpSpPr>
          <a:xfrm>
            <a:off x="3367411" y="3835909"/>
            <a:ext cx="319543" cy="1105784"/>
            <a:chOff x="3263629" y="2777130"/>
            <a:chExt cx="319543" cy="1105784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A6D3E35-3830-E241-DF58-61D742DD6AA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66842" y="3882913"/>
              <a:ext cx="316330" cy="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2FDFA27-EBAB-F7D3-A8C8-8EB4E99C8BC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263629" y="2777130"/>
              <a:ext cx="3213" cy="110578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195CCCF-CB82-5531-2076-221D6E7C3B3F}"/>
              </a:ext>
            </a:extLst>
          </p:cNvPr>
          <p:cNvCxnSpPr>
            <a:cxnSpLocks/>
          </p:cNvCxnSpPr>
          <p:nvPr/>
        </p:nvCxnSpPr>
        <p:spPr bwMode="auto">
          <a:xfrm>
            <a:off x="6775458" y="3310712"/>
            <a:ext cx="36859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FB75485-3BD7-7BAB-788D-171EAFB96651}"/>
              </a:ext>
            </a:extLst>
          </p:cNvPr>
          <p:cNvCxnSpPr>
            <a:cxnSpLocks/>
          </p:cNvCxnSpPr>
          <p:nvPr/>
        </p:nvCxnSpPr>
        <p:spPr bwMode="auto">
          <a:xfrm>
            <a:off x="2136575" y="3309076"/>
            <a:ext cx="32915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6F25CABF-B09C-1F8C-5A96-DA7C1EEEFF09}"/>
              </a:ext>
            </a:extLst>
          </p:cNvPr>
          <p:cNvSpPr/>
          <p:nvPr/>
        </p:nvSpPr>
        <p:spPr bwMode="auto">
          <a:xfrm>
            <a:off x="5204504" y="3045115"/>
            <a:ext cx="1035788" cy="47466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Output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9DAA923-911E-3B42-3565-B57190128957}"/>
              </a:ext>
            </a:extLst>
          </p:cNvPr>
          <p:cNvCxnSpPr>
            <a:cxnSpLocks/>
          </p:cNvCxnSpPr>
          <p:nvPr/>
        </p:nvCxnSpPr>
        <p:spPr bwMode="auto">
          <a:xfrm>
            <a:off x="6240292" y="3309076"/>
            <a:ext cx="36859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2257EA-26BD-CA7A-0385-5FB53140DFD8}"/>
              </a:ext>
            </a:extLst>
          </p:cNvPr>
          <p:cNvSpPr txBox="1"/>
          <p:nvPr/>
        </p:nvSpPr>
        <p:spPr>
          <a:xfrm>
            <a:off x="7175953" y="3098608"/>
            <a:ext cx="91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178 Hz</a:t>
            </a:r>
          </a:p>
          <a:p>
            <a:r>
              <a:rPr lang="en-US"/>
              <a:t>176 Hz</a:t>
            </a:r>
          </a:p>
          <a:p>
            <a:r>
              <a:rPr lang="en-US"/>
              <a:t>174 Hz</a:t>
            </a:r>
          </a:p>
          <a:p>
            <a:r>
              <a:rPr lang="en-US"/>
              <a:t>171 Hz</a:t>
            </a:r>
          </a:p>
          <a:p>
            <a:r>
              <a:rPr lang="en-US"/>
              <a:t>.</a:t>
            </a:r>
          </a:p>
          <a:p>
            <a:r>
              <a:rPr lang="en-US"/>
              <a:t>.</a:t>
            </a:r>
          </a:p>
          <a:p>
            <a:r>
              <a:rPr lang="en-US"/>
              <a:t>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4040563-2B8B-E4B9-8E2B-44D2BC527141}"/>
              </a:ext>
            </a:extLst>
          </p:cNvPr>
          <p:cNvGrpSpPr/>
          <p:nvPr/>
        </p:nvGrpSpPr>
        <p:grpSpPr>
          <a:xfrm>
            <a:off x="5243043" y="3557040"/>
            <a:ext cx="307237" cy="1454494"/>
            <a:chOff x="5160777" y="2498261"/>
            <a:chExt cx="307237" cy="1454494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FA06D9B-3225-0D2E-5F99-6D6BCD507C5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160777" y="3931879"/>
              <a:ext cx="292395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EE91E1C-7EB9-423B-F7BC-BFFA52C6D53A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459596" y="2498261"/>
              <a:ext cx="8418" cy="145449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347BCD8B-0F31-9F30-8E3C-5FFFAAF12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/>
            <a:r>
              <a:rPr lang="en-US"/>
              <a:t>Pitch Extraction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70012" y="1145522"/>
            <a:ext cx="3191444" cy="1513457"/>
            <a:chOff x="870012" y="1145522"/>
            <a:chExt cx="3191444" cy="1513457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A1C17B8-68B5-670E-A7BE-F304A57EFB9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790162" y="2195565"/>
              <a:ext cx="3280" cy="4634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5AB05B3-1BA7-9622-E112-22F1C56949A4}"/>
                </a:ext>
              </a:extLst>
            </p:cNvPr>
            <p:cNvSpPr txBox="1"/>
            <p:nvPr/>
          </p:nvSpPr>
          <p:spPr>
            <a:xfrm>
              <a:off x="870012" y="1145522"/>
              <a:ext cx="3191444" cy="1002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endParaRPr lang="en-US" sz="2400" dirty="0">
                <a:solidFill>
                  <a:srgbClr val="FFFF00"/>
                </a:solidFill>
              </a:endParaRPr>
            </a:p>
            <a:p>
              <a:pPr>
                <a:lnSpc>
                  <a:spcPct val="130000"/>
                </a:lnSpc>
              </a:pPr>
              <a:r>
                <a:rPr lang="en-US" sz="2400" dirty="0">
                  <a:solidFill>
                    <a:srgbClr val="FFFF00"/>
                  </a:solidFill>
                </a:rPr>
                <a:t>min_f0, max_f0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124758" y="4052715"/>
            <a:ext cx="12346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400 Hz ???</a:t>
            </a:r>
          </a:p>
          <a:p>
            <a:r>
              <a:rPr lang="en-US" sz="1600" dirty="0"/>
              <a:t>200 Hz  ?</a:t>
            </a:r>
          </a:p>
          <a:p>
            <a:r>
              <a:rPr lang="en-US" sz="1600" dirty="0"/>
              <a:t>100 Hz ??</a:t>
            </a:r>
          </a:p>
          <a:p>
            <a:r>
              <a:rPr lang="en-US" sz="1600" dirty="0"/>
              <a:t>  87 Hz ???</a:t>
            </a:r>
          </a:p>
        </p:txBody>
      </p:sp>
    </p:spTree>
    <p:extLst>
      <p:ext uri="{BB962C8B-B14F-4D97-AF65-F5344CB8AC3E}">
        <p14:creationId xmlns:p14="http://schemas.microsoft.com/office/powerpoint/2010/main" val="3554574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59497-B867-4C5D-8F2B-0610AD2F8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Impossible Pitch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41F9CB-E7E3-4BC3-9142-84EEA9D3CE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05" t="50158" r="8314" b="4228"/>
          <a:stretch/>
        </p:blipFill>
        <p:spPr>
          <a:xfrm>
            <a:off x="635000" y="1699973"/>
            <a:ext cx="7759700" cy="425070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92496404"/>
      </p:ext>
    </p:extLst>
  </p:cSld>
  <p:clrMapOvr>
    <a:masterClrMapping/>
  </p:clrMapOvr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49532</TotalTime>
  <Words>2013</Words>
  <Application>Microsoft Office PowerPoint</Application>
  <PresentationFormat>On-screen Show (4:3)</PresentationFormat>
  <Paragraphs>381</Paragraphs>
  <Slides>24</Slides>
  <Notes>21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Cambria Math</vt:lpstr>
      <vt:lpstr>Mountain Top</vt:lpstr>
      <vt:lpstr>PowerPoint Presentation</vt:lpstr>
      <vt:lpstr>PowerPoint Presentation</vt:lpstr>
      <vt:lpstr>Pitch Extraction</vt:lpstr>
      <vt:lpstr>Pitch Extraction</vt:lpstr>
      <vt:lpstr>Pitch Extraction</vt:lpstr>
      <vt:lpstr>Pitch Extraction</vt:lpstr>
      <vt:lpstr>Pitch Extraction</vt:lpstr>
      <vt:lpstr>Pitch Extraction</vt:lpstr>
      <vt:lpstr>Impossible Pitch</vt:lpstr>
      <vt:lpstr>Impossible Pitch</vt:lpstr>
      <vt:lpstr>Impossible Pitch</vt:lpstr>
      <vt:lpstr>Pitch Extraction</vt:lpstr>
      <vt:lpstr>Microprosody, etc.</vt:lpstr>
      <vt:lpstr>Microprosody, etc.</vt:lpstr>
      <vt:lpstr>Pitch Extraction</vt:lpstr>
      <vt:lpstr>Pitch Extraction</vt:lpstr>
      <vt:lpstr>Pitch Extraction</vt:lpstr>
      <vt:lpstr>Pitch Extraction</vt:lpstr>
      <vt:lpstr>Contents </vt:lpstr>
      <vt:lpstr>Contents </vt:lpstr>
      <vt:lpstr>PowerPoint Presentation</vt:lpstr>
      <vt:lpstr>Low-Level Feature Extraction</vt:lpstr>
      <vt:lpstr>Implementation Considerations</vt:lpstr>
      <vt:lpstr>Frame-Level Features</vt:lpstr>
    </vt:vector>
  </TitlesOfParts>
  <Company>Univ. of Tokyo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Interactive Systems Group</dc:title>
  <dc:creator>Sanpo Lab</dc:creator>
  <cp:lastModifiedBy>Ward, Nigel G.</cp:lastModifiedBy>
  <cp:revision>4401</cp:revision>
  <cp:lastPrinted>2022-07-29T20:02:48Z</cp:lastPrinted>
  <dcterms:created xsi:type="dcterms:W3CDTF">2002-10-17T07:23:49Z</dcterms:created>
  <dcterms:modified xsi:type="dcterms:W3CDTF">2022-08-03T14:49:10Z</dcterms:modified>
</cp:coreProperties>
</file>