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1053" r:id="rId2"/>
    <p:sldId id="920" r:id="rId3"/>
    <p:sldId id="1117" r:id="rId4"/>
    <p:sldId id="735" r:id="rId5"/>
    <p:sldId id="1108" r:id="rId6"/>
    <p:sldId id="951" r:id="rId7"/>
    <p:sldId id="1109" r:id="rId8"/>
    <p:sldId id="1110" r:id="rId9"/>
    <p:sldId id="942" r:id="rId10"/>
    <p:sldId id="754" r:id="rId11"/>
    <p:sldId id="1122" r:id="rId12"/>
    <p:sldId id="1123" r:id="rId13"/>
    <p:sldId id="898" r:id="rId14"/>
    <p:sldId id="1107" r:id="rId15"/>
    <p:sldId id="890" r:id="rId16"/>
    <p:sldId id="948" r:id="rId17"/>
    <p:sldId id="2117" r:id="rId18"/>
    <p:sldId id="2181" r:id="rId19"/>
    <p:sldId id="1118" r:id="rId20"/>
    <p:sldId id="2180" r:id="rId21"/>
    <p:sldId id="2183" r:id="rId22"/>
    <p:sldId id="1105" r:id="rId23"/>
    <p:sldId id="2182" r:id="rId24"/>
    <p:sldId id="699" r:id="rId25"/>
    <p:sldId id="729" r:id="rId26"/>
    <p:sldId id="1112" r:id="rId27"/>
    <p:sldId id="691" r:id="rId28"/>
    <p:sldId id="752" r:id="rId29"/>
    <p:sldId id="905" r:id="rId30"/>
    <p:sldId id="767" r:id="rId31"/>
    <p:sldId id="768" r:id="rId32"/>
    <p:sldId id="935" r:id="rId33"/>
    <p:sldId id="936" r:id="rId34"/>
    <p:sldId id="937" r:id="rId35"/>
    <p:sldId id="892" r:id="rId36"/>
    <p:sldId id="1101" r:id="rId37"/>
    <p:sldId id="1100" r:id="rId38"/>
    <p:sldId id="770" r:id="rId39"/>
    <p:sldId id="690" r:id="rId40"/>
    <p:sldId id="701" r:id="rId41"/>
    <p:sldId id="678" r:id="rId42"/>
    <p:sldId id="703" r:id="rId43"/>
    <p:sldId id="704" r:id="rId44"/>
    <p:sldId id="707" r:id="rId45"/>
    <p:sldId id="933" r:id="rId46"/>
    <p:sldId id="716" r:id="rId47"/>
    <p:sldId id="710" r:id="rId48"/>
    <p:sldId id="731" r:id="rId49"/>
    <p:sldId id="717" r:id="rId50"/>
    <p:sldId id="727" r:id="rId51"/>
    <p:sldId id="711" r:id="rId52"/>
    <p:sldId id="719" r:id="rId53"/>
    <p:sldId id="718" r:id="rId54"/>
    <p:sldId id="732" r:id="rId55"/>
    <p:sldId id="1119" r:id="rId56"/>
    <p:sldId id="1121" r:id="rId57"/>
    <p:sldId id="1120" r:id="rId58"/>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C2"/>
    <a:srgbClr val="1676AF"/>
    <a:srgbClr val="5CB000"/>
    <a:srgbClr val="003296"/>
    <a:srgbClr val="E8EFFF"/>
    <a:srgbClr val="043D9D"/>
    <a:srgbClr val="002F8C"/>
    <a:srgbClr val="0072BD"/>
    <a:srgbClr val="0541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78378" autoAdjust="0"/>
  </p:normalViewPr>
  <p:slideViewPr>
    <p:cSldViewPr snapToGrid="0">
      <p:cViewPr varScale="1">
        <p:scale>
          <a:sx n="86" d="100"/>
          <a:sy n="86" d="100"/>
        </p:scale>
        <p:origin x="1854" y="78"/>
      </p:cViewPr>
      <p:guideLst>
        <p:guide orient="horz" pos="2256"/>
        <p:guide pos="2880"/>
      </p:guideLst>
    </p:cSldViewPr>
  </p:slideViewPr>
  <p:outlineViewPr>
    <p:cViewPr>
      <p:scale>
        <a:sx n="33" d="100"/>
        <a:sy n="33" d="100"/>
      </p:scale>
      <p:origin x="0" y="0"/>
    </p:cViewPr>
  </p:outlineViewPr>
  <p:notesTextViewPr>
    <p:cViewPr>
      <p:scale>
        <a:sx n="131" d="100"/>
        <a:sy n="131" d="100"/>
      </p:scale>
      <p:origin x="0" y="0"/>
    </p:cViewPr>
  </p:notesTextViewPr>
  <p:sorterViewPr>
    <p:cViewPr varScale="1">
      <p:scale>
        <a:sx n="1" d="1"/>
        <a:sy n="1" d="1"/>
      </p:scale>
      <p:origin x="0" y="-6990"/>
    </p:cViewPr>
  </p:sorterViewPr>
  <p:notesViewPr>
    <p:cSldViewPr snapToGrid="0">
      <p:cViewPr varScale="1">
        <p:scale>
          <a:sx n="68" d="100"/>
          <a:sy n="68" d="100"/>
        </p:scale>
        <p:origin x="2838" y="78"/>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10/3/2022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Lecture 21</a:t>
            </a:r>
            <a:r>
              <a:rPr lang="en-US" baseline="0"/>
              <a:t> </a:t>
            </a:r>
            <a:r>
              <a:rPr lang="en-US"/>
              <a:t>of our Series on Prosody,</a:t>
            </a:r>
            <a:r>
              <a:rPr lang="en-US" baseline="0"/>
              <a:t> on one of my favorite topics: </a:t>
            </a:r>
            <a:r>
              <a:rPr lang="en-US"/>
              <a:t>prosody serving pragmatic functions.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first one, the prosody is reinforcing lexical meaning [click], where the positive assessment prosody appears twice [click], as shown be the little ovals. </a:t>
            </a:r>
          </a:p>
          <a:p>
            <a:endParaRPr lang="en-US"/>
          </a:p>
          <a:p>
            <a:r>
              <a:rPr lang="en-US"/>
              <a:t>At other times, prosody is pulling more of the weight, as in the last example [click].  This was produced while playing a video game, and the prosody on “there you go” [click] is again this construction, used for praise.  </a:t>
            </a:r>
          </a:p>
          <a:p>
            <a:endParaRPr lang="en-US"/>
          </a:p>
          <a:p>
            <a:r>
              <a:rPr lang="en-US"/>
              <a:t>Okay, so these examples were to show that this configuration can express many types of positive assessment, in many contexts. </a:t>
            </a:r>
          </a:p>
          <a:p>
            <a:r>
              <a:rPr lang="en-US"/>
              <a:t>And, just to drive the point home, this is a configuration [next]</a:t>
            </a:r>
          </a:p>
          <a:p>
            <a:endParaRPr lang="en-US"/>
          </a:p>
          <a:p>
            <a:endParaRPr lang="en-US"/>
          </a:p>
          <a:p>
            <a:r>
              <a:rPr lang="en-US"/>
              <a:t>[NB Only playing the first and last]</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141599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particular a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196801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*multistream* configuration. </a:t>
            </a:r>
          </a:p>
          <a:p>
            <a:r>
              <a:rPr lang="en-US"/>
              <a:t>Let’s consider another example,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226127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Late Peak Construction.  </a:t>
            </a:r>
          </a:p>
          <a:p>
            <a:endParaRPr lang="en-US"/>
          </a:p>
          <a:p>
            <a:r>
              <a:rPr lang="en-US"/>
              <a:t>Now, in Lecture 17 I advocated treating this as a midlevel feature, since it does a lot of things in many languages.  But we can equally well analyze it as a construction.  In either case, what’s important is the departure from the general pattern of aligning the pitch peak and the energy peak, as seen at left.  That’s sort of the natural thing to do, but you can also make the pitch peak come later, as seen at right.   Here are two diagrams illustrating the difference: in the first, the two peaks are very close; in the second the pitch peack comes later; in fact, here shifted all the way to the next syllable.   The first sounds like this [click], and the second like this [click] where you may have some feeling of implication; for example, that maybe we should try the marmalade.  As another example, consider German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159164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Where question marking can include a late peak, early in the utterance.  In the first case, the pitch peak the blue arrow, aligns with the energy peak, roughly at the green arrow, within the stressed syllable of “KateRIna”.  In the second cases, the pitch peak comes late, clearly after the “stressed” syllable, in gray.  Here’s how the first sounds [click] and the second [ click].   Now again, just with the name [click] [click].  </a:t>
            </a:r>
          </a:p>
          <a:p>
            <a:pPr marL="0" indent="0">
              <a:buNone/>
            </a:pPr>
            <a:endParaRPr lang="en-US" sz="1200"/>
          </a:p>
          <a:p>
            <a:pPr marL="0" indent="0">
              <a:buNone/>
            </a:pPr>
            <a:r>
              <a:rPr lang="en-US" sz="1200"/>
              <a:t>Coming back to English, </a:t>
            </a:r>
          </a:p>
          <a:p>
            <a:pPr marL="0" indent="0">
              <a:buNone/>
            </a:pPr>
            <a:endParaRPr lang="en-US" sz="1200"/>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130707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difference is implicated in politeness.  If you like, give it a try.  Try saying this phrase in two ways.  First, with aligned pitch peaks on the stressed syllables, something like …. as a cold brush-off, then as a warm invitation.    Pause if you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Yes, so it’s a little bit amazing  a </a:t>
            </a:r>
            <a:r>
              <a:rPr lang="en-US" sz="1200"/>
              <a:t>an 80 millisecond difference can be the difference between polite vs cold click.  However, importantly, people vary.  [click] A small but non-negible fraction of the population appears unable to do this; it’s not part of their language.  Maybe some are unable to perceive it either. </a:t>
            </a:r>
          </a:p>
          <a:p>
            <a:r>
              <a:rPr lang="en-US"/>
              <a:t>One final example, of a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15</a:t>
            </a:fld>
            <a:endParaRPr lang="en-US"/>
          </a:p>
        </p:txBody>
      </p:sp>
    </p:spTree>
    <p:extLst>
      <p:ext uri="{BB962C8B-B14F-4D97-AF65-F5344CB8AC3E}">
        <p14:creationId xmlns:p14="http://schemas.microsoft.com/office/powerpoint/2010/main" val="6432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multistream configuration, is the Minor Third Construction, as when I cue the class to greet me back with “class, good morning”.  In terms of intonation, there’s a pitch downstep, between “good” and “morning”.  But this is truly a *multistream* constructions, as Day-O’Connell showed experimentally.  It includes [click] … </a:t>
            </a:r>
          </a:p>
          <a:p>
            <a:endParaRPr lang="en-US"/>
          </a:p>
          <a:p>
            <a:r>
              <a:rPr lang="en-US"/>
              <a:t>Okay, to recap, as we said back in Lecture 7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206998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Prosody is more than Intonation: it’s a superset.   Pitch alone is just [click] the tip of the iceberg. </a:t>
            </a:r>
          </a:p>
          <a:p>
            <a:endParaRPr lang="en-US"/>
          </a:p>
          <a:p>
            <a:r>
              <a:rPr lang="en-US"/>
              <a:t>Multistream prosodic constructions are involved in all sorts of pragmatic functions.  Just to list some common categories, they include [next] </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17</a:t>
            </a:fld>
            <a:endParaRPr lang="en-US"/>
          </a:p>
        </p:txBody>
      </p:sp>
    </p:spTree>
    <p:extLst>
      <p:ext uri="{BB962C8B-B14F-4D97-AF65-F5344CB8AC3E}">
        <p14:creationId xmlns:p14="http://schemas.microsoft.com/office/powerpoint/2010/main" val="302765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them] </a:t>
            </a:r>
          </a:p>
          <a:p>
            <a:endParaRPr lang="en-US"/>
          </a:p>
          <a:p>
            <a:r>
              <a:rPr lang="en-US"/>
              <a:t>Alright, in this lecture we’ve introduced the notion of multistream temporal configurations.</a:t>
            </a:r>
          </a:p>
          <a:p>
            <a:r>
              <a:rPr lang="en-US"/>
              <a:t>There’s more to say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18</a:t>
            </a:fld>
            <a:endParaRPr lang="en-US"/>
          </a:p>
        </p:txBody>
      </p:sp>
    </p:spTree>
    <p:extLst>
      <p:ext uri="{BB962C8B-B14F-4D97-AF65-F5344CB8AC3E}">
        <p14:creationId xmlns:p14="http://schemas.microsoft.com/office/powerpoint/2010/main" val="188041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we’ll pick up points 2 through 6 in the next lecture</a:t>
            </a:r>
          </a:p>
        </p:txBody>
      </p:sp>
      <p:sp>
        <p:nvSpPr>
          <p:cNvPr id="4" name="Slide Number Placeholder 3"/>
          <p:cNvSpPr>
            <a:spLocks noGrp="1"/>
          </p:cNvSpPr>
          <p:nvPr>
            <p:ph type="sldNum" sz="quarter" idx="5"/>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77565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we’ve focused on the paralinguistic realm and the phonological realm; the former involving speaker state and speaker identity, and the latter involving the marking of word identity and linguistic structure.   This lecture is on _pragmatic_ functions [click]: things that are important in  interaction.  </a:t>
            </a:r>
          </a:p>
          <a:p>
            <a:endParaRPr lang="en-US"/>
          </a:p>
          <a:p>
            <a:r>
              <a:rPr lang="en-US"/>
              <a:t>[[NB, here I’m using the word “phonological” for the aspects of prosody that intimately connect to linguistic units, as Gina presented earlier, like tone in Mandarin.]]</a:t>
            </a:r>
          </a:p>
          <a:p>
            <a:endParaRPr lang="en-US"/>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85246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paralinguistics.  In the next lecture [next]</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216372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where we explain more about how Prosodic Constructions convey pragmatic meanings.   [smile]</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21</a:t>
            </a:fld>
            <a:endParaRPr lang="en-US"/>
          </a:p>
        </p:txBody>
      </p:sp>
    </p:spTree>
    <p:extLst>
      <p:ext uri="{BB962C8B-B14F-4D97-AF65-F5344CB8AC3E}">
        <p14:creationId xmlns:p14="http://schemas.microsoft.com/office/powerpoint/2010/main" val="4228550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German, question marking includes a late peak, early in the utterance.  Also often true in English.</a:t>
            </a:r>
          </a:p>
          <a:p>
            <a:pPr marL="0" indent="0">
              <a:buNone/>
            </a:pPr>
            <a:endParaRPr lang="en-US" sz="1200"/>
          </a:p>
          <a:p>
            <a:pPr marL="0" indent="0">
              <a:buNone/>
            </a:pPr>
            <a:r>
              <a:rPr lang="en-US" sz="1200"/>
              <a:t>Comment that there’s not a single “question prosody”, as is sometimes thought.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23</a:t>
            </a:fld>
            <a:endParaRPr lang="en-US"/>
          </a:p>
        </p:txBody>
      </p:sp>
    </p:spTree>
    <p:extLst>
      <p:ext uri="{BB962C8B-B14F-4D97-AF65-F5344CB8AC3E}">
        <p14:creationId xmlns:p14="http://schemas.microsoft.com/office/powerpoint/2010/main" val="364817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theme of this lecture is, how different this realm of prosody is, from the other realms, and indeed almost everything else in language.  We’ll work our way through these 6 points, with many illustrations, starting with the prosody of positive assessment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191992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Back in  Lecture 2 that I said that “</a:t>
            </a:r>
            <a:r>
              <a:rPr lang="en-US" sz="1200" i="1"/>
              <a:t>We’re really glad you’re watching these videos.” </a:t>
            </a:r>
            <a:r>
              <a:rPr lang="en-US" sz="1200" i="0"/>
              <a:t>and I said it with the proper prosody to show that I was sincere.  What *</a:t>
            </a:r>
            <a:r>
              <a:rPr lang="en-US" sz="1200" b="0" i="0"/>
              <a:t>is*</a:t>
            </a:r>
            <a:r>
              <a:rPr lang="en-US" sz="1200" i="0"/>
              <a:t> that prosody? </a:t>
            </a:r>
            <a:r>
              <a:rPr lang="en-US"/>
              <a:t>   </a:t>
            </a:r>
          </a:p>
          <a:p>
            <a:endParaRPr lang="en-US"/>
          </a:p>
          <a:p>
            <a:r>
              <a:rPr lang="en-US"/>
              <a:t>Before we go on, I have to note, this is not about emotion.   Yes, there are positive emotions and negative emotions.  But when I say these words with positive feeling, I am not experiencing joy.  Rather it’s a social statement: I’m taking a stance and professing a sentiment.  </a:t>
            </a:r>
          </a:p>
          <a:p>
            <a:endParaRPr lang="en-US"/>
          </a:p>
          <a:p>
            <a:r>
              <a:rPr lang="en-US"/>
              <a:t>Still, early research examined this in the same was as research on emotion, by looking for *correlations* between single prosodic features and positive feelings.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278113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you might expect tons of research on this.  Being positive is important!  And in most conversations people find an opportunity to express positive feelings at least a few times.  But there are hundreds more papers on the prosody of anger than on the prosody of positive feeling.  Go figure. </a:t>
            </a:r>
          </a:p>
          <a:p>
            <a:r>
              <a:rPr lang="en-US"/>
              <a:t>Anyway, there have been a few studies.  [click]  What stands out, is that there is no consistent pitcture.</a:t>
            </a:r>
          </a:p>
          <a:p>
            <a:r>
              <a:rPr lang="en-US"/>
              <a:t>In fact, some of the findings are contradictory.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353434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Some studies find positive assessment involves louder speech, others quieter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192838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some find faster speech and others slower.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there are certainly technical issues in what exactly is being measured, and in genre dependencies.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the big problem, I feel, is that everyone is measuring different aspects in isolation.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like the parable of the blind men and the elephant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86759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is doing his best, but when only looking at volume in isolation, or speaking rate in isolation, or pitch slope in isolation, you get a strange pitcture. </a:t>
            </a:r>
          </a:p>
          <a:p>
            <a:r>
              <a:rPr lang="en-US"/>
              <a:t>What happens if you put all the information together?  Looking at the various prosodic features together, the picture looks like this: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33303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there is a region of high pitch, then a region of lengthening and significant loudness.  It sounds like this [click] “good job”.</a:t>
            </a:r>
          </a:p>
          <a:p>
            <a:r>
              <a:rPr lang="en-US"/>
              <a:t>The components come in this order: they are not generically correlating; rather there is a specific temporal configuration [click].  And this is commonly true of pragmatics-related prosody.  We can call this the Positive Assessment Construction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very widely used.  Here are two examples [click], one from a real conversation [click], and one as a team cheer [click].  Some additional examples [ext] </a:t>
            </a:r>
          </a:p>
          <a:p>
            <a:endParaRPr lang="en-US"/>
          </a:p>
          <a:p>
            <a:endParaRPr lang="en-US"/>
          </a:p>
          <a:p>
            <a:r>
              <a:rPr lang="en-US"/>
              <a:t>[[Say this pattern can also be used for evaluation --- “she makes the best cheesecake” --- and many other purposes]]</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195753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audio" Target="../media/media6.wav"/><Relationship Id="rId13" Type="http://schemas.openxmlformats.org/officeDocument/2006/relationships/image" Target="../media/image7.png"/><Relationship Id="rId3" Type="http://schemas.microsoft.com/office/2007/relationships/media" Target="../media/media4.wav"/><Relationship Id="rId7" Type="http://schemas.microsoft.com/office/2007/relationships/media" Target="../media/media6.wav"/><Relationship Id="rId12" Type="http://schemas.openxmlformats.org/officeDocument/2006/relationships/notesSlide" Target="../notesSlides/notesSlide10.xml"/><Relationship Id="rId2" Type="http://schemas.openxmlformats.org/officeDocument/2006/relationships/audio" Target="../media/media3.wav"/><Relationship Id="rId1" Type="http://schemas.microsoft.com/office/2007/relationships/media" Target="../media/media3.wav"/><Relationship Id="rId6" Type="http://schemas.microsoft.com/office/2007/relationships/media" Target="../media/media5.wav"/><Relationship Id="rId11" Type="http://schemas.openxmlformats.org/officeDocument/2006/relationships/slideLayout" Target="../slideLayouts/slideLayout2.xml"/><Relationship Id="rId5" Type="http://schemas.openxmlformats.org/officeDocument/2006/relationships/audio" Target="NULL" TargetMode="External"/><Relationship Id="rId10" Type="http://schemas.openxmlformats.org/officeDocument/2006/relationships/audio" Target="../media/media7.wav"/><Relationship Id="rId4" Type="http://schemas.openxmlformats.org/officeDocument/2006/relationships/audio" Target="../media/media4.wav"/><Relationship Id="rId9" Type="http://schemas.microsoft.com/office/2007/relationships/media" Target="../media/media7.wav"/></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wav"/><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wav"/><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9.m4a"/><Relationship Id="rId7" Type="http://schemas.openxmlformats.org/officeDocument/2006/relationships/image" Target="../media/image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9.m4a"/><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11.wav"/><Relationship Id="rId7" Type="http://schemas.openxmlformats.org/officeDocument/2006/relationships/notesSlide" Target="../notesSlides/notesSlide14.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Layout" Target="../slideLayouts/slideLayout2.xml"/><Relationship Id="rId5" Type="http://schemas.openxmlformats.org/officeDocument/2006/relationships/audio" Target="NULL" TargetMode="External"/><Relationship Id="rId4" Type="http://schemas.openxmlformats.org/officeDocument/2006/relationships/audio" Target="../media/media11.wav"/><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11.wav"/><Relationship Id="rId7" Type="http://schemas.openxmlformats.org/officeDocument/2006/relationships/notesSlide" Target="../notesSlides/notesSlide2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Layout" Target="../slideLayouts/slideLayout2.xml"/><Relationship Id="rId5" Type="http://schemas.openxmlformats.org/officeDocument/2006/relationships/audio" Target="NULL" TargetMode="External"/><Relationship Id="rId4" Type="http://schemas.openxmlformats.org/officeDocument/2006/relationships/audio" Target="../media/media11.wav"/><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audio" Target="../media/media15.m4a"/><Relationship Id="rId3" Type="http://schemas.microsoft.com/office/2007/relationships/media" Target="../media/media13.m4a"/><Relationship Id="rId7" Type="http://schemas.microsoft.com/office/2007/relationships/media" Target="../media/media15.m4a"/><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audio" Target="../media/media14.m4a"/><Relationship Id="rId5" Type="http://schemas.microsoft.com/office/2007/relationships/media" Target="../media/media14.m4a"/><Relationship Id="rId10" Type="http://schemas.openxmlformats.org/officeDocument/2006/relationships/image" Target="../media/image7.png"/><Relationship Id="rId4" Type="http://schemas.openxmlformats.org/officeDocument/2006/relationships/audio" Target="../media/media13.m4a"/><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microsoft.com/office/2007/relationships/media" Target="../media/media17.m4a"/><Relationship Id="rId7" Type="http://schemas.openxmlformats.org/officeDocument/2006/relationships/image" Target="../media/image19.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audio" Target="../media/media17.m4a"/></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media" Target="../media/media19.wav"/><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9.wav"/></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media" Target="../media/media21.wav"/><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21.wav"/></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wav"/><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dirty="0"/>
              <a:t>Prosody </a:t>
            </a:r>
          </a:p>
          <a:p>
            <a:pPr>
              <a:lnSpc>
                <a:spcPct val="140000"/>
              </a:lnSpc>
            </a:pPr>
            <a:r>
              <a:rPr lang="en-US" sz="3400" b="1"/>
              <a:t>Lecture 21: Prosody in Pragmatics</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645193"/>
            <a:ext cx="5173560" cy="1114408"/>
          </a:xfrm>
          <a:prstGeom prst="rect">
            <a:avLst/>
          </a:prstGeom>
        </p:spPr>
        <p:txBody>
          <a:bodyPr wrap="square">
            <a:spAutoFit/>
          </a:bodyPr>
          <a:lstStyle/>
          <a:p>
            <a:pPr>
              <a:lnSpc>
                <a:spcPct val="200000"/>
              </a:lnSpc>
            </a:pPr>
            <a:r>
              <a:rPr lang="en-US" b="1"/>
              <a:t>Nigel G. Ward</a:t>
            </a:r>
            <a:r>
              <a:rPr lang="en-US"/>
              <a:t>, University </a:t>
            </a:r>
            <a:r>
              <a:rPr lang="en-US" dirty="0"/>
              <a:t>of Texas at </a:t>
            </a:r>
            <a:r>
              <a:rPr lang="en-US"/>
              <a:t>El Paso</a:t>
            </a:r>
          </a:p>
          <a:p>
            <a:pPr>
              <a:lnSpc>
                <a:spcPct val="20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id="{8C9BB0CB-D771-DCCC-1547-066EAD6DA70D}"/>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bwMode="auto">
          <a:xfrm>
            <a:off x="2155372" y="5224271"/>
            <a:ext cx="14260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16" name="Group 15"/>
          <p:cNvGrpSpPr/>
          <p:nvPr/>
        </p:nvGrpSpPr>
        <p:grpSpPr>
          <a:xfrm>
            <a:off x="947053" y="3667598"/>
            <a:ext cx="7380522" cy="1605635"/>
            <a:chOff x="957939" y="3543306"/>
            <a:chExt cx="7380522" cy="1605635"/>
          </a:xfrm>
        </p:grpSpPr>
        <p:sp>
          <p:nvSpPr>
            <p:cNvPr id="13" name="Oval 12"/>
            <p:cNvSpPr/>
            <p:nvPr/>
          </p:nvSpPr>
          <p:spPr bwMode="auto">
            <a:xfrm>
              <a:off x="3869871" y="3543306"/>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Oval 13"/>
            <p:cNvSpPr/>
            <p:nvPr/>
          </p:nvSpPr>
          <p:spPr bwMode="auto">
            <a:xfrm>
              <a:off x="4299857" y="4000510"/>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Oval 10"/>
            <p:cNvSpPr/>
            <p:nvPr/>
          </p:nvSpPr>
          <p:spPr bwMode="auto">
            <a:xfrm>
              <a:off x="957939" y="3548737"/>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Oval 21"/>
            <p:cNvSpPr/>
            <p:nvPr/>
          </p:nvSpPr>
          <p:spPr bwMode="auto">
            <a:xfrm>
              <a:off x="957939" y="4452255"/>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4" name="Oval 23"/>
            <p:cNvSpPr/>
            <p:nvPr/>
          </p:nvSpPr>
          <p:spPr bwMode="auto">
            <a:xfrm>
              <a:off x="6681109" y="3995067"/>
              <a:ext cx="1657352"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0" name="Oval 9"/>
          <p:cNvSpPr/>
          <p:nvPr/>
        </p:nvSpPr>
        <p:spPr bwMode="auto">
          <a:xfrm>
            <a:off x="3233056" y="2965464"/>
            <a:ext cx="2601686"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Oval 6"/>
          <p:cNvSpPr/>
          <p:nvPr/>
        </p:nvSpPr>
        <p:spPr bwMode="auto">
          <a:xfrm>
            <a:off x="653144" y="2279667"/>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12" name="Group 11"/>
          <p:cNvGrpSpPr/>
          <p:nvPr/>
        </p:nvGrpSpPr>
        <p:grpSpPr>
          <a:xfrm>
            <a:off x="653144" y="1582981"/>
            <a:ext cx="3694419" cy="737287"/>
            <a:chOff x="653144" y="1458689"/>
            <a:chExt cx="3694419" cy="737287"/>
          </a:xfrm>
        </p:grpSpPr>
        <p:sp>
          <p:nvSpPr>
            <p:cNvPr id="5" name="Oval 4"/>
            <p:cNvSpPr/>
            <p:nvPr/>
          </p:nvSpPr>
          <p:spPr bwMode="auto">
            <a:xfrm>
              <a:off x="2845335" y="1499290"/>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 name="Oval 3"/>
            <p:cNvSpPr/>
            <p:nvPr/>
          </p:nvSpPr>
          <p:spPr bwMode="auto">
            <a:xfrm>
              <a:off x="653144" y="1458689"/>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2" name="Title 1"/>
          <p:cNvSpPr>
            <a:spLocks noGrp="1"/>
          </p:cNvSpPr>
          <p:nvPr>
            <p:ph type="title"/>
          </p:nvPr>
        </p:nvSpPr>
        <p:spPr>
          <a:xfrm>
            <a:off x="457200" y="88332"/>
            <a:ext cx="8229600" cy="1143000"/>
          </a:xfrm>
        </p:spPr>
        <p:txBody>
          <a:bodyPr/>
          <a:lstStyle/>
          <a:p>
            <a:pPr algn="l"/>
            <a:r>
              <a:rPr lang="en-US" sz="3600"/>
              <a:t>Positive Assessments</a:t>
            </a:r>
            <a:endParaRPr lang="en-US" sz="3600" dirty="0"/>
          </a:p>
        </p:txBody>
      </p:sp>
      <p:pic>
        <p:nvPicPr>
          <p:cNvPr id="18" name="boondock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965373" y="3052543"/>
            <a:ext cx="609600" cy="609600"/>
          </a:xfrm>
          <a:prstGeom prst="rect">
            <a:avLst/>
          </a:prstGeom>
        </p:spPr>
      </p:pic>
      <p:pic>
        <p:nvPicPr>
          <p:cNvPr id="19" name="i-feel-goo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389414" y="2377634"/>
            <a:ext cx="609600" cy="609600"/>
          </a:xfrm>
          <a:prstGeom prst="rect">
            <a:avLst/>
          </a:prstGeom>
        </p:spPr>
      </p:pic>
      <p:pic>
        <p:nvPicPr>
          <p:cNvPr id="20" name="i-loved-teaching">
            <a:hlinkClick r:id="" action="ppaction://media"/>
          </p:cNvPr>
          <p:cNvPicPr>
            <a:picLocks noChangeAspect="1"/>
          </p:cNvPicPr>
          <p:nvPr>
            <a:audioFile r:link="rId5"/>
            <p:extLst>
              <p:ext uri="{DAA4B4D4-6D71-4841-9C94-3DE7FCFB9230}">
                <p14:media xmlns:p14="http://schemas.microsoft.com/office/powerpoint/2010/main" r:embed="rId6">
                  <p14:trim st="1533" end="1620"/>
                </p14:media>
              </p:ext>
            </p:extLst>
          </p:nvPr>
        </p:nvPicPr>
        <p:blipFill>
          <a:blip r:embed="rId13"/>
          <a:stretch>
            <a:fillRect/>
          </a:stretch>
        </p:blipFill>
        <p:spPr>
          <a:xfrm>
            <a:off x="5393871" y="1691835"/>
            <a:ext cx="609600" cy="609600"/>
          </a:xfrm>
          <a:prstGeom prst="rect">
            <a:avLst/>
          </a:prstGeom>
        </p:spPr>
      </p:pic>
      <p:pic>
        <p:nvPicPr>
          <p:cNvPr id="21" name="see-that-progra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327575" y="3863545"/>
            <a:ext cx="609600" cy="609600"/>
          </a:xfrm>
          <a:prstGeom prst="rect">
            <a:avLst/>
          </a:prstGeom>
        </p:spPr>
      </p:pic>
      <p:pic>
        <p:nvPicPr>
          <p:cNvPr id="6" name="there-you-go-clippe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4229099" y="5262354"/>
            <a:ext cx="609600" cy="609600"/>
          </a:xfrm>
          <a:prstGeom prst="rect">
            <a:avLst/>
          </a:prstGeom>
        </p:spPr>
      </p:pic>
      <p:sp>
        <p:nvSpPr>
          <p:cNvPr id="3" name="Content Placeholder 2"/>
          <p:cNvSpPr>
            <a:spLocks noGrp="1"/>
          </p:cNvSpPr>
          <p:nvPr>
            <p:ph idx="1"/>
          </p:nvPr>
        </p:nvSpPr>
        <p:spPr>
          <a:xfrm>
            <a:off x="457200" y="1724492"/>
            <a:ext cx="8229600" cy="4495800"/>
          </a:xfrm>
        </p:spPr>
        <p:txBody>
          <a:bodyPr/>
          <a:lstStyle/>
          <a:p>
            <a:pPr marL="0" indent="0">
              <a:spcBef>
                <a:spcPts val="2400"/>
              </a:spcBef>
              <a:buNone/>
            </a:pPr>
            <a:r>
              <a:rPr lang="en-US" sz="2400" dirty="0"/>
              <a:t>I loved teaching, I love</a:t>
            </a:r>
            <a:r>
              <a:rPr lang="en-US" sz="2400" baseline="-70000" dirty="0"/>
              <a:t> </a:t>
            </a:r>
            <a:r>
              <a:rPr lang="en-US" sz="2400" dirty="0"/>
              <a:t>helping kids</a:t>
            </a:r>
          </a:p>
          <a:p>
            <a:pPr marL="0" indent="0">
              <a:spcBef>
                <a:spcPts val="2400"/>
              </a:spcBef>
              <a:buNone/>
            </a:pPr>
            <a:r>
              <a:rPr lang="en-US" sz="2400" dirty="0"/>
              <a:t>I</a:t>
            </a:r>
            <a:r>
              <a:rPr lang="en-US" sz="2400" baseline="-100000" dirty="0"/>
              <a:t> </a:t>
            </a:r>
            <a:r>
              <a:rPr lang="en-US" sz="2400" dirty="0"/>
              <a:t>feel good</a:t>
            </a:r>
          </a:p>
          <a:p>
            <a:pPr marL="0" indent="0">
              <a:spcBef>
                <a:spcPts val="2400"/>
              </a:spcBef>
              <a:buNone/>
            </a:pPr>
            <a:r>
              <a:rPr lang="en-US" sz="2400" dirty="0"/>
              <a:t>I also really love the Boondock Saints</a:t>
            </a:r>
          </a:p>
          <a:p>
            <a:pPr marL="0" indent="0">
              <a:lnSpc>
                <a:spcPct val="120000"/>
              </a:lnSpc>
              <a:spcBef>
                <a:spcPts val="2400"/>
              </a:spcBef>
              <a:buNone/>
            </a:pPr>
            <a:r>
              <a:rPr lang="en-US" sz="2400" dirty="0"/>
              <a:t>it's really cool like, coming up with like, you know, a program, and then like being able to see like, that program on someone else's phone</a:t>
            </a:r>
          </a:p>
          <a:p>
            <a:pPr marL="0" indent="0">
              <a:spcBef>
                <a:spcPts val="2400"/>
              </a:spcBef>
              <a:buNone/>
            </a:pPr>
            <a:r>
              <a:rPr lang="en-US" sz="2400" dirty="0"/>
              <a:t>stay on it … there you go</a:t>
            </a:r>
          </a:p>
        </p:txBody>
      </p:sp>
    </p:spTree>
    <p:extLst>
      <p:ext uri="{BB962C8B-B14F-4D97-AF65-F5344CB8AC3E}">
        <p14:creationId xmlns:p14="http://schemas.microsoft.com/office/powerpoint/2010/main" val="36297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7"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000"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8"/>
                </p:tgtEl>
              </p:cMediaNode>
            </p:audio>
            <p:audio>
              <p:cMediaNode vol="80000">
                <p:cTn id="24" fill="hold" display="0">
                  <p:stCondLst>
                    <p:cond delay="indefinite"/>
                  </p:stCondLst>
                  <p:endCondLst>
                    <p:cond evt="onStopAudio" delay="0">
                      <p:tgtEl>
                        <p:sldTgt/>
                      </p:tgtEl>
                    </p:cond>
                  </p:endCondLst>
                </p:cTn>
                <p:tgtEl>
                  <p:spTgt spid="19"/>
                </p:tgtEl>
              </p:cMediaNode>
            </p:audio>
            <p:audio>
              <p:cMediaNode vol="80000">
                <p:cTn id="25" fill="hold" display="0">
                  <p:stCondLst>
                    <p:cond delay="indefinite"/>
                  </p:stCondLst>
                  <p:endCondLst>
                    <p:cond evt="onStopAudio" delay="0">
                      <p:tgtEl>
                        <p:sldTgt/>
                      </p:tgtEl>
                    </p:cond>
                  </p:endCondLst>
                </p:cTn>
                <p:tgtEl>
                  <p:spTgt spid="20"/>
                </p:tgtEl>
              </p:cMediaNode>
            </p:audio>
            <p:audio>
              <p:cMediaNode vol="80000">
                <p:cTn id="26" fill="hold" display="0">
                  <p:stCondLst>
                    <p:cond delay="indefinite"/>
                  </p:stCondLst>
                  <p:endCondLst>
                    <p:cond evt="onStopAudio" delay="0">
                      <p:tgtEl>
                        <p:sldTgt/>
                      </p:tgtEl>
                    </p:cond>
                  </p:endCondLst>
                </p:cTn>
                <p:tgtEl>
                  <p:spTgt spid="21"/>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FAA0-08F8-4643-B304-7FBE1131BA81}"/>
              </a:ext>
            </a:extLst>
          </p:cNvPr>
          <p:cNvSpPr>
            <a:spLocks noGrp="1"/>
          </p:cNvSpPr>
          <p:nvPr>
            <p:ph type="title"/>
          </p:nvPr>
        </p:nvSpPr>
        <p:spPr/>
        <p:txBody>
          <a:bodyPr/>
          <a:lstStyle/>
          <a:p>
            <a:pPr algn="l"/>
            <a:r>
              <a:rPr lang="en-US" sz="4000"/>
              <a:t>#1 </a:t>
            </a:r>
            <a:br>
              <a:rPr lang="en-US" sz="4000"/>
            </a:br>
            <a:r>
              <a:rPr lang="en-US" sz="4000"/>
              <a:t>Temporal Configurations</a:t>
            </a:r>
          </a:p>
        </p:txBody>
      </p:sp>
      <p:sp>
        <p:nvSpPr>
          <p:cNvPr id="3" name="Content Placeholder 2">
            <a:extLst>
              <a:ext uri="{FF2B5EF4-FFF2-40B4-BE49-F238E27FC236}">
                <a16:creationId xmlns:a16="http://schemas.microsoft.com/office/drawing/2014/main" id="{4C17B754-791C-4018-A15B-DBFF7F5CD8EF}"/>
              </a:ext>
            </a:extLst>
          </p:cNvPr>
          <p:cNvSpPr>
            <a:spLocks noGrp="1"/>
          </p:cNvSpPr>
          <p:nvPr>
            <p:ph idx="1"/>
          </p:nvPr>
        </p:nvSpPr>
        <p:spPr>
          <a:xfrm>
            <a:off x="1704325" y="1741159"/>
            <a:ext cx="5644695" cy="584533"/>
          </a:xfrm>
        </p:spPr>
        <p:txBody>
          <a:bodyPr/>
          <a:lstStyle/>
          <a:p>
            <a:pPr marL="0" indent="0">
              <a:buNone/>
            </a:pPr>
            <a:r>
              <a:rPr lang="en-US" sz="2400"/>
              <a:t>The Positive Assessment Construction </a:t>
            </a:r>
          </a:p>
        </p:txBody>
      </p:sp>
      <p:grpSp>
        <p:nvGrpSpPr>
          <p:cNvPr id="4" name="Group 3">
            <a:extLst>
              <a:ext uri="{FF2B5EF4-FFF2-40B4-BE49-F238E27FC236}">
                <a16:creationId xmlns:a16="http://schemas.microsoft.com/office/drawing/2014/main" id="{C4053CC4-2C68-470A-9522-4F0AA51FF141}"/>
              </a:ext>
            </a:extLst>
          </p:cNvPr>
          <p:cNvGrpSpPr/>
          <p:nvPr/>
        </p:nvGrpSpPr>
        <p:grpSpPr>
          <a:xfrm>
            <a:off x="1704325" y="2361765"/>
            <a:ext cx="6025151" cy="2754523"/>
            <a:chOff x="1660673" y="1904563"/>
            <a:chExt cx="6025151" cy="2754523"/>
          </a:xfrm>
        </p:grpSpPr>
        <p:grpSp>
          <p:nvGrpSpPr>
            <p:cNvPr id="5" name="Group 4">
              <a:extLst>
                <a:ext uri="{FF2B5EF4-FFF2-40B4-BE49-F238E27FC236}">
                  <a16:creationId xmlns:a16="http://schemas.microsoft.com/office/drawing/2014/main" id="{FA87325E-B291-42F3-B102-35F1B8E7CDF7}"/>
                </a:ext>
              </a:extLst>
            </p:cNvPr>
            <p:cNvGrpSpPr/>
            <p:nvPr/>
          </p:nvGrpSpPr>
          <p:grpSpPr>
            <a:xfrm>
              <a:off x="1660673" y="1904563"/>
              <a:ext cx="5644695" cy="2754523"/>
              <a:chOff x="1660673" y="1904563"/>
              <a:chExt cx="5644695" cy="2754523"/>
            </a:xfrm>
          </p:grpSpPr>
          <p:sp>
            <p:nvSpPr>
              <p:cNvPr id="65" name="Rectangle 64">
                <a:extLst>
                  <a:ext uri="{FF2B5EF4-FFF2-40B4-BE49-F238E27FC236}">
                    <a16:creationId xmlns:a16="http://schemas.microsoft.com/office/drawing/2014/main" id="{C39B7E13-A61A-4275-A034-10D1077E9B28}"/>
                  </a:ext>
                </a:extLst>
              </p:cNvPr>
              <p:cNvSpPr/>
              <p:nvPr/>
            </p:nvSpPr>
            <p:spPr bwMode="auto">
              <a:xfrm>
                <a:off x="1660673" y="1904563"/>
                <a:ext cx="5644695" cy="275452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6" name="TextBox 65">
                <a:extLst>
                  <a:ext uri="{FF2B5EF4-FFF2-40B4-BE49-F238E27FC236}">
                    <a16:creationId xmlns:a16="http://schemas.microsoft.com/office/drawing/2014/main" id="{78C93D44-F50C-4E20-B17F-C0375185A53A}"/>
                  </a:ext>
                </a:extLst>
              </p:cNvPr>
              <p:cNvSpPr txBox="1"/>
              <p:nvPr/>
            </p:nvSpPr>
            <p:spPr>
              <a:xfrm>
                <a:off x="3001200" y="1933403"/>
                <a:ext cx="2858475" cy="461665"/>
              </a:xfrm>
              <a:prstGeom prst="rect">
                <a:avLst/>
              </a:prstGeom>
              <a:noFill/>
            </p:spPr>
            <p:txBody>
              <a:bodyPr wrap="none" rtlCol="0">
                <a:spAutoFit/>
              </a:bodyPr>
              <a:lstStyle/>
              <a:p>
                <a:r>
                  <a:rPr lang="en-US" sz="2400" b="1" i="1" dirty="0">
                    <a:solidFill>
                      <a:schemeClr val="accent4">
                        <a:lumMod val="25000"/>
                      </a:schemeClr>
                    </a:solidFill>
                    <a:latin typeface="Wide Latin" panose="020A0A07050505020404" pitchFamily="18" charset="0"/>
                  </a:rPr>
                  <a:t>Good   job! </a:t>
                </a:r>
              </a:p>
            </p:txBody>
          </p:sp>
          <p:pic>
            <p:nvPicPr>
              <p:cNvPr id="67" name="Picture 66">
                <a:extLst>
                  <a:ext uri="{FF2B5EF4-FFF2-40B4-BE49-F238E27FC236}">
                    <a16:creationId xmlns:a16="http://schemas.microsoft.com/office/drawing/2014/main" id="{B93A10C4-13AA-4EB5-93F3-16CA8D893825}"/>
                  </a:ext>
                </a:extLst>
              </p:cNvPr>
              <p:cNvPicPr>
                <a:picLocks noChangeAspect="1"/>
              </p:cNvPicPr>
              <p:nvPr/>
            </p:nvPicPr>
            <p:blipFill rotWithShape="1">
              <a:blip r:embed="rId7"/>
              <a:srcRect t="48027"/>
              <a:stretch/>
            </p:blipFill>
            <p:spPr>
              <a:xfrm>
                <a:off x="1670505" y="2399073"/>
                <a:ext cx="5380210" cy="1177097"/>
              </a:xfrm>
              <a:prstGeom prst="rect">
                <a:avLst/>
              </a:prstGeom>
            </p:spPr>
          </p:pic>
          <p:sp>
            <p:nvSpPr>
              <p:cNvPr id="68" name="Rectangle 67">
                <a:extLst>
                  <a:ext uri="{FF2B5EF4-FFF2-40B4-BE49-F238E27FC236}">
                    <a16:creationId xmlns:a16="http://schemas.microsoft.com/office/drawing/2014/main" id="{9F756070-38B2-4F7C-9AAA-AA156230CDDD}"/>
                  </a:ext>
                </a:extLst>
              </p:cNvPr>
              <p:cNvSpPr/>
              <p:nvPr/>
            </p:nvSpPr>
            <p:spPr bwMode="auto">
              <a:xfrm>
                <a:off x="1855389" y="3186976"/>
                <a:ext cx="5255261" cy="31909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6" name="TextBox 5">
              <a:extLst>
                <a:ext uri="{FF2B5EF4-FFF2-40B4-BE49-F238E27FC236}">
                  <a16:creationId xmlns:a16="http://schemas.microsoft.com/office/drawing/2014/main" id="{60FD7038-E710-47B9-BE58-F6C4C3232E38}"/>
                </a:ext>
              </a:extLst>
            </p:cNvPr>
            <p:cNvSpPr txBox="1"/>
            <p:nvPr/>
          </p:nvSpPr>
          <p:spPr>
            <a:xfrm>
              <a:off x="1892316" y="3066683"/>
              <a:ext cx="925253"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loudness</a:t>
              </a:r>
              <a:endParaRPr kumimoji="0" lang="en-US" sz="2000" dirty="0">
                <a:solidFill>
                  <a:prstClr val="black"/>
                </a:solidFill>
                <a:latin typeface="Calibri" panose="020F0502020204030204"/>
                <a:ea typeface="+mn-ea"/>
              </a:endParaRPr>
            </a:p>
          </p:txBody>
        </p:sp>
        <p:sp>
          <p:nvSpPr>
            <p:cNvPr id="7" name="TextBox 6">
              <a:extLst>
                <a:ext uri="{FF2B5EF4-FFF2-40B4-BE49-F238E27FC236}">
                  <a16:creationId xmlns:a16="http://schemas.microsoft.com/office/drawing/2014/main" id="{5681B0A9-7C47-4ACC-9F1E-BAB07ACB9215}"/>
                </a:ext>
              </a:extLst>
            </p:cNvPr>
            <p:cNvSpPr txBox="1"/>
            <p:nvPr/>
          </p:nvSpPr>
          <p:spPr>
            <a:xfrm>
              <a:off x="2034205" y="3372320"/>
              <a:ext cx="788999"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clipped</a:t>
              </a:r>
              <a:endParaRPr kumimoji="0" lang="en-US" sz="2000" dirty="0">
                <a:solidFill>
                  <a:prstClr val="black"/>
                </a:solidFill>
                <a:latin typeface="Calibri" panose="020F0502020204030204"/>
                <a:ea typeface="+mn-ea"/>
              </a:endParaRPr>
            </a:p>
          </p:txBody>
        </p:sp>
        <p:cxnSp>
          <p:nvCxnSpPr>
            <p:cNvPr id="8" name="Straight Connector 7">
              <a:extLst>
                <a:ext uri="{FF2B5EF4-FFF2-40B4-BE49-F238E27FC236}">
                  <a16:creationId xmlns:a16="http://schemas.microsoft.com/office/drawing/2014/main" id="{7390A89D-98BB-473F-A063-619509416C6C}"/>
                </a:ext>
              </a:extLst>
            </p:cNvPr>
            <p:cNvCxnSpPr/>
            <p:nvPr/>
          </p:nvCxnSpPr>
          <p:spPr>
            <a:xfrm>
              <a:off x="2803693" y="3675982"/>
              <a:ext cx="4244029" cy="279"/>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0588C0-0935-4A50-8654-B86B581348ED}"/>
                </a:ext>
              </a:extLst>
            </p:cNvPr>
            <p:cNvSpPr txBox="1"/>
            <p:nvPr/>
          </p:nvSpPr>
          <p:spPr>
            <a:xfrm>
              <a:off x="2393991" y="3924777"/>
              <a:ext cx="5291833" cy="276999"/>
            </a:xfrm>
            <a:prstGeom prst="rect">
              <a:avLst/>
            </a:prstGeom>
            <a:noFill/>
          </p:spPr>
          <p:txBody>
            <a:bodyPr wrap="none" rtlCol="0">
              <a:spAutoFit/>
            </a:bodyPr>
            <a:lstStyle/>
            <a:p>
              <a:r>
                <a:rPr lang="en-US" sz="1200" dirty="0">
                  <a:solidFill>
                    <a:schemeClr val="bg2"/>
                  </a:solidFill>
                </a:rPr>
                <a:t>              -1500              -1000               -500               0                  500          </a:t>
              </a:r>
            </a:p>
          </p:txBody>
        </p:sp>
        <p:sp>
          <p:nvSpPr>
            <p:cNvPr id="10" name="TextBox 9">
              <a:extLst>
                <a:ext uri="{FF2B5EF4-FFF2-40B4-BE49-F238E27FC236}">
                  <a16:creationId xmlns:a16="http://schemas.microsoft.com/office/drawing/2014/main" id="{42979FC7-AE92-4B45-946D-4DCA25AB1029}"/>
                </a:ext>
              </a:extLst>
            </p:cNvPr>
            <p:cNvSpPr txBox="1"/>
            <p:nvPr/>
          </p:nvSpPr>
          <p:spPr>
            <a:xfrm>
              <a:off x="3901681" y="4273117"/>
              <a:ext cx="1018227" cy="276999"/>
            </a:xfrm>
            <a:prstGeom prst="rect">
              <a:avLst/>
            </a:prstGeom>
            <a:noFill/>
          </p:spPr>
          <p:txBody>
            <a:bodyPr wrap="none" rtlCol="0">
              <a:spAutoFit/>
            </a:bodyPr>
            <a:lstStyle/>
            <a:p>
              <a:r>
                <a:rPr lang="en-US" sz="1200" dirty="0">
                  <a:solidFill>
                    <a:schemeClr val="bg2"/>
                  </a:solidFill>
                </a:rPr>
                <a:t>milliseconds</a:t>
              </a:r>
            </a:p>
          </p:txBody>
        </p:sp>
        <p:cxnSp>
          <p:nvCxnSpPr>
            <p:cNvPr id="11" name="Straight Connector 10">
              <a:extLst>
                <a:ext uri="{FF2B5EF4-FFF2-40B4-BE49-F238E27FC236}">
                  <a16:creationId xmlns:a16="http://schemas.microsoft.com/office/drawing/2014/main" id="{789DAF0C-64A6-488F-8213-02C14BF9F1EC}"/>
                </a:ext>
              </a:extLst>
            </p:cNvPr>
            <p:cNvCxnSpPr>
              <a:cxnSpLocks/>
              <a:endCxn id="68" idx="3"/>
            </p:cNvCxnSpPr>
            <p:nvPr/>
          </p:nvCxnSpPr>
          <p:spPr>
            <a:xfrm flipV="1">
              <a:off x="2802184" y="3346523"/>
              <a:ext cx="4308466" cy="2027"/>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DDF77FC-40AC-49BE-8F65-A6565F31E7FF}"/>
                </a:ext>
              </a:extLst>
            </p:cNvPr>
            <p:cNvGrpSpPr/>
            <p:nvPr/>
          </p:nvGrpSpPr>
          <p:grpSpPr>
            <a:xfrm>
              <a:off x="4055956" y="3220026"/>
              <a:ext cx="2281978" cy="266181"/>
              <a:chOff x="3422147" y="2839788"/>
              <a:chExt cx="3223601" cy="266181"/>
            </a:xfrm>
          </p:grpSpPr>
          <p:grpSp>
            <p:nvGrpSpPr>
              <p:cNvPr id="40" name="Group 39">
                <a:extLst>
                  <a:ext uri="{FF2B5EF4-FFF2-40B4-BE49-F238E27FC236}">
                    <a16:creationId xmlns:a16="http://schemas.microsoft.com/office/drawing/2014/main" id="{FE4CE6E3-62D8-4418-B1CF-B1816F93AF5C}"/>
                  </a:ext>
                </a:extLst>
              </p:cNvPr>
              <p:cNvGrpSpPr/>
              <p:nvPr/>
            </p:nvGrpSpPr>
            <p:grpSpPr>
              <a:xfrm>
                <a:off x="3756903" y="2839788"/>
                <a:ext cx="2888845" cy="266181"/>
                <a:chOff x="3757592" y="2076453"/>
                <a:chExt cx="2888845" cy="266181"/>
              </a:xfrm>
            </p:grpSpPr>
            <p:grpSp>
              <p:nvGrpSpPr>
                <p:cNvPr id="53" name="Group 52">
                  <a:extLst>
                    <a:ext uri="{FF2B5EF4-FFF2-40B4-BE49-F238E27FC236}">
                      <a16:creationId xmlns:a16="http://schemas.microsoft.com/office/drawing/2014/main" id="{FADA4012-D6B0-4CA0-ADAE-D7D77B8D02CB}"/>
                    </a:ext>
                  </a:extLst>
                </p:cNvPr>
                <p:cNvGrpSpPr/>
                <p:nvPr/>
              </p:nvGrpSpPr>
              <p:grpSpPr>
                <a:xfrm flipH="1">
                  <a:off x="6134465" y="2076453"/>
                  <a:ext cx="511972" cy="266181"/>
                  <a:chOff x="2209798" y="2133601"/>
                  <a:chExt cx="511972" cy="153109"/>
                </a:xfrm>
              </p:grpSpPr>
              <p:grpSp>
                <p:nvGrpSpPr>
                  <p:cNvPr id="55" name="Group 54">
                    <a:extLst>
                      <a:ext uri="{FF2B5EF4-FFF2-40B4-BE49-F238E27FC236}">
                        <a16:creationId xmlns:a16="http://schemas.microsoft.com/office/drawing/2014/main" id="{6B85B02B-F915-4D47-9D80-72753AC9AA95}"/>
                      </a:ext>
                    </a:extLst>
                  </p:cNvPr>
                  <p:cNvGrpSpPr/>
                  <p:nvPr/>
                </p:nvGrpSpPr>
                <p:grpSpPr>
                  <a:xfrm>
                    <a:off x="2209800" y="2207419"/>
                    <a:ext cx="458934" cy="78581"/>
                    <a:chOff x="2209800" y="2207419"/>
                    <a:chExt cx="458934" cy="78581"/>
                  </a:xfrm>
                </p:grpSpPr>
                <p:sp>
                  <p:nvSpPr>
                    <p:cNvPr id="63" name="Arc 62">
                      <a:extLst>
                        <a:ext uri="{FF2B5EF4-FFF2-40B4-BE49-F238E27FC236}">
                          <a16:creationId xmlns:a16="http://schemas.microsoft.com/office/drawing/2014/main" id="{33F82261-1476-4657-A516-FA35F8B73E02}"/>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id="{1E1B677B-B186-4633-8481-648FC1BE05E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EDE79DCA-C47B-4DCA-9638-A0AA3F1751FF}"/>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7313AEA7-C91C-4D06-BEC6-E7B45FE695CE}"/>
                      </a:ext>
                    </a:extLst>
                  </p:cNvPr>
                  <p:cNvGrpSpPr/>
                  <p:nvPr/>
                </p:nvGrpSpPr>
                <p:grpSpPr>
                  <a:xfrm>
                    <a:off x="2209800" y="2133601"/>
                    <a:ext cx="458934" cy="78581"/>
                    <a:chOff x="2209800" y="2133601"/>
                    <a:chExt cx="458934" cy="78581"/>
                  </a:xfrm>
                </p:grpSpPr>
                <p:sp>
                  <p:nvSpPr>
                    <p:cNvPr id="61" name="Arc 60">
                      <a:extLst>
                        <a:ext uri="{FF2B5EF4-FFF2-40B4-BE49-F238E27FC236}">
                          <a16:creationId xmlns:a16="http://schemas.microsoft.com/office/drawing/2014/main" id="{663BA8A8-16AB-42D0-BA4B-7465A797FAC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Arc 61">
                      <a:extLst>
                        <a:ext uri="{FF2B5EF4-FFF2-40B4-BE49-F238E27FC236}">
                          <a16:creationId xmlns:a16="http://schemas.microsoft.com/office/drawing/2014/main" id="{28283647-6E17-41EC-AD20-0E4F9BDBDF0F}"/>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DFE7D19D-3A32-4B52-AADC-1977AA68567B}"/>
                      </a:ext>
                    </a:extLst>
                  </p:cNvPr>
                  <p:cNvGrpSpPr/>
                  <p:nvPr/>
                </p:nvGrpSpPr>
                <p:grpSpPr>
                  <a:xfrm flipV="1">
                    <a:off x="2209798" y="2208129"/>
                    <a:ext cx="458934" cy="78581"/>
                    <a:chOff x="2209800" y="2133601"/>
                    <a:chExt cx="458934" cy="78581"/>
                  </a:xfrm>
                </p:grpSpPr>
                <p:sp>
                  <p:nvSpPr>
                    <p:cNvPr id="59" name="Arc 58">
                      <a:extLst>
                        <a:ext uri="{FF2B5EF4-FFF2-40B4-BE49-F238E27FC236}">
                          <a16:creationId xmlns:a16="http://schemas.microsoft.com/office/drawing/2014/main" id="{EA997183-61C2-4C5D-AB3F-EDCD25A9871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9F4A401F-5023-4C8E-BAE4-78E45BB2FCC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54" name="Straight Connector 53">
                  <a:extLst>
                    <a:ext uri="{FF2B5EF4-FFF2-40B4-BE49-F238E27FC236}">
                      <a16:creationId xmlns:a16="http://schemas.microsoft.com/office/drawing/2014/main" id="{218D9BF8-82DF-426C-992C-F9E83E43BAE0}"/>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41" name="Group 40">
                <a:extLst>
                  <a:ext uri="{FF2B5EF4-FFF2-40B4-BE49-F238E27FC236}">
                    <a16:creationId xmlns:a16="http://schemas.microsoft.com/office/drawing/2014/main" id="{5A5682FD-9068-4904-B995-F094B2753A44}"/>
                  </a:ext>
                </a:extLst>
              </p:cNvPr>
              <p:cNvGrpSpPr/>
              <p:nvPr/>
            </p:nvGrpSpPr>
            <p:grpSpPr>
              <a:xfrm>
                <a:off x="3422147" y="2903864"/>
                <a:ext cx="511972" cy="137738"/>
                <a:chOff x="2209798" y="2133601"/>
                <a:chExt cx="511972" cy="153109"/>
              </a:xfrm>
            </p:grpSpPr>
            <p:grpSp>
              <p:nvGrpSpPr>
                <p:cNvPr id="43" name="Group 42">
                  <a:extLst>
                    <a:ext uri="{FF2B5EF4-FFF2-40B4-BE49-F238E27FC236}">
                      <a16:creationId xmlns:a16="http://schemas.microsoft.com/office/drawing/2014/main" id="{96530E62-C81A-413C-AD49-E0FF4265EDBF}"/>
                    </a:ext>
                  </a:extLst>
                </p:cNvPr>
                <p:cNvGrpSpPr/>
                <p:nvPr/>
              </p:nvGrpSpPr>
              <p:grpSpPr>
                <a:xfrm>
                  <a:off x="2209800" y="2207419"/>
                  <a:ext cx="458934" cy="78581"/>
                  <a:chOff x="2209800" y="2207419"/>
                  <a:chExt cx="458934" cy="78581"/>
                </a:xfrm>
              </p:grpSpPr>
              <p:sp>
                <p:nvSpPr>
                  <p:cNvPr id="51" name="Arc 50">
                    <a:extLst>
                      <a:ext uri="{FF2B5EF4-FFF2-40B4-BE49-F238E27FC236}">
                        <a16:creationId xmlns:a16="http://schemas.microsoft.com/office/drawing/2014/main" id="{35B54101-3CAE-4F0E-A553-5F3A700E4B5F}"/>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5A4D6995-BA69-4566-A067-8696A948E442}"/>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id="{F916CB3E-F5D7-4602-A10A-E766A155402A}"/>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F8BEA55F-3018-4333-A9FC-5005D906A13C}"/>
                    </a:ext>
                  </a:extLst>
                </p:cNvPr>
                <p:cNvGrpSpPr/>
                <p:nvPr/>
              </p:nvGrpSpPr>
              <p:grpSpPr>
                <a:xfrm>
                  <a:off x="2209800" y="2133601"/>
                  <a:ext cx="458934" cy="78581"/>
                  <a:chOff x="2209800" y="2133601"/>
                  <a:chExt cx="458934" cy="78581"/>
                </a:xfrm>
              </p:grpSpPr>
              <p:sp>
                <p:nvSpPr>
                  <p:cNvPr id="49" name="Arc 48">
                    <a:extLst>
                      <a:ext uri="{FF2B5EF4-FFF2-40B4-BE49-F238E27FC236}">
                        <a16:creationId xmlns:a16="http://schemas.microsoft.com/office/drawing/2014/main" id="{D2F2E82D-1F77-4207-9DFC-D8D774586296}"/>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4D0B24AF-6EBD-4F9C-8ECF-CF195D6CF7DD}"/>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9AC645F-5C62-4AD0-9B5D-ED2E28E9C1F8}"/>
                    </a:ext>
                  </a:extLst>
                </p:cNvPr>
                <p:cNvGrpSpPr/>
                <p:nvPr/>
              </p:nvGrpSpPr>
              <p:grpSpPr>
                <a:xfrm flipV="1">
                  <a:off x="2209798" y="2208129"/>
                  <a:ext cx="458934" cy="78581"/>
                  <a:chOff x="2209800" y="2133601"/>
                  <a:chExt cx="458934" cy="78581"/>
                </a:xfrm>
              </p:grpSpPr>
              <p:sp>
                <p:nvSpPr>
                  <p:cNvPr id="47" name="Arc 46">
                    <a:extLst>
                      <a:ext uri="{FF2B5EF4-FFF2-40B4-BE49-F238E27FC236}">
                        <a16:creationId xmlns:a16="http://schemas.microsoft.com/office/drawing/2014/main" id="{B84B4454-97A7-48B4-970C-3318C87BD87C}"/>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4CC84761-AF8F-43D0-8012-F154998F1F76}"/>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42" name="Trapezoid 41">
                <a:extLst>
                  <a:ext uri="{FF2B5EF4-FFF2-40B4-BE49-F238E27FC236}">
                    <a16:creationId xmlns:a16="http://schemas.microsoft.com/office/drawing/2014/main" id="{A0AC32F7-51A3-48F5-8011-C97F8E38E0A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A228AED-C4B6-4A28-A882-B758D214AD10}"/>
                </a:ext>
              </a:extLst>
            </p:cNvPr>
            <p:cNvGrpSpPr/>
            <p:nvPr/>
          </p:nvGrpSpPr>
          <p:grpSpPr>
            <a:xfrm>
              <a:off x="3426582" y="3540590"/>
              <a:ext cx="3223601" cy="266181"/>
              <a:chOff x="3422147" y="2839788"/>
              <a:chExt cx="3223601" cy="266181"/>
            </a:xfrm>
          </p:grpSpPr>
          <p:grpSp>
            <p:nvGrpSpPr>
              <p:cNvPr id="14" name="Group 13">
                <a:extLst>
                  <a:ext uri="{FF2B5EF4-FFF2-40B4-BE49-F238E27FC236}">
                    <a16:creationId xmlns:a16="http://schemas.microsoft.com/office/drawing/2014/main" id="{189B1723-F220-4670-83E6-5F7A30C2FA42}"/>
                  </a:ext>
                </a:extLst>
              </p:cNvPr>
              <p:cNvGrpSpPr/>
              <p:nvPr/>
            </p:nvGrpSpPr>
            <p:grpSpPr>
              <a:xfrm>
                <a:off x="3756903" y="2839788"/>
                <a:ext cx="2888845" cy="266181"/>
                <a:chOff x="3757592" y="2076453"/>
                <a:chExt cx="2888845" cy="266181"/>
              </a:xfrm>
            </p:grpSpPr>
            <p:grpSp>
              <p:nvGrpSpPr>
                <p:cNvPr id="27" name="Group 26">
                  <a:extLst>
                    <a:ext uri="{FF2B5EF4-FFF2-40B4-BE49-F238E27FC236}">
                      <a16:creationId xmlns:a16="http://schemas.microsoft.com/office/drawing/2014/main" id="{C22BC369-56B2-4F8B-9C94-C85F28B941DF}"/>
                    </a:ext>
                  </a:extLst>
                </p:cNvPr>
                <p:cNvGrpSpPr/>
                <p:nvPr/>
              </p:nvGrpSpPr>
              <p:grpSpPr>
                <a:xfrm flipH="1">
                  <a:off x="6134465" y="2076453"/>
                  <a:ext cx="511972" cy="266181"/>
                  <a:chOff x="2209798" y="2133601"/>
                  <a:chExt cx="511972" cy="153109"/>
                </a:xfrm>
              </p:grpSpPr>
              <p:grpSp>
                <p:nvGrpSpPr>
                  <p:cNvPr id="30" name="Group 29">
                    <a:extLst>
                      <a:ext uri="{FF2B5EF4-FFF2-40B4-BE49-F238E27FC236}">
                        <a16:creationId xmlns:a16="http://schemas.microsoft.com/office/drawing/2014/main" id="{A3F5E2A0-86CA-422A-9506-6D0D1083735B}"/>
                      </a:ext>
                    </a:extLst>
                  </p:cNvPr>
                  <p:cNvGrpSpPr/>
                  <p:nvPr/>
                </p:nvGrpSpPr>
                <p:grpSpPr>
                  <a:xfrm>
                    <a:off x="2209800" y="2207419"/>
                    <a:ext cx="458934" cy="78581"/>
                    <a:chOff x="2209800" y="2207419"/>
                    <a:chExt cx="458934" cy="78581"/>
                  </a:xfrm>
                </p:grpSpPr>
                <p:sp>
                  <p:nvSpPr>
                    <p:cNvPr id="38" name="Arc 37">
                      <a:extLst>
                        <a:ext uri="{FF2B5EF4-FFF2-40B4-BE49-F238E27FC236}">
                          <a16:creationId xmlns:a16="http://schemas.microsoft.com/office/drawing/2014/main" id="{6B53646B-5968-46E5-AB0C-4A25C33F62A1}"/>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6F31A23F-B626-4370-AC42-F30981A7304A}"/>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63741E2D-2E89-4E5B-91F5-89E9169E2947}"/>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B2FBD39-E22B-4776-A60D-78E61BC93DA4}"/>
                      </a:ext>
                    </a:extLst>
                  </p:cNvPr>
                  <p:cNvGrpSpPr/>
                  <p:nvPr/>
                </p:nvGrpSpPr>
                <p:grpSpPr>
                  <a:xfrm>
                    <a:off x="2209800" y="2133601"/>
                    <a:ext cx="458934" cy="78581"/>
                    <a:chOff x="2209800" y="2133601"/>
                    <a:chExt cx="458934" cy="78581"/>
                  </a:xfrm>
                </p:grpSpPr>
                <p:sp>
                  <p:nvSpPr>
                    <p:cNvPr id="36" name="Arc 35">
                      <a:extLst>
                        <a:ext uri="{FF2B5EF4-FFF2-40B4-BE49-F238E27FC236}">
                          <a16:creationId xmlns:a16="http://schemas.microsoft.com/office/drawing/2014/main" id="{DA5FA451-D9E9-4916-918A-A54251B22D96}"/>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BEF34B5D-1FB9-4377-8110-A8CEBCBD12F3}"/>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77A8D85-005E-4002-8E59-E1D514AC4626}"/>
                      </a:ext>
                    </a:extLst>
                  </p:cNvPr>
                  <p:cNvGrpSpPr/>
                  <p:nvPr/>
                </p:nvGrpSpPr>
                <p:grpSpPr>
                  <a:xfrm flipV="1">
                    <a:off x="2209798" y="2208129"/>
                    <a:ext cx="458934" cy="78581"/>
                    <a:chOff x="2209800" y="2133601"/>
                    <a:chExt cx="458934" cy="78581"/>
                  </a:xfrm>
                </p:grpSpPr>
                <p:sp>
                  <p:nvSpPr>
                    <p:cNvPr id="34" name="Arc 33">
                      <a:extLst>
                        <a:ext uri="{FF2B5EF4-FFF2-40B4-BE49-F238E27FC236}">
                          <a16:creationId xmlns:a16="http://schemas.microsoft.com/office/drawing/2014/main" id="{A6F267A5-477C-4331-AE92-42215B9C9B0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4A750C84-5449-42C7-9FBE-42130314BA4A}"/>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28" name="Straight Connector 27">
                  <a:extLst>
                    <a:ext uri="{FF2B5EF4-FFF2-40B4-BE49-F238E27FC236}">
                      <a16:creationId xmlns:a16="http://schemas.microsoft.com/office/drawing/2014/main" id="{05B2D930-9889-484F-A968-456C348D14E9}"/>
                    </a:ext>
                  </a:extLst>
                </p:cNvPr>
                <p:cNvCxnSpPr>
                  <a:stCxn id="23" idx="0"/>
                  <a:endCxn id="36" idx="0"/>
                </p:cNvCxnSpPr>
                <p:nvPr/>
              </p:nvCxnSpPr>
              <p:spPr>
                <a:xfrm flipV="1">
                  <a:off x="3767472" y="2080592"/>
                  <a:ext cx="2534329" cy="62079"/>
                </a:xfrm>
                <a:prstGeom prst="line">
                  <a:avLst/>
                </a:prstGeom>
                <a:noFill/>
                <a:ln w="6350" cap="flat" cmpd="sng" algn="ctr">
                  <a:solidFill>
                    <a:srgbClr val="5B9BD5"/>
                  </a:solidFill>
                  <a:prstDash val="solid"/>
                  <a:miter lim="800000"/>
                </a:ln>
                <a:effectLst/>
              </p:spPr>
            </p:cxnSp>
            <p:cxnSp>
              <p:nvCxnSpPr>
                <p:cNvPr id="29" name="Straight Connector 28">
                  <a:extLst>
                    <a:ext uri="{FF2B5EF4-FFF2-40B4-BE49-F238E27FC236}">
                      <a16:creationId xmlns:a16="http://schemas.microsoft.com/office/drawing/2014/main" id="{9877806D-DB36-4FEC-AEAD-A3F90725C92F}"/>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15" name="Group 14">
                <a:extLst>
                  <a:ext uri="{FF2B5EF4-FFF2-40B4-BE49-F238E27FC236}">
                    <a16:creationId xmlns:a16="http://schemas.microsoft.com/office/drawing/2014/main" id="{D63338BE-D849-4358-910B-29B405DC3827}"/>
                  </a:ext>
                </a:extLst>
              </p:cNvPr>
              <p:cNvGrpSpPr/>
              <p:nvPr/>
            </p:nvGrpSpPr>
            <p:grpSpPr>
              <a:xfrm>
                <a:off x="3422147" y="2903864"/>
                <a:ext cx="511972" cy="137738"/>
                <a:chOff x="2209798" y="2133601"/>
                <a:chExt cx="511972" cy="153109"/>
              </a:xfrm>
            </p:grpSpPr>
            <p:grpSp>
              <p:nvGrpSpPr>
                <p:cNvPr id="17" name="Group 16">
                  <a:extLst>
                    <a:ext uri="{FF2B5EF4-FFF2-40B4-BE49-F238E27FC236}">
                      <a16:creationId xmlns:a16="http://schemas.microsoft.com/office/drawing/2014/main" id="{D1CCEA14-49F6-41D3-9343-B28E590F5306}"/>
                    </a:ext>
                  </a:extLst>
                </p:cNvPr>
                <p:cNvGrpSpPr/>
                <p:nvPr/>
              </p:nvGrpSpPr>
              <p:grpSpPr>
                <a:xfrm>
                  <a:off x="2209800" y="2207419"/>
                  <a:ext cx="458934" cy="78581"/>
                  <a:chOff x="2209800" y="2207419"/>
                  <a:chExt cx="458934" cy="78581"/>
                </a:xfrm>
              </p:grpSpPr>
              <p:sp>
                <p:nvSpPr>
                  <p:cNvPr id="25" name="Arc 24">
                    <a:extLst>
                      <a:ext uri="{FF2B5EF4-FFF2-40B4-BE49-F238E27FC236}">
                        <a16:creationId xmlns:a16="http://schemas.microsoft.com/office/drawing/2014/main" id="{958ED424-9F8C-4800-A119-9D3A0E4BDC28}"/>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E40D6799-F211-433C-AA66-AE385234D5E0}"/>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92E8E6D3-9506-45C9-A9FF-AAA2D889D479}"/>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42C4C10C-49EC-49D3-88A2-C3096E8CB148}"/>
                    </a:ext>
                  </a:extLst>
                </p:cNvPr>
                <p:cNvGrpSpPr/>
                <p:nvPr/>
              </p:nvGrpSpPr>
              <p:grpSpPr>
                <a:xfrm>
                  <a:off x="2209800" y="2133601"/>
                  <a:ext cx="458934" cy="78581"/>
                  <a:chOff x="2209800" y="2133601"/>
                  <a:chExt cx="458934" cy="78581"/>
                </a:xfrm>
              </p:grpSpPr>
              <p:sp>
                <p:nvSpPr>
                  <p:cNvPr id="23" name="Arc 22">
                    <a:extLst>
                      <a:ext uri="{FF2B5EF4-FFF2-40B4-BE49-F238E27FC236}">
                        <a16:creationId xmlns:a16="http://schemas.microsoft.com/office/drawing/2014/main" id="{4FFF21B2-7637-4BB0-815A-B0F53CB35EF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0BB5B67C-95E2-4BF6-93B1-CCFC644EE029}"/>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881BFAE0-8785-45ED-AE9F-DAEFB393C0D4}"/>
                    </a:ext>
                  </a:extLst>
                </p:cNvPr>
                <p:cNvGrpSpPr/>
                <p:nvPr/>
              </p:nvGrpSpPr>
              <p:grpSpPr>
                <a:xfrm flipV="1">
                  <a:off x="2209798" y="2208129"/>
                  <a:ext cx="458934" cy="78581"/>
                  <a:chOff x="2209800" y="2133601"/>
                  <a:chExt cx="458934" cy="78581"/>
                </a:xfrm>
              </p:grpSpPr>
              <p:sp>
                <p:nvSpPr>
                  <p:cNvPr id="21" name="Arc 20">
                    <a:extLst>
                      <a:ext uri="{FF2B5EF4-FFF2-40B4-BE49-F238E27FC236}">
                        <a16:creationId xmlns:a16="http://schemas.microsoft.com/office/drawing/2014/main" id="{DBDBE17C-DA33-497C-BCE8-DCAEF1D0187B}"/>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EB47D33-6DBB-4B53-A5D3-AD645EAB095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rapezoid 15">
                <a:extLst>
                  <a:ext uri="{FF2B5EF4-FFF2-40B4-BE49-F238E27FC236}">
                    <a16:creationId xmlns:a16="http://schemas.microsoft.com/office/drawing/2014/main" id="{526DFDF6-7283-4C6A-BDA2-29E46C53E33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70" name="Rectangle: Rounded Corners 69">
            <a:extLst>
              <a:ext uri="{FF2B5EF4-FFF2-40B4-BE49-F238E27FC236}">
                <a16:creationId xmlns:a16="http://schemas.microsoft.com/office/drawing/2014/main" id="{B48E903B-4847-883A-0BAD-C0A11F33B806}"/>
              </a:ext>
            </a:extLst>
          </p:cNvPr>
          <p:cNvSpPr/>
          <p:nvPr/>
        </p:nvSpPr>
        <p:spPr bwMode="auto">
          <a:xfrm>
            <a:off x="2077857" y="3997792"/>
            <a:ext cx="5255261" cy="377765"/>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71" name="go-cougars">
            <a:hlinkClick r:id="" action="ppaction://media"/>
            <a:extLst>
              <a:ext uri="{FF2B5EF4-FFF2-40B4-BE49-F238E27FC236}">
                <a16:creationId xmlns:a16="http://schemas.microsoft.com/office/drawing/2014/main" id="{2AD934C5-91C4-DB40-3B2E-40D1B6C4173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19125" y="5715000"/>
            <a:ext cx="609600" cy="609600"/>
          </a:xfrm>
          <a:prstGeom prst="rect">
            <a:avLst/>
          </a:prstGeom>
        </p:spPr>
      </p:pic>
      <p:sp>
        <p:nvSpPr>
          <p:cNvPr id="74" name="TextBox 73">
            <a:extLst>
              <a:ext uri="{FF2B5EF4-FFF2-40B4-BE49-F238E27FC236}">
                <a16:creationId xmlns:a16="http://schemas.microsoft.com/office/drawing/2014/main" id="{18261FEB-4D4D-5B61-1653-1A12CF828667}"/>
              </a:ext>
            </a:extLst>
          </p:cNvPr>
          <p:cNvSpPr txBox="1"/>
          <p:nvPr/>
        </p:nvSpPr>
        <p:spPr>
          <a:xfrm>
            <a:off x="2437582" y="6358895"/>
            <a:ext cx="5964140" cy="369332"/>
          </a:xfrm>
          <a:prstGeom prst="rect">
            <a:avLst/>
          </a:prstGeom>
          <a:noFill/>
        </p:spPr>
        <p:txBody>
          <a:bodyPr wrap="square" rtlCol="0">
            <a:spAutoFit/>
          </a:bodyPr>
          <a:lstStyle/>
          <a:p>
            <a:r>
              <a:rPr lang="en-US" kern="0"/>
              <a:t>I like</a:t>
            </a:r>
            <a:r>
              <a:rPr lang="en-US" kern="0" baseline="-100000"/>
              <a:t> </a:t>
            </a:r>
            <a:r>
              <a:rPr lang="en-US" kern="0"/>
              <a:t>her style</a:t>
            </a:r>
            <a:r>
              <a:rPr lang="en-US"/>
              <a:t>.                      Go Cougars! </a:t>
            </a:r>
          </a:p>
        </p:txBody>
      </p:sp>
      <p:pic>
        <p:nvPicPr>
          <p:cNvPr id="77" name="i-like-her-style">
            <a:hlinkClick r:id="" action="ppaction://media"/>
            <a:extLst>
              <a:ext uri="{FF2B5EF4-FFF2-40B4-BE49-F238E27FC236}">
                <a16:creationId xmlns:a16="http://schemas.microsoft.com/office/drawing/2014/main" id="{286D5307-3E2F-8986-607F-A965BA8AEED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705278" y="5730205"/>
            <a:ext cx="609600" cy="609600"/>
          </a:xfrm>
          <a:prstGeom prst="rect">
            <a:avLst/>
          </a:prstGeom>
        </p:spPr>
      </p:pic>
    </p:spTree>
    <p:extLst>
      <p:ext uri="{BB962C8B-B14F-4D97-AF65-F5344CB8AC3E}">
        <p14:creationId xmlns:p14="http://schemas.microsoft.com/office/powerpoint/2010/main" val="1090241971"/>
      </p:ext>
    </p:extLst>
  </p:cSld>
  <p:clrMapOvr>
    <a:masterClrMapping/>
  </p:clrMapOvr>
  <p:timing>
    <p:tnLst>
      <p:par>
        <p:cTn id="1" dur="indefinite" restart="never" nodeType="tmRoot">
          <p:childTnLst>
            <p:audio>
              <p:cMediaNode vol="20000">
                <p:cTn id="2" fill="hold" display="0">
                  <p:stCondLst>
                    <p:cond delay="indefinite"/>
                  </p:stCondLst>
                  <p:endCondLst>
                    <p:cond evt="onStopAudio" delay="0">
                      <p:tgtEl>
                        <p:sldTgt/>
                      </p:tgtEl>
                    </p:cond>
                  </p:endCondLst>
                </p:cTn>
                <p:tgtEl>
                  <p:spTgt spid="71"/>
                </p:tgtEl>
              </p:cMediaNode>
            </p:audio>
            <p:audio>
              <p:cMediaNode vol="80000">
                <p:cTn id="3" fill="hold" display="0">
                  <p:stCondLst>
                    <p:cond delay="indefinite"/>
                  </p:stCondLst>
                  <p:endCondLst>
                    <p:cond evt="onStopAudio" delay="0">
                      <p:tgtEl>
                        <p:sldTgt/>
                      </p:tgtEl>
                    </p:cond>
                  </p:endCondLst>
                </p:cTn>
                <p:tgtEl>
                  <p:spTgt spid="7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FAA0-08F8-4643-B304-7FBE1131BA81}"/>
              </a:ext>
            </a:extLst>
          </p:cNvPr>
          <p:cNvSpPr>
            <a:spLocks noGrp="1"/>
          </p:cNvSpPr>
          <p:nvPr>
            <p:ph type="title"/>
          </p:nvPr>
        </p:nvSpPr>
        <p:spPr/>
        <p:txBody>
          <a:bodyPr/>
          <a:lstStyle/>
          <a:p>
            <a:pPr algn="l"/>
            <a:r>
              <a:rPr lang="en-US" sz="4000"/>
              <a:t>#1 </a:t>
            </a:r>
            <a:r>
              <a:rPr lang="en-US" sz="4000">
                <a:solidFill>
                  <a:srgbClr val="FFFF00"/>
                </a:solidFill>
              </a:rPr>
              <a:t>Multistream</a:t>
            </a:r>
            <a:r>
              <a:rPr lang="en-US" sz="4000"/>
              <a:t> </a:t>
            </a:r>
            <a:br>
              <a:rPr lang="en-US" sz="4000"/>
            </a:br>
            <a:r>
              <a:rPr lang="en-US" sz="4000"/>
              <a:t>Temporal Configurations</a:t>
            </a:r>
          </a:p>
        </p:txBody>
      </p:sp>
      <p:sp>
        <p:nvSpPr>
          <p:cNvPr id="3" name="Content Placeholder 2">
            <a:extLst>
              <a:ext uri="{FF2B5EF4-FFF2-40B4-BE49-F238E27FC236}">
                <a16:creationId xmlns:a16="http://schemas.microsoft.com/office/drawing/2014/main" id="{4C17B754-791C-4018-A15B-DBFF7F5CD8EF}"/>
              </a:ext>
            </a:extLst>
          </p:cNvPr>
          <p:cNvSpPr>
            <a:spLocks noGrp="1"/>
          </p:cNvSpPr>
          <p:nvPr>
            <p:ph idx="1"/>
          </p:nvPr>
        </p:nvSpPr>
        <p:spPr>
          <a:xfrm>
            <a:off x="1704325" y="1741159"/>
            <a:ext cx="5644695" cy="584533"/>
          </a:xfrm>
        </p:spPr>
        <p:txBody>
          <a:bodyPr/>
          <a:lstStyle/>
          <a:p>
            <a:pPr marL="0" indent="0">
              <a:buNone/>
            </a:pPr>
            <a:r>
              <a:rPr lang="en-US" sz="2400"/>
              <a:t>The Positive Assessment Construction </a:t>
            </a:r>
          </a:p>
        </p:txBody>
      </p:sp>
      <p:grpSp>
        <p:nvGrpSpPr>
          <p:cNvPr id="4" name="Group 3">
            <a:extLst>
              <a:ext uri="{FF2B5EF4-FFF2-40B4-BE49-F238E27FC236}">
                <a16:creationId xmlns:a16="http://schemas.microsoft.com/office/drawing/2014/main" id="{C4053CC4-2C68-470A-9522-4F0AA51FF141}"/>
              </a:ext>
            </a:extLst>
          </p:cNvPr>
          <p:cNvGrpSpPr/>
          <p:nvPr/>
        </p:nvGrpSpPr>
        <p:grpSpPr>
          <a:xfrm>
            <a:off x="1704325" y="2361765"/>
            <a:ext cx="6025151" cy="2754523"/>
            <a:chOff x="1660673" y="1904563"/>
            <a:chExt cx="6025151" cy="2754523"/>
          </a:xfrm>
        </p:grpSpPr>
        <p:grpSp>
          <p:nvGrpSpPr>
            <p:cNvPr id="5" name="Group 4">
              <a:extLst>
                <a:ext uri="{FF2B5EF4-FFF2-40B4-BE49-F238E27FC236}">
                  <a16:creationId xmlns:a16="http://schemas.microsoft.com/office/drawing/2014/main" id="{FA87325E-B291-42F3-B102-35F1B8E7CDF7}"/>
                </a:ext>
              </a:extLst>
            </p:cNvPr>
            <p:cNvGrpSpPr/>
            <p:nvPr/>
          </p:nvGrpSpPr>
          <p:grpSpPr>
            <a:xfrm>
              <a:off x="1660673" y="1904563"/>
              <a:ext cx="5644695" cy="2754523"/>
              <a:chOff x="1660673" y="1904563"/>
              <a:chExt cx="5644695" cy="2754523"/>
            </a:xfrm>
          </p:grpSpPr>
          <p:sp>
            <p:nvSpPr>
              <p:cNvPr id="65" name="Rectangle 64">
                <a:extLst>
                  <a:ext uri="{FF2B5EF4-FFF2-40B4-BE49-F238E27FC236}">
                    <a16:creationId xmlns:a16="http://schemas.microsoft.com/office/drawing/2014/main" id="{C39B7E13-A61A-4275-A034-10D1077E9B28}"/>
                  </a:ext>
                </a:extLst>
              </p:cNvPr>
              <p:cNvSpPr/>
              <p:nvPr/>
            </p:nvSpPr>
            <p:spPr bwMode="auto">
              <a:xfrm>
                <a:off x="1660673" y="1904563"/>
                <a:ext cx="5644695" cy="275452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6" name="TextBox 65">
                <a:extLst>
                  <a:ext uri="{FF2B5EF4-FFF2-40B4-BE49-F238E27FC236}">
                    <a16:creationId xmlns:a16="http://schemas.microsoft.com/office/drawing/2014/main" id="{78C93D44-F50C-4E20-B17F-C0375185A53A}"/>
                  </a:ext>
                </a:extLst>
              </p:cNvPr>
              <p:cNvSpPr txBox="1"/>
              <p:nvPr/>
            </p:nvSpPr>
            <p:spPr>
              <a:xfrm>
                <a:off x="3001200" y="1933403"/>
                <a:ext cx="2858475" cy="461665"/>
              </a:xfrm>
              <a:prstGeom prst="rect">
                <a:avLst/>
              </a:prstGeom>
              <a:noFill/>
            </p:spPr>
            <p:txBody>
              <a:bodyPr wrap="none" rtlCol="0">
                <a:spAutoFit/>
              </a:bodyPr>
              <a:lstStyle/>
              <a:p>
                <a:r>
                  <a:rPr lang="en-US" sz="2400" b="1" i="1" dirty="0">
                    <a:solidFill>
                      <a:schemeClr val="accent4">
                        <a:lumMod val="25000"/>
                      </a:schemeClr>
                    </a:solidFill>
                    <a:latin typeface="Wide Latin" panose="020A0A07050505020404" pitchFamily="18" charset="0"/>
                  </a:rPr>
                  <a:t>Good   job! </a:t>
                </a:r>
              </a:p>
            </p:txBody>
          </p:sp>
          <p:pic>
            <p:nvPicPr>
              <p:cNvPr id="67" name="Picture 66">
                <a:extLst>
                  <a:ext uri="{FF2B5EF4-FFF2-40B4-BE49-F238E27FC236}">
                    <a16:creationId xmlns:a16="http://schemas.microsoft.com/office/drawing/2014/main" id="{B93A10C4-13AA-4EB5-93F3-16CA8D893825}"/>
                  </a:ext>
                </a:extLst>
              </p:cNvPr>
              <p:cNvPicPr>
                <a:picLocks noChangeAspect="1"/>
              </p:cNvPicPr>
              <p:nvPr/>
            </p:nvPicPr>
            <p:blipFill rotWithShape="1">
              <a:blip r:embed="rId7"/>
              <a:srcRect t="48027"/>
              <a:stretch/>
            </p:blipFill>
            <p:spPr>
              <a:xfrm>
                <a:off x="1670505" y="2399073"/>
                <a:ext cx="5380210" cy="1177097"/>
              </a:xfrm>
              <a:prstGeom prst="rect">
                <a:avLst/>
              </a:prstGeom>
            </p:spPr>
          </p:pic>
          <p:sp>
            <p:nvSpPr>
              <p:cNvPr id="68" name="Rectangle 67">
                <a:extLst>
                  <a:ext uri="{FF2B5EF4-FFF2-40B4-BE49-F238E27FC236}">
                    <a16:creationId xmlns:a16="http://schemas.microsoft.com/office/drawing/2014/main" id="{9F756070-38B2-4F7C-9AAA-AA156230CDDD}"/>
                  </a:ext>
                </a:extLst>
              </p:cNvPr>
              <p:cNvSpPr/>
              <p:nvPr/>
            </p:nvSpPr>
            <p:spPr bwMode="auto">
              <a:xfrm>
                <a:off x="1855389" y="3186976"/>
                <a:ext cx="5255261" cy="31909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6" name="TextBox 5">
              <a:extLst>
                <a:ext uri="{FF2B5EF4-FFF2-40B4-BE49-F238E27FC236}">
                  <a16:creationId xmlns:a16="http://schemas.microsoft.com/office/drawing/2014/main" id="{60FD7038-E710-47B9-BE58-F6C4C3232E38}"/>
                </a:ext>
              </a:extLst>
            </p:cNvPr>
            <p:cNvSpPr txBox="1"/>
            <p:nvPr/>
          </p:nvSpPr>
          <p:spPr>
            <a:xfrm>
              <a:off x="1892316" y="3066683"/>
              <a:ext cx="925253"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loudness</a:t>
              </a:r>
              <a:endParaRPr kumimoji="0" lang="en-US" sz="2000" dirty="0">
                <a:solidFill>
                  <a:prstClr val="black"/>
                </a:solidFill>
                <a:latin typeface="Calibri" panose="020F0502020204030204"/>
                <a:ea typeface="+mn-ea"/>
              </a:endParaRPr>
            </a:p>
          </p:txBody>
        </p:sp>
        <p:sp>
          <p:nvSpPr>
            <p:cNvPr id="7" name="TextBox 6">
              <a:extLst>
                <a:ext uri="{FF2B5EF4-FFF2-40B4-BE49-F238E27FC236}">
                  <a16:creationId xmlns:a16="http://schemas.microsoft.com/office/drawing/2014/main" id="{5681B0A9-7C47-4ACC-9F1E-BAB07ACB9215}"/>
                </a:ext>
              </a:extLst>
            </p:cNvPr>
            <p:cNvSpPr txBox="1"/>
            <p:nvPr/>
          </p:nvSpPr>
          <p:spPr>
            <a:xfrm>
              <a:off x="2034205" y="3372320"/>
              <a:ext cx="788999"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clipped</a:t>
              </a:r>
              <a:endParaRPr kumimoji="0" lang="en-US" sz="2000" dirty="0">
                <a:solidFill>
                  <a:prstClr val="black"/>
                </a:solidFill>
                <a:latin typeface="Calibri" panose="020F0502020204030204"/>
                <a:ea typeface="+mn-ea"/>
              </a:endParaRPr>
            </a:p>
          </p:txBody>
        </p:sp>
        <p:cxnSp>
          <p:nvCxnSpPr>
            <p:cNvPr id="8" name="Straight Connector 7">
              <a:extLst>
                <a:ext uri="{FF2B5EF4-FFF2-40B4-BE49-F238E27FC236}">
                  <a16:creationId xmlns:a16="http://schemas.microsoft.com/office/drawing/2014/main" id="{7390A89D-98BB-473F-A063-619509416C6C}"/>
                </a:ext>
              </a:extLst>
            </p:cNvPr>
            <p:cNvCxnSpPr/>
            <p:nvPr/>
          </p:nvCxnSpPr>
          <p:spPr>
            <a:xfrm>
              <a:off x="2803693" y="3675982"/>
              <a:ext cx="4244029" cy="279"/>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0588C0-0935-4A50-8654-B86B581348ED}"/>
                </a:ext>
              </a:extLst>
            </p:cNvPr>
            <p:cNvSpPr txBox="1"/>
            <p:nvPr/>
          </p:nvSpPr>
          <p:spPr>
            <a:xfrm>
              <a:off x="2393991" y="3924777"/>
              <a:ext cx="5291833" cy="276999"/>
            </a:xfrm>
            <a:prstGeom prst="rect">
              <a:avLst/>
            </a:prstGeom>
            <a:noFill/>
          </p:spPr>
          <p:txBody>
            <a:bodyPr wrap="none" rtlCol="0">
              <a:spAutoFit/>
            </a:bodyPr>
            <a:lstStyle/>
            <a:p>
              <a:r>
                <a:rPr lang="en-US" sz="1200" dirty="0">
                  <a:solidFill>
                    <a:schemeClr val="bg2"/>
                  </a:solidFill>
                </a:rPr>
                <a:t>              -1500              -1000               -500               0                  500          </a:t>
              </a:r>
            </a:p>
          </p:txBody>
        </p:sp>
        <p:sp>
          <p:nvSpPr>
            <p:cNvPr id="10" name="TextBox 9">
              <a:extLst>
                <a:ext uri="{FF2B5EF4-FFF2-40B4-BE49-F238E27FC236}">
                  <a16:creationId xmlns:a16="http://schemas.microsoft.com/office/drawing/2014/main" id="{42979FC7-AE92-4B45-946D-4DCA25AB1029}"/>
                </a:ext>
              </a:extLst>
            </p:cNvPr>
            <p:cNvSpPr txBox="1"/>
            <p:nvPr/>
          </p:nvSpPr>
          <p:spPr>
            <a:xfrm>
              <a:off x="3901681" y="4273117"/>
              <a:ext cx="1018227" cy="276999"/>
            </a:xfrm>
            <a:prstGeom prst="rect">
              <a:avLst/>
            </a:prstGeom>
            <a:noFill/>
          </p:spPr>
          <p:txBody>
            <a:bodyPr wrap="none" rtlCol="0">
              <a:spAutoFit/>
            </a:bodyPr>
            <a:lstStyle/>
            <a:p>
              <a:r>
                <a:rPr lang="en-US" sz="1200" dirty="0">
                  <a:solidFill>
                    <a:schemeClr val="bg2"/>
                  </a:solidFill>
                </a:rPr>
                <a:t>milliseconds</a:t>
              </a:r>
            </a:p>
          </p:txBody>
        </p:sp>
        <p:cxnSp>
          <p:nvCxnSpPr>
            <p:cNvPr id="11" name="Straight Connector 10">
              <a:extLst>
                <a:ext uri="{FF2B5EF4-FFF2-40B4-BE49-F238E27FC236}">
                  <a16:creationId xmlns:a16="http://schemas.microsoft.com/office/drawing/2014/main" id="{789DAF0C-64A6-488F-8213-02C14BF9F1EC}"/>
                </a:ext>
              </a:extLst>
            </p:cNvPr>
            <p:cNvCxnSpPr>
              <a:cxnSpLocks/>
              <a:endCxn id="68" idx="3"/>
            </p:cNvCxnSpPr>
            <p:nvPr/>
          </p:nvCxnSpPr>
          <p:spPr>
            <a:xfrm flipV="1">
              <a:off x="2802184" y="3346523"/>
              <a:ext cx="4308466" cy="2027"/>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DDF77FC-40AC-49BE-8F65-A6565F31E7FF}"/>
                </a:ext>
              </a:extLst>
            </p:cNvPr>
            <p:cNvGrpSpPr/>
            <p:nvPr/>
          </p:nvGrpSpPr>
          <p:grpSpPr>
            <a:xfrm>
              <a:off x="4055956" y="3220026"/>
              <a:ext cx="2281978" cy="266181"/>
              <a:chOff x="3422147" y="2839788"/>
              <a:chExt cx="3223601" cy="266181"/>
            </a:xfrm>
          </p:grpSpPr>
          <p:grpSp>
            <p:nvGrpSpPr>
              <p:cNvPr id="40" name="Group 39">
                <a:extLst>
                  <a:ext uri="{FF2B5EF4-FFF2-40B4-BE49-F238E27FC236}">
                    <a16:creationId xmlns:a16="http://schemas.microsoft.com/office/drawing/2014/main" id="{FE4CE6E3-62D8-4418-B1CF-B1816F93AF5C}"/>
                  </a:ext>
                </a:extLst>
              </p:cNvPr>
              <p:cNvGrpSpPr/>
              <p:nvPr/>
            </p:nvGrpSpPr>
            <p:grpSpPr>
              <a:xfrm>
                <a:off x="3756903" y="2839788"/>
                <a:ext cx="2888845" cy="266181"/>
                <a:chOff x="3757592" y="2076453"/>
                <a:chExt cx="2888845" cy="266181"/>
              </a:xfrm>
            </p:grpSpPr>
            <p:grpSp>
              <p:nvGrpSpPr>
                <p:cNvPr id="53" name="Group 52">
                  <a:extLst>
                    <a:ext uri="{FF2B5EF4-FFF2-40B4-BE49-F238E27FC236}">
                      <a16:creationId xmlns:a16="http://schemas.microsoft.com/office/drawing/2014/main" id="{FADA4012-D6B0-4CA0-ADAE-D7D77B8D02CB}"/>
                    </a:ext>
                  </a:extLst>
                </p:cNvPr>
                <p:cNvGrpSpPr/>
                <p:nvPr/>
              </p:nvGrpSpPr>
              <p:grpSpPr>
                <a:xfrm flipH="1">
                  <a:off x="6134465" y="2076453"/>
                  <a:ext cx="511972" cy="266181"/>
                  <a:chOff x="2209798" y="2133601"/>
                  <a:chExt cx="511972" cy="153109"/>
                </a:xfrm>
              </p:grpSpPr>
              <p:grpSp>
                <p:nvGrpSpPr>
                  <p:cNvPr id="55" name="Group 54">
                    <a:extLst>
                      <a:ext uri="{FF2B5EF4-FFF2-40B4-BE49-F238E27FC236}">
                        <a16:creationId xmlns:a16="http://schemas.microsoft.com/office/drawing/2014/main" id="{6B85B02B-F915-4D47-9D80-72753AC9AA95}"/>
                      </a:ext>
                    </a:extLst>
                  </p:cNvPr>
                  <p:cNvGrpSpPr/>
                  <p:nvPr/>
                </p:nvGrpSpPr>
                <p:grpSpPr>
                  <a:xfrm>
                    <a:off x="2209800" y="2207419"/>
                    <a:ext cx="458934" cy="78581"/>
                    <a:chOff x="2209800" y="2207419"/>
                    <a:chExt cx="458934" cy="78581"/>
                  </a:xfrm>
                </p:grpSpPr>
                <p:sp>
                  <p:nvSpPr>
                    <p:cNvPr id="63" name="Arc 62">
                      <a:extLst>
                        <a:ext uri="{FF2B5EF4-FFF2-40B4-BE49-F238E27FC236}">
                          <a16:creationId xmlns:a16="http://schemas.microsoft.com/office/drawing/2014/main" id="{33F82261-1476-4657-A516-FA35F8B73E02}"/>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id="{1E1B677B-B186-4633-8481-648FC1BE05E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EDE79DCA-C47B-4DCA-9638-A0AA3F1751FF}"/>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7313AEA7-C91C-4D06-BEC6-E7B45FE695CE}"/>
                      </a:ext>
                    </a:extLst>
                  </p:cNvPr>
                  <p:cNvGrpSpPr/>
                  <p:nvPr/>
                </p:nvGrpSpPr>
                <p:grpSpPr>
                  <a:xfrm>
                    <a:off x="2209800" y="2133601"/>
                    <a:ext cx="458934" cy="78581"/>
                    <a:chOff x="2209800" y="2133601"/>
                    <a:chExt cx="458934" cy="78581"/>
                  </a:xfrm>
                </p:grpSpPr>
                <p:sp>
                  <p:nvSpPr>
                    <p:cNvPr id="61" name="Arc 60">
                      <a:extLst>
                        <a:ext uri="{FF2B5EF4-FFF2-40B4-BE49-F238E27FC236}">
                          <a16:creationId xmlns:a16="http://schemas.microsoft.com/office/drawing/2014/main" id="{663BA8A8-16AB-42D0-BA4B-7465A797FAC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Arc 61">
                      <a:extLst>
                        <a:ext uri="{FF2B5EF4-FFF2-40B4-BE49-F238E27FC236}">
                          <a16:creationId xmlns:a16="http://schemas.microsoft.com/office/drawing/2014/main" id="{28283647-6E17-41EC-AD20-0E4F9BDBDF0F}"/>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DFE7D19D-3A32-4B52-AADC-1977AA68567B}"/>
                      </a:ext>
                    </a:extLst>
                  </p:cNvPr>
                  <p:cNvGrpSpPr/>
                  <p:nvPr/>
                </p:nvGrpSpPr>
                <p:grpSpPr>
                  <a:xfrm flipV="1">
                    <a:off x="2209798" y="2208129"/>
                    <a:ext cx="458934" cy="78581"/>
                    <a:chOff x="2209800" y="2133601"/>
                    <a:chExt cx="458934" cy="78581"/>
                  </a:xfrm>
                </p:grpSpPr>
                <p:sp>
                  <p:nvSpPr>
                    <p:cNvPr id="59" name="Arc 58">
                      <a:extLst>
                        <a:ext uri="{FF2B5EF4-FFF2-40B4-BE49-F238E27FC236}">
                          <a16:creationId xmlns:a16="http://schemas.microsoft.com/office/drawing/2014/main" id="{EA997183-61C2-4C5D-AB3F-EDCD25A9871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9F4A401F-5023-4C8E-BAE4-78E45BB2FCC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54" name="Straight Connector 53">
                  <a:extLst>
                    <a:ext uri="{FF2B5EF4-FFF2-40B4-BE49-F238E27FC236}">
                      <a16:creationId xmlns:a16="http://schemas.microsoft.com/office/drawing/2014/main" id="{218D9BF8-82DF-426C-992C-F9E83E43BAE0}"/>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41" name="Group 40">
                <a:extLst>
                  <a:ext uri="{FF2B5EF4-FFF2-40B4-BE49-F238E27FC236}">
                    <a16:creationId xmlns:a16="http://schemas.microsoft.com/office/drawing/2014/main" id="{5A5682FD-9068-4904-B995-F094B2753A44}"/>
                  </a:ext>
                </a:extLst>
              </p:cNvPr>
              <p:cNvGrpSpPr/>
              <p:nvPr/>
            </p:nvGrpSpPr>
            <p:grpSpPr>
              <a:xfrm>
                <a:off x="3422147" y="2903864"/>
                <a:ext cx="511972" cy="137738"/>
                <a:chOff x="2209798" y="2133601"/>
                <a:chExt cx="511972" cy="153109"/>
              </a:xfrm>
            </p:grpSpPr>
            <p:grpSp>
              <p:nvGrpSpPr>
                <p:cNvPr id="43" name="Group 42">
                  <a:extLst>
                    <a:ext uri="{FF2B5EF4-FFF2-40B4-BE49-F238E27FC236}">
                      <a16:creationId xmlns:a16="http://schemas.microsoft.com/office/drawing/2014/main" id="{96530E62-C81A-413C-AD49-E0FF4265EDBF}"/>
                    </a:ext>
                  </a:extLst>
                </p:cNvPr>
                <p:cNvGrpSpPr/>
                <p:nvPr/>
              </p:nvGrpSpPr>
              <p:grpSpPr>
                <a:xfrm>
                  <a:off x="2209800" y="2207419"/>
                  <a:ext cx="458934" cy="78581"/>
                  <a:chOff x="2209800" y="2207419"/>
                  <a:chExt cx="458934" cy="78581"/>
                </a:xfrm>
              </p:grpSpPr>
              <p:sp>
                <p:nvSpPr>
                  <p:cNvPr id="51" name="Arc 50">
                    <a:extLst>
                      <a:ext uri="{FF2B5EF4-FFF2-40B4-BE49-F238E27FC236}">
                        <a16:creationId xmlns:a16="http://schemas.microsoft.com/office/drawing/2014/main" id="{35B54101-3CAE-4F0E-A553-5F3A700E4B5F}"/>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5A4D6995-BA69-4566-A067-8696A948E442}"/>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id="{F916CB3E-F5D7-4602-A10A-E766A155402A}"/>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F8BEA55F-3018-4333-A9FC-5005D906A13C}"/>
                    </a:ext>
                  </a:extLst>
                </p:cNvPr>
                <p:cNvGrpSpPr/>
                <p:nvPr/>
              </p:nvGrpSpPr>
              <p:grpSpPr>
                <a:xfrm>
                  <a:off x="2209800" y="2133601"/>
                  <a:ext cx="458934" cy="78581"/>
                  <a:chOff x="2209800" y="2133601"/>
                  <a:chExt cx="458934" cy="78581"/>
                </a:xfrm>
              </p:grpSpPr>
              <p:sp>
                <p:nvSpPr>
                  <p:cNvPr id="49" name="Arc 48">
                    <a:extLst>
                      <a:ext uri="{FF2B5EF4-FFF2-40B4-BE49-F238E27FC236}">
                        <a16:creationId xmlns:a16="http://schemas.microsoft.com/office/drawing/2014/main" id="{D2F2E82D-1F77-4207-9DFC-D8D774586296}"/>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4D0B24AF-6EBD-4F9C-8ECF-CF195D6CF7DD}"/>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9AC645F-5C62-4AD0-9B5D-ED2E28E9C1F8}"/>
                    </a:ext>
                  </a:extLst>
                </p:cNvPr>
                <p:cNvGrpSpPr/>
                <p:nvPr/>
              </p:nvGrpSpPr>
              <p:grpSpPr>
                <a:xfrm flipV="1">
                  <a:off x="2209798" y="2208129"/>
                  <a:ext cx="458934" cy="78581"/>
                  <a:chOff x="2209800" y="2133601"/>
                  <a:chExt cx="458934" cy="78581"/>
                </a:xfrm>
              </p:grpSpPr>
              <p:sp>
                <p:nvSpPr>
                  <p:cNvPr id="47" name="Arc 46">
                    <a:extLst>
                      <a:ext uri="{FF2B5EF4-FFF2-40B4-BE49-F238E27FC236}">
                        <a16:creationId xmlns:a16="http://schemas.microsoft.com/office/drawing/2014/main" id="{B84B4454-97A7-48B4-970C-3318C87BD87C}"/>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4CC84761-AF8F-43D0-8012-F154998F1F76}"/>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42" name="Trapezoid 41">
                <a:extLst>
                  <a:ext uri="{FF2B5EF4-FFF2-40B4-BE49-F238E27FC236}">
                    <a16:creationId xmlns:a16="http://schemas.microsoft.com/office/drawing/2014/main" id="{A0AC32F7-51A3-48F5-8011-C97F8E38E0A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A228AED-C4B6-4A28-A882-B758D214AD10}"/>
                </a:ext>
              </a:extLst>
            </p:cNvPr>
            <p:cNvGrpSpPr/>
            <p:nvPr/>
          </p:nvGrpSpPr>
          <p:grpSpPr>
            <a:xfrm>
              <a:off x="3426582" y="3540590"/>
              <a:ext cx="3223601" cy="266181"/>
              <a:chOff x="3422147" y="2839788"/>
              <a:chExt cx="3223601" cy="266181"/>
            </a:xfrm>
          </p:grpSpPr>
          <p:grpSp>
            <p:nvGrpSpPr>
              <p:cNvPr id="14" name="Group 13">
                <a:extLst>
                  <a:ext uri="{FF2B5EF4-FFF2-40B4-BE49-F238E27FC236}">
                    <a16:creationId xmlns:a16="http://schemas.microsoft.com/office/drawing/2014/main" id="{189B1723-F220-4670-83E6-5F7A30C2FA42}"/>
                  </a:ext>
                </a:extLst>
              </p:cNvPr>
              <p:cNvGrpSpPr/>
              <p:nvPr/>
            </p:nvGrpSpPr>
            <p:grpSpPr>
              <a:xfrm>
                <a:off x="3756903" y="2839788"/>
                <a:ext cx="2888845" cy="266181"/>
                <a:chOff x="3757592" y="2076453"/>
                <a:chExt cx="2888845" cy="266181"/>
              </a:xfrm>
            </p:grpSpPr>
            <p:grpSp>
              <p:nvGrpSpPr>
                <p:cNvPr id="27" name="Group 26">
                  <a:extLst>
                    <a:ext uri="{FF2B5EF4-FFF2-40B4-BE49-F238E27FC236}">
                      <a16:creationId xmlns:a16="http://schemas.microsoft.com/office/drawing/2014/main" id="{C22BC369-56B2-4F8B-9C94-C85F28B941DF}"/>
                    </a:ext>
                  </a:extLst>
                </p:cNvPr>
                <p:cNvGrpSpPr/>
                <p:nvPr/>
              </p:nvGrpSpPr>
              <p:grpSpPr>
                <a:xfrm flipH="1">
                  <a:off x="6134465" y="2076453"/>
                  <a:ext cx="511972" cy="266181"/>
                  <a:chOff x="2209798" y="2133601"/>
                  <a:chExt cx="511972" cy="153109"/>
                </a:xfrm>
              </p:grpSpPr>
              <p:grpSp>
                <p:nvGrpSpPr>
                  <p:cNvPr id="30" name="Group 29">
                    <a:extLst>
                      <a:ext uri="{FF2B5EF4-FFF2-40B4-BE49-F238E27FC236}">
                        <a16:creationId xmlns:a16="http://schemas.microsoft.com/office/drawing/2014/main" id="{A3F5E2A0-86CA-422A-9506-6D0D1083735B}"/>
                      </a:ext>
                    </a:extLst>
                  </p:cNvPr>
                  <p:cNvGrpSpPr/>
                  <p:nvPr/>
                </p:nvGrpSpPr>
                <p:grpSpPr>
                  <a:xfrm>
                    <a:off x="2209800" y="2207419"/>
                    <a:ext cx="458934" cy="78581"/>
                    <a:chOff x="2209800" y="2207419"/>
                    <a:chExt cx="458934" cy="78581"/>
                  </a:xfrm>
                </p:grpSpPr>
                <p:sp>
                  <p:nvSpPr>
                    <p:cNvPr id="38" name="Arc 37">
                      <a:extLst>
                        <a:ext uri="{FF2B5EF4-FFF2-40B4-BE49-F238E27FC236}">
                          <a16:creationId xmlns:a16="http://schemas.microsoft.com/office/drawing/2014/main" id="{6B53646B-5968-46E5-AB0C-4A25C33F62A1}"/>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6F31A23F-B626-4370-AC42-F30981A7304A}"/>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63741E2D-2E89-4E5B-91F5-89E9169E2947}"/>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B2FBD39-E22B-4776-A60D-78E61BC93DA4}"/>
                      </a:ext>
                    </a:extLst>
                  </p:cNvPr>
                  <p:cNvGrpSpPr/>
                  <p:nvPr/>
                </p:nvGrpSpPr>
                <p:grpSpPr>
                  <a:xfrm>
                    <a:off x="2209800" y="2133601"/>
                    <a:ext cx="458934" cy="78581"/>
                    <a:chOff x="2209800" y="2133601"/>
                    <a:chExt cx="458934" cy="78581"/>
                  </a:xfrm>
                </p:grpSpPr>
                <p:sp>
                  <p:nvSpPr>
                    <p:cNvPr id="36" name="Arc 35">
                      <a:extLst>
                        <a:ext uri="{FF2B5EF4-FFF2-40B4-BE49-F238E27FC236}">
                          <a16:creationId xmlns:a16="http://schemas.microsoft.com/office/drawing/2014/main" id="{DA5FA451-D9E9-4916-918A-A54251B22D96}"/>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BEF34B5D-1FB9-4377-8110-A8CEBCBD12F3}"/>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77A8D85-005E-4002-8E59-E1D514AC4626}"/>
                      </a:ext>
                    </a:extLst>
                  </p:cNvPr>
                  <p:cNvGrpSpPr/>
                  <p:nvPr/>
                </p:nvGrpSpPr>
                <p:grpSpPr>
                  <a:xfrm flipV="1">
                    <a:off x="2209798" y="2208129"/>
                    <a:ext cx="458934" cy="78581"/>
                    <a:chOff x="2209800" y="2133601"/>
                    <a:chExt cx="458934" cy="78581"/>
                  </a:xfrm>
                </p:grpSpPr>
                <p:sp>
                  <p:nvSpPr>
                    <p:cNvPr id="34" name="Arc 33">
                      <a:extLst>
                        <a:ext uri="{FF2B5EF4-FFF2-40B4-BE49-F238E27FC236}">
                          <a16:creationId xmlns:a16="http://schemas.microsoft.com/office/drawing/2014/main" id="{A6F267A5-477C-4331-AE92-42215B9C9B0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4A750C84-5449-42C7-9FBE-42130314BA4A}"/>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28" name="Straight Connector 27">
                  <a:extLst>
                    <a:ext uri="{FF2B5EF4-FFF2-40B4-BE49-F238E27FC236}">
                      <a16:creationId xmlns:a16="http://schemas.microsoft.com/office/drawing/2014/main" id="{05B2D930-9889-484F-A968-456C348D14E9}"/>
                    </a:ext>
                  </a:extLst>
                </p:cNvPr>
                <p:cNvCxnSpPr>
                  <a:stCxn id="23" idx="0"/>
                  <a:endCxn id="36" idx="0"/>
                </p:cNvCxnSpPr>
                <p:nvPr/>
              </p:nvCxnSpPr>
              <p:spPr>
                <a:xfrm flipV="1">
                  <a:off x="3767472" y="2080592"/>
                  <a:ext cx="2534329" cy="62079"/>
                </a:xfrm>
                <a:prstGeom prst="line">
                  <a:avLst/>
                </a:prstGeom>
                <a:noFill/>
                <a:ln w="6350" cap="flat" cmpd="sng" algn="ctr">
                  <a:solidFill>
                    <a:srgbClr val="5B9BD5"/>
                  </a:solidFill>
                  <a:prstDash val="solid"/>
                  <a:miter lim="800000"/>
                </a:ln>
                <a:effectLst/>
              </p:spPr>
            </p:cxnSp>
            <p:cxnSp>
              <p:nvCxnSpPr>
                <p:cNvPr id="29" name="Straight Connector 28">
                  <a:extLst>
                    <a:ext uri="{FF2B5EF4-FFF2-40B4-BE49-F238E27FC236}">
                      <a16:creationId xmlns:a16="http://schemas.microsoft.com/office/drawing/2014/main" id="{9877806D-DB36-4FEC-AEAD-A3F90725C92F}"/>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15" name="Group 14">
                <a:extLst>
                  <a:ext uri="{FF2B5EF4-FFF2-40B4-BE49-F238E27FC236}">
                    <a16:creationId xmlns:a16="http://schemas.microsoft.com/office/drawing/2014/main" id="{D63338BE-D849-4358-910B-29B405DC3827}"/>
                  </a:ext>
                </a:extLst>
              </p:cNvPr>
              <p:cNvGrpSpPr/>
              <p:nvPr/>
            </p:nvGrpSpPr>
            <p:grpSpPr>
              <a:xfrm>
                <a:off x="3422147" y="2903864"/>
                <a:ext cx="511972" cy="137738"/>
                <a:chOff x="2209798" y="2133601"/>
                <a:chExt cx="511972" cy="153109"/>
              </a:xfrm>
            </p:grpSpPr>
            <p:grpSp>
              <p:nvGrpSpPr>
                <p:cNvPr id="17" name="Group 16">
                  <a:extLst>
                    <a:ext uri="{FF2B5EF4-FFF2-40B4-BE49-F238E27FC236}">
                      <a16:creationId xmlns:a16="http://schemas.microsoft.com/office/drawing/2014/main" id="{D1CCEA14-49F6-41D3-9343-B28E590F5306}"/>
                    </a:ext>
                  </a:extLst>
                </p:cNvPr>
                <p:cNvGrpSpPr/>
                <p:nvPr/>
              </p:nvGrpSpPr>
              <p:grpSpPr>
                <a:xfrm>
                  <a:off x="2209800" y="2207419"/>
                  <a:ext cx="458934" cy="78581"/>
                  <a:chOff x="2209800" y="2207419"/>
                  <a:chExt cx="458934" cy="78581"/>
                </a:xfrm>
              </p:grpSpPr>
              <p:sp>
                <p:nvSpPr>
                  <p:cNvPr id="25" name="Arc 24">
                    <a:extLst>
                      <a:ext uri="{FF2B5EF4-FFF2-40B4-BE49-F238E27FC236}">
                        <a16:creationId xmlns:a16="http://schemas.microsoft.com/office/drawing/2014/main" id="{958ED424-9F8C-4800-A119-9D3A0E4BDC28}"/>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E40D6799-F211-433C-AA66-AE385234D5E0}"/>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92E8E6D3-9506-45C9-A9FF-AAA2D889D479}"/>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42C4C10C-49EC-49D3-88A2-C3096E8CB148}"/>
                    </a:ext>
                  </a:extLst>
                </p:cNvPr>
                <p:cNvGrpSpPr/>
                <p:nvPr/>
              </p:nvGrpSpPr>
              <p:grpSpPr>
                <a:xfrm>
                  <a:off x="2209800" y="2133601"/>
                  <a:ext cx="458934" cy="78581"/>
                  <a:chOff x="2209800" y="2133601"/>
                  <a:chExt cx="458934" cy="78581"/>
                </a:xfrm>
              </p:grpSpPr>
              <p:sp>
                <p:nvSpPr>
                  <p:cNvPr id="23" name="Arc 22">
                    <a:extLst>
                      <a:ext uri="{FF2B5EF4-FFF2-40B4-BE49-F238E27FC236}">
                        <a16:creationId xmlns:a16="http://schemas.microsoft.com/office/drawing/2014/main" id="{4FFF21B2-7637-4BB0-815A-B0F53CB35EF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0BB5B67C-95E2-4BF6-93B1-CCFC644EE029}"/>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881BFAE0-8785-45ED-AE9F-DAEFB393C0D4}"/>
                    </a:ext>
                  </a:extLst>
                </p:cNvPr>
                <p:cNvGrpSpPr/>
                <p:nvPr/>
              </p:nvGrpSpPr>
              <p:grpSpPr>
                <a:xfrm flipV="1">
                  <a:off x="2209798" y="2208129"/>
                  <a:ext cx="458934" cy="78581"/>
                  <a:chOff x="2209800" y="2133601"/>
                  <a:chExt cx="458934" cy="78581"/>
                </a:xfrm>
              </p:grpSpPr>
              <p:sp>
                <p:nvSpPr>
                  <p:cNvPr id="21" name="Arc 20">
                    <a:extLst>
                      <a:ext uri="{FF2B5EF4-FFF2-40B4-BE49-F238E27FC236}">
                        <a16:creationId xmlns:a16="http://schemas.microsoft.com/office/drawing/2014/main" id="{DBDBE17C-DA33-497C-BCE8-DCAEF1D0187B}"/>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EB47D33-6DBB-4B53-A5D3-AD645EAB095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rapezoid 15">
                <a:extLst>
                  <a:ext uri="{FF2B5EF4-FFF2-40B4-BE49-F238E27FC236}">
                    <a16:creationId xmlns:a16="http://schemas.microsoft.com/office/drawing/2014/main" id="{526DFDF6-7283-4C6A-BDA2-29E46C53E33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70" name="Rectangle: Rounded Corners 69">
            <a:extLst>
              <a:ext uri="{FF2B5EF4-FFF2-40B4-BE49-F238E27FC236}">
                <a16:creationId xmlns:a16="http://schemas.microsoft.com/office/drawing/2014/main" id="{B48E903B-4847-883A-0BAD-C0A11F33B806}"/>
              </a:ext>
            </a:extLst>
          </p:cNvPr>
          <p:cNvSpPr/>
          <p:nvPr/>
        </p:nvSpPr>
        <p:spPr bwMode="auto">
          <a:xfrm>
            <a:off x="2077857" y="3997792"/>
            <a:ext cx="5255261" cy="377765"/>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71" name="go-cougars">
            <a:hlinkClick r:id="" action="ppaction://media"/>
            <a:extLst>
              <a:ext uri="{FF2B5EF4-FFF2-40B4-BE49-F238E27FC236}">
                <a16:creationId xmlns:a16="http://schemas.microsoft.com/office/drawing/2014/main" id="{2AD934C5-91C4-DB40-3B2E-40D1B6C4173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19125" y="5715000"/>
            <a:ext cx="609600" cy="609600"/>
          </a:xfrm>
          <a:prstGeom prst="rect">
            <a:avLst/>
          </a:prstGeom>
        </p:spPr>
      </p:pic>
      <p:sp>
        <p:nvSpPr>
          <p:cNvPr id="74" name="TextBox 73">
            <a:extLst>
              <a:ext uri="{FF2B5EF4-FFF2-40B4-BE49-F238E27FC236}">
                <a16:creationId xmlns:a16="http://schemas.microsoft.com/office/drawing/2014/main" id="{18261FEB-4D4D-5B61-1653-1A12CF828667}"/>
              </a:ext>
            </a:extLst>
          </p:cNvPr>
          <p:cNvSpPr txBox="1"/>
          <p:nvPr/>
        </p:nvSpPr>
        <p:spPr>
          <a:xfrm>
            <a:off x="2437582" y="6358895"/>
            <a:ext cx="5964140" cy="369332"/>
          </a:xfrm>
          <a:prstGeom prst="rect">
            <a:avLst/>
          </a:prstGeom>
          <a:noFill/>
        </p:spPr>
        <p:txBody>
          <a:bodyPr wrap="square" rtlCol="0">
            <a:spAutoFit/>
          </a:bodyPr>
          <a:lstStyle/>
          <a:p>
            <a:r>
              <a:rPr lang="en-US" kern="0"/>
              <a:t>I like</a:t>
            </a:r>
            <a:r>
              <a:rPr lang="en-US" kern="0" baseline="-100000"/>
              <a:t> </a:t>
            </a:r>
            <a:r>
              <a:rPr lang="en-US" kern="0"/>
              <a:t>her style</a:t>
            </a:r>
            <a:r>
              <a:rPr lang="en-US"/>
              <a:t>.                      Go Cougars! </a:t>
            </a:r>
          </a:p>
        </p:txBody>
      </p:sp>
      <p:pic>
        <p:nvPicPr>
          <p:cNvPr id="77" name="i-like-her-style">
            <a:hlinkClick r:id="" action="ppaction://media"/>
            <a:extLst>
              <a:ext uri="{FF2B5EF4-FFF2-40B4-BE49-F238E27FC236}">
                <a16:creationId xmlns:a16="http://schemas.microsoft.com/office/drawing/2014/main" id="{286D5307-3E2F-8986-607F-A965BA8AEED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705278" y="5730205"/>
            <a:ext cx="609600" cy="609600"/>
          </a:xfrm>
          <a:prstGeom prst="rect">
            <a:avLst/>
          </a:prstGeom>
        </p:spPr>
      </p:pic>
    </p:spTree>
    <p:extLst>
      <p:ext uri="{BB962C8B-B14F-4D97-AF65-F5344CB8AC3E}">
        <p14:creationId xmlns:p14="http://schemas.microsoft.com/office/powerpoint/2010/main" val="2576679034"/>
      </p:ext>
    </p:extLst>
  </p:cSld>
  <p:clrMapOvr>
    <a:masterClrMapping/>
  </p:clrMapOvr>
  <p:timing>
    <p:tnLst>
      <p:par>
        <p:cTn id="1" dur="indefinite" restart="never" nodeType="tmRoot">
          <p:childTnLst>
            <p:audio>
              <p:cMediaNode vol="20000">
                <p:cTn id="2" fill="hold" display="0">
                  <p:stCondLst>
                    <p:cond delay="indefinite"/>
                  </p:stCondLst>
                  <p:endCondLst>
                    <p:cond evt="onStopAudio" delay="0">
                      <p:tgtEl>
                        <p:sldTgt/>
                      </p:tgtEl>
                    </p:cond>
                  </p:endCondLst>
                </p:cTn>
                <p:tgtEl>
                  <p:spTgt spid="71"/>
                </p:tgtEl>
              </p:cMediaNode>
            </p:audio>
            <p:audio>
              <p:cMediaNode vol="80000">
                <p:cTn id="3" fill="hold" display="0">
                  <p:stCondLst>
                    <p:cond delay="indefinite"/>
                  </p:stCondLst>
                  <p:endCondLst>
                    <p:cond evt="onStopAudio" delay="0">
                      <p:tgtEl>
                        <p:sldTgt/>
                      </p:tgtEl>
                    </p:cond>
                  </p:endCondLst>
                </p:cTn>
                <p:tgtEl>
                  <p:spTgt spid="7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25367" y="1674975"/>
            <a:ext cx="2446544" cy="1039084"/>
            <a:chOff x="-48735" y="0"/>
            <a:chExt cx="1981937" cy="819745"/>
          </a:xfrm>
        </p:grpSpPr>
        <p:sp>
          <p:nvSpPr>
            <p:cNvPr id="10" name="Freeform 9"/>
            <p:cNvSpPr/>
            <p:nvPr/>
          </p:nvSpPr>
          <p:spPr bwMode="auto">
            <a:xfrm>
              <a:off x="541874" y="0"/>
              <a:ext cx="1391328" cy="431075"/>
            </a:xfrm>
            <a:custGeom>
              <a:avLst/>
              <a:gdLst>
                <a:gd name="connsiteX0" fmla="*/ 0 w 2770361"/>
                <a:gd name="connsiteY0" fmla="*/ 1142089 h 1142089"/>
                <a:gd name="connsiteX1" fmla="*/ 669957 w 2770361"/>
                <a:gd name="connsiteY1" fmla="*/ 834271 h 1142089"/>
                <a:gd name="connsiteX2" fmla="*/ 1222218 w 2770361"/>
                <a:gd name="connsiteY2" fmla="*/ 55673 h 1142089"/>
                <a:gd name="connsiteX3" fmla="*/ 1729212 w 2770361"/>
                <a:gd name="connsiteY3" fmla="*/ 137155 h 1142089"/>
                <a:gd name="connsiteX4" fmla="*/ 2091351 w 2770361"/>
                <a:gd name="connsiteY4" fmla="*/ 734683 h 1142089"/>
                <a:gd name="connsiteX5" fmla="*/ 2471596 w 2770361"/>
                <a:gd name="connsiteY5" fmla="*/ 988180 h 1142089"/>
                <a:gd name="connsiteX6" fmla="*/ 2770361 w 2770361"/>
                <a:gd name="connsiteY6" fmla="*/ 1006287 h 1142089"/>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2995968 w 3294733"/>
                <a:gd name="connsiteY5" fmla="*/ 988180 h 1255041"/>
                <a:gd name="connsiteX6" fmla="*/ 3294733 w 3294733"/>
                <a:gd name="connsiteY6" fmla="*/ 1006287 h 1255041"/>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2995968 w 3294733"/>
                <a:gd name="connsiteY5" fmla="*/ 988180 h 1255041"/>
                <a:gd name="connsiteX6" fmla="*/ 3294733 w 3294733"/>
                <a:gd name="connsiteY6" fmla="*/ 1006287 h 1255041"/>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3294733 w 3294733"/>
                <a:gd name="connsiteY5" fmla="*/ 1006287 h 1255041"/>
                <a:gd name="connsiteX0" fmla="*/ 0 w 2796363"/>
                <a:gd name="connsiteY0" fmla="*/ 1255041 h 1255041"/>
                <a:gd name="connsiteX1" fmla="*/ 1194329 w 2796363"/>
                <a:gd name="connsiteY1" fmla="*/ 834271 h 1255041"/>
                <a:gd name="connsiteX2" fmla="*/ 1746590 w 2796363"/>
                <a:gd name="connsiteY2" fmla="*/ 55673 h 1255041"/>
                <a:gd name="connsiteX3" fmla="*/ 2253584 w 2796363"/>
                <a:gd name="connsiteY3" fmla="*/ 137155 h 1255041"/>
                <a:gd name="connsiteX4" fmla="*/ 2615723 w 2796363"/>
                <a:gd name="connsiteY4" fmla="*/ 734683 h 1255041"/>
                <a:gd name="connsiteX5" fmla="*/ 2796363 w 2796363"/>
                <a:gd name="connsiteY5" fmla="*/ 870745 h 1255041"/>
                <a:gd name="connsiteX0" fmla="*/ 0 w 2796363"/>
                <a:gd name="connsiteY0" fmla="*/ 1255041 h 1255041"/>
                <a:gd name="connsiteX1" fmla="*/ 291001 w 2796363"/>
                <a:gd name="connsiteY1" fmla="*/ 1162549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291001 w 2796363"/>
                <a:gd name="connsiteY1" fmla="*/ 1162549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6363" h="1255041">
                  <a:moveTo>
                    <a:pt x="0" y="1255041"/>
                  </a:moveTo>
                  <a:cubicBezTo>
                    <a:pt x="48500" y="1239626"/>
                    <a:pt x="182952" y="1241714"/>
                    <a:pt x="373340" y="1198694"/>
                  </a:cubicBezTo>
                  <a:cubicBezTo>
                    <a:pt x="923421" y="1069830"/>
                    <a:pt x="965454" y="1024774"/>
                    <a:pt x="1194329" y="834271"/>
                  </a:cubicBezTo>
                  <a:cubicBezTo>
                    <a:pt x="1423204" y="643768"/>
                    <a:pt x="1570048" y="171859"/>
                    <a:pt x="1746590" y="55673"/>
                  </a:cubicBezTo>
                  <a:cubicBezTo>
                    <a:pt x="1923133" y="-60513"/>
                    <a:pt x="2108729" y="23987"/>
                    <a:pt x="2253584" y="137155"/>
                  </a:cubicBezTo>
                  <a:cubicBezTo>
                    <a:pt x="2398439" y="250323"/>
                    <a:pt x="2525260" y="612418"/>
                    <a:pt x="2615723" y="734683"/>
                  </a:cubicBezTo>
                  <a:cubicBezTo>
                    <a:pt x="2706186" y="856948"/>
                    <a:pt x="2654903" y="814161"/>
                    <a:pt x="2796363" y="870745"/>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a:p>
          </p:txBody>
        </p:sp>
        <p:sp>
          <p:nvSpPr>
            <p:cNvPr id="11" name="Freeform 10"/>
            <p:cNvSpPr/>
            <p:nvPr/>
          </p:nvSpPr>
          <p:spPr bwMode="auto">
            <a:xfrm>
              <a:off x="541874" y="456118"/>
              <a:ext cx="1391327" cy="236664"/>
            </a:xfrm>
            <a:custGeom>
              <a:avLst/>
              <a:gdLst>
                <a:gd name="connsiteX0" fmla="*/ 0 w 2670772"/>
                <a:gd name="connsiteY0" fmla="*/ 921933 h 921933"/>
                <a:gd name="connsiteX1" fmla="*/ 669956 w 2670772"/>
                <a:gd name="connsiteY1" fmla="*/ 740864 h 921933"/>
                <a:gd name="connsiteX2" fmla="*/ 1167897 w 2670772"/>
                <a:gd name="connsiteY2" fmla="*/ 98068 h 921933"/>
                <a:gd name="connsiteX3" fmla="*/ 1620570 w 2670772"/>
                <a:gd name="connsiteY3" fmla="*/ 43747 h 921933"/>
                <a:gd name="connsiteX4" fmla="*/ 1991762 w 2670772"/>
                <a:gd name="connsiteY4" fmla="*/ 505474 h 921933"/>
                <a:gd name="connsiteX5" fmla="*/ 2281473 w 2670772"/>
                <a:gd name="connsiteY5" fmla="*/ 795185 h 921933"/>
                <a:gd name="connsiteX6" fmla="*/ 2670772 w 2670772"/>
                <a:gd name="connsiteY6" fmla="*/ 876666 h 9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772" h="921933">
                  <a:moveTo>
                    <a:pt x="0" y="921933"/>
                  </a:moveTo>
                  <a:cubicBezTo>
                    <a:pt x="237653" y="900054"/>
                    <a:pt x="475307" y="878175"/>
                    <a:pt x="669956" y="740864"/>
                  </a:cubicBezTo>
                  <a:cubicBezTo>
                    <a:pt x="864606" y="603553"/>
                    <a:pt x="1009461" y="214254"/>
                    <a:pt x="1167897" y="98068"/>
                  </a:cubicBezTo>
                  <a:cubicBezTo>
                    <a:pt x="1326333" y="-18118"/>
                    <a:pt x="1483259" y="-24154"/>
                    <a:pt x="1620570" y="43747"/>
                  </a:cubicBezTo>
                  <a:cubicBezTo>
                    <a:pt x="1757881" y="111648"/>
                    <a:pt x="1881612" y="380234"/>
                    <a:pt x="1991762" y="505474"/>
                  </a:cubicBezTo>
                  <a:cubicBezTo>
                    <a:pt x="2101913" y="630714"/>
                    <a:pt x="2168305" y="733320"/>
                    <a:pt x="2281473" y="795185"/>
                  </a:cubicBezTo>
                  <a:cubicBezTo>
                    <a:pt x="2394641" y="857050"/>
                    <a:pt x="2670772" y="876666"/>
                    <a:pt x="2670772" y="876666"/>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a:p>
          </p:txBody>
        </p:sp>
        <p:sp>
          <p:nvSpPr>
            <p:cNvPr id="12" name="TextBox 6"/>
            <p:cNvSpPr txBox="1"/>
            <p:nvPr/>
          </p:nvSpPr>
          <p:spPr>
            <a:xfrm>
              <a:off x="60270" y="278331"/>
              <a:ext cx="485205" cy="267089"/>
            </a:xfrm>
            <a:prstGeom prst="rect">
              <a:avLst/>
            </a:prstGeom>
            <a:noFill/>
          </p:spPr>
          <p:txBody>
            <a:bodyPr wrap="none" rtlCol="0">
              <a:spAutoFit/>
            </a:bodyPr>
            <a:lstStyle/>
            <a:p>
              <a:pPr marL="0" marR="0">
                <a:spcBef>
                  <a:spcPts val="0"/>
                </a:spcBef>
                <a:spcAft>
                  <a:spcPts val="0"/>
                </a:spcAft>
              </a:pPr>
              <a:r>
                <a:rPr lang="en-US" sz="1600" kern="1200" dirty="0">
                  <a:effectLst/>
                  <a:latin typeface="Calibri" panose="020F0502020204030204" pitchFamily="34" charset="0"/>
                  <a:ea typeface="MS Mincho" panose="02020609040205080304" pitchFamily="49" charset="-128"/>
                  <a:cs typeface="Times New Roman" panose="02020603050405020304" pitchFamily="18" charset="0"/>
                </a:rPr>
                <a:t>pitch</a:t>
              </a:r>
              <a:endParaRPr lang="en-US" dirty="0">
                <a:effectLst/>
                <a:latin typeface="Times New Roman" panose="02020603050405020304" pitchFamily="18" charset="0"/>
                <a:ea typeface="MS Mincho" panose="02020609040205080304" pitchFamily="49" charset="-128"/>
              </a:endParaRPr>
            </a:p>
          </p:txBody>
        </p:sp>
        <p:sp>
          <p:nvSpPr>
            <p:cNvPr id="13" name="TextBox 7"/>
            <p:cNvSpPr txBox="1"/>
            <p:nvPr/>
          </p:nvSpPr>
          <p:spPr>
            <a:xfrm>
              <a:off x="-48735" y="552656"/>
              <a:ext cx="612206" cy="267089"/>
            </a:xfrm>
            <a:prstGeom prst="rect">
              <a:avLst/>
            </a:prstGeom>
            <a:noFill/>
          </p:spPr>
          <p:txBody>
            <a:bodyPr wrap="none" rtlCol="0">
              <a:spAutoFit/>
            </a:bodyPr>
            <a:lstStyle/>
            <a:p>
              <a:pPr marL="0" marR="0">
                <a:spcBef>
                  <a:spcPts val="0"/>
                </a:spcBef>
                <a:spcAft>
                  <a:spcPts val="0"/>
                </a:spcAft>
              </a:pPr>
              <a:r>
                <a:rPr lang="en-US" sz="1600" kern="1200">
                  <a:effectLst/>
                  <a:latin typeface="Calibri" panose="020F0502020204030204" pitchFamily="34" charset="0"/>
                  <a:ea typeface="MS Mincho" panose="02020609040205080304" pitchFamily="49" charset="-128"/>
                  <a:cs typeface="Times New Roman" panose="02020603050405020304" pitchFamily="18" charset="0"/>
                </a:rPr>
                <a:t>energy</a:t>
              </a:r>
              <a:endParaRPr lang="en-US">
                <a:effectLst/>
                <a:latin typeface="Times New Roman" panose="02020603050405020304" pitchFamily="18" charset="0"/>
                <a:ea typeface="MS Mincho" panose="02020609040205080304" pitchFamily="49" charset="-128"/>
              </a:endParaRPr>
            </a:p>
          </p:txBody>
        </p:sp>
      </p:grpSp>
      <p:grpSp>
        <p:nvGrpSpPr>
          <p:cNvPr id="5" name="Group 4"/>
          <p:cNvGrpSpPr/>
          <p:nvPr/>
        </p:nvGrpSpPr>
        <p:grpSpPr>
          <a:xfrm>
            <a:off x="1365058" y="1778289"/>
            <a:ext cx="2661934" cy="1021394"/>
            <a:chOff x="-17636" y="0"/>
            <a:chExt cx="1950837" cy="786719"/>
          </a:xfrm>
        </p:grpSpPr>
        <p:sp>
          <p:nvSpPr>
            <p:cNvPr id="6" name="Freeform 5"/>
            <p:cNvSpPr/>
            <p:nvPr/>
          </p:nvSpPr>
          <p:spPr bwMode="auto">
            <a:xfrm>
              <a:off x="541874" y="0"/>
              <a:ext cx="1391327" cy="416750"/>
            </a:xfrm>
            <a:custGeom>
              <a:avLst/>
              <a:gdLst>
                <a:gd name="connsiteX0" fmla="*/ 0 w 2770361"/>
                <a:gd name="connsiteY0" fmla="*/ 1142089 h 1142089"/>
                <a:gd name="connsiteX1" fmla="*/ 669957 w 2770361"/>
                <a:gd name="connsiteY1" fmla="*/ 834271 h 1142089"/>
                <a:gd name="connsiteX2" fmla="*/ 1222218 w 2770361"/>
                <a:gd name="connsiteY2" fmla="*/ 55673 h 1142089"/>
                <a:gd name="connsiteX3" fmla="*/ 1729212 w 2770361"/>
                <a:gd name="connsiteY3" fmla="*/ 137155 h 1142089"/>
                <a:gd name="connsiteX4" fmla="*/ 2091351 w 2770361"/>
                <a:gd name="connsiteY4" fmla="*/ 734683 h 1142089"/>
                <a:gd name="connsiteX5" fmla="*/ 2471596 w 2770361"/>
                <a:gd name="connsiteY5" fmla="*/ 988180 h 1142089"/>
                <a:gd name="connsiteX6" fmla="*/ 2770361 w 2770361"/>
                <a:gd name="connsiteY6" fmla="*/ 1006287 h 1142089"/>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2995968 w 3294733"/>
                <a:gd name="connsiteY5" fmla="*/ 988180 h 1255041"/>
                <a:gd name="connsiteX6" fmla="*/ 3294733 w 3294733"/>
                <a:gd name="connsiteY6" fmla="*/ 1006287 h 1255041"/>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2995968 w 3294733"/>
                <a:gd name="connsiteY5" fmla="*/ 988180 h 1255041"/>
                <a:gd name="connsiteX6" fmla="*/ 3294733 w 3294733"/>
                <a:gd name="connsiteY6" fmla="*/ 1006287 h 1255041"/>
                <a:gd name="connsiteX0" fmla="*/ 0 w 3294733"/>
                <a:gd name="connsiteY0" fmla="*/ 1255041 h 1255041"/>
                <a:gd name="connsiteX1" fmla="*/ 1194329 w 3294733"/>
                <a:gd name="connsiteY1" fmla="*/ 834271 h 1255041"/>
                <a:gd name="connsiteX2" fmla="*/ 1746590 w 3294733"/>
                <a:gd name="connsiteY2" fmla="*/ 55673 h 1255041"/>
                <a:gd name="connsiteX3" fmla="*/ 2253584 w 3294733"/>
                <a:gd name="connsiteY3" fmla="*/ 137155 h 1255041"/>
                <a:gd name="connsiteX4" fmla="*/ 2615723 w 3294733"/>
                <a:gd name="connsiteY4" fmla="*/ 734683 h 1255041"/>
                <a:gd name="connsiteX5" fmla="*/ 3294733 w 3294733"/>
                <a:gd name="connsiteY5" fmla="*/ 1006287 h 1255041"/>
                <a:gd name="connsiteX0" fmla="*/ 0 w 2796363"/>
                <a:gd name="connsiteY0" fmla="*/ 1255041 h 1255041"/>
                <a:gd name="connsiteX1" fmla="*/ 1194329 w 2796363"/>
                <a:gd name="connsiteY1" fmla="*/ 834271 h 1255041"/>
                <a:gd name="connsiteX2" fmla="*/ 1746590 w 2796363"/>
                <a:gd name="connsiteY2" fmla="*/ 55673 h 1255041"/>
                <a:gd name="connsiteX3" fmla="*/ 2253584 w 2796363"/>
                <a:gd name="connsiteY3" fmla="*/ 137155 h 1255041"/>
                <a:gd name="connsiteX4" fmla="*/ 2615723 w 2796363"/>
                <a:gd name="connsiteY4" fmla="*/ 734683 h 1255041"/>
                <a:gd name="connsiteX5" fmla="*/ 2796363 w 2796363"/>
                <a:gd name="connsiteY5" fmla="*/ 870745 h 1255041"/>
                <a:gd name="connsiteX0" fmla="*/ 0 w 2796363"/>
                <a:gd name="connsiteY0" fmla="*/ 1255041 h 1255041"/>
                <a:gd name="connsiteX1" fmla="*/ 291001 w 2796363"/>
                <a:gd name="connsiteY1" fmla="*/ 1162549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291001 w 2796363"/>
                <a:gd name="connsiteY1" fmla="*/ 1162549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2796363"/>
                <a:gd name="connsiteY0" fmla="*/ 1255041 h 1255041"/>
                <a:gd name="connsiteX1" fmla="*/ 373340 w 2796363"/>
                <a:gd name="connsiteY1" fmla="*/ 1198694 h 1255041"/>
                <a:gd name="connsiteX2" fmla="*/ 1194329 w 2796363"/>
                <a:gd name="connsiteY2" fmla="*/ 834271 h 1255041"/>
                <a:gd name="connsiteX3" fmla="*/ 1746590 w 2796363"/>
                <a:gd name="connsiteY3" fmla="*/ 55673 h 1255041"/>
                <a:gd name="connsiteX4" fmla="*/ 2253584 w 2796363"/>
                <a:gd name="connsiteY4" fmla="*/ 137155 h 1255041"/>
                <a:gd name="connsiteX5" fmla="*/ 2615723 w 2796363"/>
                <a:gd name="connsiteY5" fmla="*/ 734683 h 1255041"/>
                <a:gd name="connsiteX6" fmla="*/ 2796363 w 2796363"/>
                <a:gd name="connsiteY6" fmla="*/ 870745 h 1255041"/>
                <a:gd name="connsiteX0" fmla="*/ 0 w 3297584"/>
                <a:gd name="connsiteY0" fmla="*/ 1255041 h 1255041"/>
                <a:gd name="connsiteX1" fmla="*/ 373340 w 3297584"/>
                <a:gd name="connsiteY1" fmla="*/ 1198694 h 1255041"/>
                <a:gd name="connsiteX2" fmla="*/ 1194329 w 3297584"/>
                <a:gd name="connsiteY2" fmla="*/ 834271 h 1255041"/>
                <a:gd name="connsiteX3" fmla="*/ 1746590 w 3297584"/>
                <a:gd name="connsiteY3" fmla="*/ 55673 h 1255041"/>
                <a:gd name="connsiteX4" fmla="*/ 2253584 w 3297584"/>
                <a:gd name="connsiteY4" fmla="*/ 137155 h 1255041"/>
                <a:gd name="connsiteX5" fmla="*/ 2615723 w 3297584"/>
                <a:gd name="connsiteY5" fmla="*/ 734683 h 1255041"/>
                <a:gd name="connsiteX6" fmla="*/ 3297584 w 3297584"/>
                <a:gd name="connsiteY6" fmla="*/ 1015955 h 1255041"/>
                <a:gd name="connsiteX0" fmla="*/ 0 w 3297584"/>
                <a:gd name="connsiteY0" fmla="*/ 1243978 h 1243978"/>
                <a:gd name="connsiteX1" fmla="*/ 373340 w 3297584"/>
                <a:gd name="connsiteY1" fmla="*/ 1187631 h 1243978"/>
                <a:gd name="connsiteX2" fmla="*/ 1194329 w 3297584"/>
                <a:gd name="connsiteY2" fmla="*/ 823208 h 1243978"/>
                <a:gd name="connsiteX3" fmla="*/ 1746590 w 3297584"/>
                <a:gd name="connsiteY3" fmla="*/ 44610 h 1243978"/>
                <a:gd name="connsiteX4" fmla="*/ 2245230 w 3297584"/>
                <a:gd name="connsiteY4" fmla="*/ 162394 h 1243978"/>
                <a:gd name="connsiteX5" fmla="*/ 2615723 w 3297584"/>
                <a:gd name="connsiteY5" fmla="*/ 723620 h 1243978"/>
                <a:gd name="connsiteX6" fmla="*/ 3297584 w 3297584"/>
                <a:gd name="connsiteY6" fmla="*/ 1004892 h 1243978"/>
                <a:gd name="connsiteX0" fmla="*/ 273989 w 2970109"/>
                <a:gd name="connsiteY0" fmla="*/ 1280281 h 1280281"/>
                <a:gd name="connsiteX1" fmla="*/ 45865 w 2970109"/>
                <a:gd name="connsiteY1" fmla="*/ 1187631 h 1280281"/>
                <a:gd name="connsiteX2" fmla="*/ 866854 w 2970109"/>
                <a:gd name="connsiteY2" fmla="*/ 823208 h 1280281"/>
                <a:gd name="connsiteX3" fmla="*/ 1419115 w 2970109"/>
                <a:gd name="connsiteY3" fmla="*/ 44610 h 1280281"/>
                <a:gd name="connsiteX4" fmla="*/ 1917755 w 2970109"/>
                <a:gd name="connsiteY4" fmla="*/ 162394 h 1280281"/>
                <a:gd name="connsiteX5" fmla="*/ 2288248 w 2970109"/>
                <a:gd name="connsiteY5" fmla="*/ 723620 h 1280281"/>
                <a:gd name="connsiteX6" fmla="*/ 2970109 w 2970109"/>
                <a:gd name="connsiteY6" fmla="*/ 1004892 h 1280281"/>
                <a:gd name="connsiteX0" fmla="*/ 273989 w 2970109"/>
                <a:gd name="connsiteY0" fmla="*/ 1280281 h 1280281"/>
                <a:gd name="connsiteX1" fmla="*/ 45865 w 2970109"/>
                <a:gd name="connsiteY1" fmla="*/ 1187631 h 1280281"/>
                <a:gd name="connsiteX2" fmla="*/ 866854 w 2970109"/>
                <a:gd name="connsiteY2" fmla="*/ 823208 h 1280281"/>
                <a:gd name="connsiteX3" fmla="*/ 1419115 w 2970109"/>
                <a:gd name="connsiteY3" fmla="*/ 44610 h 1280281"/>
                <a:gd name="connsiteX4" fmla="*/ 1917755 w 2970109"/>
                <a:gd name="connsiteY4" fmla="*/ 162394 h 1280281"/>
                <a:gd name="connsiteX5" fmla="*/ 2288248 w 2970109"/>
                <a:gd name="connsiteY5" fmla="*/ 723620 h 1280281"/>
                <a:gd name="connsiteX6" fmla="*/ 2970109 w 2970109"/>
                <a:gd name="connsiteY6" fmla="*/ 1004892 h 1280281"/>
                <a:gd name="connsiteX0" fmla="*/ 273989 w 2970109"/>
                <a:gd name="connsiteY0" fmla="*/ 1280281 h 1280281"/>
                <a:gd name="connsiteX1" fmla="*/ 45865 w 2970109"/>
                <a:gd name="connsiteY1" fmla="*/ 1187631 h 1280281"/>
                <a:gd name="connsiteX2" fmla="*/ 866854 w 2970109"/>
                <a:gd name="connsiteY2" fmla="*/ 823208 h 1280281"/>
                <a:gd name="connsiteX3" fmla="*/ 1419115 w 2970109"/>
                <a:gd name="connsiteY3" fmla="*/ 44610 h 1280281"/>
                <a:gd name="connsiteX4" fmla="*/ 1917755 w 2970109"/>
                <a:gd name="connsiteY4" fmla="*/ 162394 h 1280281"/>
                <a:gd name="connsiteX5" fmla="*/ 2288248 w 2970109"/>
                <a:gd name="connsiteY5" fmla="*/ 723620 h 1280281"/>
                <a:gd name="connsiteX6" fmla="*/ 2970109 w 2970109"/>
                <a:gd name="connsiteY6" fmla="*/ 1004892 h 1280281"/>
                <a:gd name="connsiteX0" fmla="*/ 273989 w 2970109"/>
                <a:gd name="connsiteY0" fmla="*/ 1280281 h 1280281"/>
                <a:gd name="connsiteX1" fmla="*/ 45865 w 2970109"/>
                <a:gd name="connsiteY1" fmla="*/ 1187631 h 1280281"/>
                <a:gd name="connsiteX2" fmla="*/ 866854 w 2970109"/>
                <a:gd name="connsiteY2" fmla="*/ 823208 h 1280281"/>
                <a:gd name="connsiteX3" fmla="*/ 1419115 w 2970109"/>
                <a:gd name="connsiteY3" fmla="*/ 44610 h 1280281"/>
                <a:gd name="connsiteX4" fmla="*/ 1917755 w 2970109"/>
                <a:gd name="connsiteY4" fmla="*/ 162394 h 1280281"/>
                <a:gd name="connsiteX5" fmla="*/ 2288248 w 2970109"/>
                <a:gd name="connsiteY5" fmla="*/ 723620 h 1280281"/>
                <a:gd name="connsiteX6" fmla="*/ 2970109 w 2970109"/>
                <a:gd name="connsiteY6" fmla="*/ 1004892 h 1280281"/>
                <a:gd name="connsiteX0" fmla="*/ 10530 w 2706650"/>
                <a:gd name="connsiteY0" fmla="*/ 1280281 h 1280281"/>
                <a:gd name="connsiteX1" fmla="*/ 99846 w 2706650"/>
                <a:gd name="connsiteY1" fmla="*/ 1236036 h 1280281"/>
                <a:gd name="connsiteX2" fmla="*/ 603395 w 2706650"/>
                <a:gd name="connsiteY2" fmla="*/ 823208 h 1280281"/>
                <a:gd name="connsiteX3" fmla="*/ 1155656 w 2706650"/>
                <a:gd name="connsiteY3" fmla="*/ 44610 h 1280281"/>
                <a:gd name="connsiteX4" fmla="*/ 1654296 w 2706650"/>
                <a:gd name="connsiteY4" fmla="*/ 162394 h 1280281"/>
                <a:gd name="connsiteX5" fmla="*/ 2024789 w 2706650"/>
                <a:gd name="connsiteY5" fmla="*/ 723620 h 1280281"/>
                <a:gd name="connsiteX6" fmla="*/ 2706650 w 2706650"/>
                <a:gd name="connsiteY6" fmla="*/ 1004892 h 1280281"/>
                <a:gd name="connsiteX0" fmla="*/ 0 w 2696120"/>
                <a:gd name="connsiteY0" fmla="*/ 1280281 h 1280281"/>
                <a:gd name="connsiteX1" fmla="*/ 592865 w 2696120"/>
                <a:gd name="connsiteY1" fmla="*/ 823208 h 1280281"/>
                <a:gd name="connsiteX2" fmla="*/ 1145126 w 2696120"/>
                <a:gd name="connsiteY2" fmla="*/ 44610 h 1280281"/>
                <a:gd name="connsiteX3" fmla="*/ 1643766 w 2696120"/>
                <a:gd name="connsiteY3" fmla="*/ 162394 h 1280281"/>
                <a:gd name="connsiteX4" fmla="*/ 2014259 w 2696120"/>
                <a:gd name="connsiteY4" fmla="*/ 723620 h 1280281"/>
                <a:gd name="connsiteX5" fmla="*/ 2696120 w 2696120"/>
                <a:gd name="connsiteY5" fmla="*/ 1004892 h 1280281"/>
                <a:gd name="connsiteX0" fmla="*/ 0 w 2696120"/>
                <a:gd name="connsiteY0" fmla="*/ 1302294 h 1302294"/>
                <a:gd name="connsiteX1" fmla="*/ 592865 w 2696120"/>
                <a:gd name="connsiteY1" fmla="*/ 845221 h 1302294"/>
                <a:gd name="connsiteX2" fmla="*/ 1145126 w 2696120"/>
                <a:gd name="connsiteY2" fmla="*/ 66623 h 1302294"/>
                <a:gd name="connsiteX3" fmla="*/ 1643766 w 2696120"/>
                <a:gd name="connsiteY3" fmla="*/ 184407 h 1302294"/>
                <a:gd name="connsiteX4" fmla="*/ 2014259 w 2696120"/>
                <a:gd name="connsiteY4" fmla="*/ 745633 h 1302294"/>
                <a:gd name="connsiteX5" fmla="*/ 2696120 w 2696120"/>
                <a:gd name="connsiteY5" fmla="*/ 1026905 h 1302294"/>
                <a:gd name="connsiteX0" fmla="*/ 0 w 2696120"/>
                <a:gd name="connsiteY0" fmla="*/ 1282476 h 1282476"/>
                <a:gd name="connsiteX1" fmla="*/ 592865 w 2696120"/>
                <a:gd name="connsiteY1" fmla="*/ 825403 h 1282476"/>
                <a:gd name="connsiteX2" fmla="*/ 1145126 w 2696120"/>
                <a:gd name="connsiteY2" fmla="*/ 46805 h 1282476"/>
                <a:gd name="connsiteX3" fmla="*/ 1643766 w 2696120"/>
                <a:gd name="connsiteY3" fmla="*/ 164589 h 1282476"/>
                <a:gd name="connsiteX4" fmla="*/ 2196920 w 2696120"/>
                <a:gd name="connsiteY4" fmla="*/ 798423 h 1282476"/>
                <a:gd name="connsiteX5" fmla="*/ 2696120 w 2696120"/>
                <a:gd name="connsiteY5" fmla="*/ 1007087 h 1282476"/>
                <a:gd name="connsiteX0" fmla="*/ 0 w 2696120"/>
                <a:gd name="connsiteY0" fmla="*/ 1292453 h 1292453"/>
                <a:gd name="connsiteX1" fmla="*/ 592865 w 2696120"/>
                <a:gd name="connsiteY1" fmla="*/ 835380 h 1292453"/>
                <a:gd name="connsiteX2" fmla="*/ 1256310 w 2696120"/>
                <a:gd name="connsiteY2" fmla="*/ 44681 h 1292453"/>
                <a:gd name="connsiteX3" fmla="*/ 1643766 w 2696120"/>
                <a:gd name="connsiteY3" fmla="*/ 174566 h 1292453"/>
                <a:gd name="connsiteX4" fmla="*/ 2196920 w 2696120"/>
                <a:gd name="connsiteY4" fmla="*/ 808400 h 1292453"/>
                <a:gd name="connsiteX5" fmla="*/ 2696120 w 2696120"/>
                <a:gd name="connsiteY5" fmla="*/ 1017064 h 1292453"/>
                <a:gd name="connsiteX0" fmla="*/ 0 w 2696120"/>
                <a:gd name="connsiteY0" fmla="*/ 1261245 h 1261245"/>
                <a:gd name="connsiteX1" fmla="*/ 592865 w 2696120"/>
                <a:gd name="connsiteY1" fmla="*/ 804172 h 1261245"/>
                <a:gd name="connsiteX2" fmla="*/ 1256310 w 2696120"/>
                <a:gd name="connsiteY2" fmla="*/ 13473 h 1261245"/>
                <a:gd name="connsiteX3" fmla="*/ 1643766 w 2696120"/>
                <a:gd name="connsiteY3" fmla="*/ 143358 h 1261245"/>
                <a:gd name="connsiteX4" fmla="*/ 2196920 w 2696120"/>
                <a:gd name="connsiteY4" fmla="*/ 777192 h 1261245"/>
                <a:gd name="connsiteX5" fmla="*/ 2696120 w 2696120"/>
                <a:gd name="connsiteY5" fmla="*/ 985856 h 1261245"/>
                <a:gd name="connsiteX0" fmla="*/ 0 w 2696120"/>
                <a:gd name="connsiteY0" fmla="*/ 1276594 h 1276594"/>
                <a:gd name="connsiteX1" fmla="*/ 592865 w 2696120"/>
                <a:gd name="connsiteY1" fmla="*/ 819521 h 1276594"/>
                <a:gd name="connsiteX2" fmla="*/ 1256310 w 2696120"/>
                <a:gd name="connsiteY2" fmla="*/ 28822 h 1276594"/>
                <a:gd name="connsiteX3" fmla="*/ 1707300 w 2696120"/>
                <a:gd name="connsiteY3" fmla="*/ 231312 h 1276594"/>
                <a:gd name="connsiteX4" fmla="*/ 2196920 w 2696120"/>
                <a:gd name="connsiteY4" fmla="*/ 792541 h 1276594"/>
                <a:gd name="connsiteX5" fmla="*/ 2696120 w 2696120"/>
                <a:gd name="connsiteY5" fmla="*/ 1001205 h 1276594"/>
                <a:gd name="connsiteX0" fmla="*/ 0 w 2696120"/>
                <a:gd name="connsiteY0" fmla="*/ 1244062 h 1244062"/>
                <a:gd name="connsiteX1" fmla="*/ 592865 w 2696120"/>
                <a:gd name="connsiteY1" fmla="*/ 786989 h 1244062"/>
                <a:gd name="connsiteX2" fmla="*/ 1343669 w 2696120"/>
                <a:gd name="connsiteY2" fmla="*/ 32596 h 1244062"/>
                <a:gd name="connsiteX3" fmla="*/ 1707300 w 2696120"/>
                <a:gd name="connsiteY3" fmla="*/ 198780 h 1244062"/>
                <a:gd name="connsiteX4" fmla="*/ 2196920 w 2696120"/>
                <a:gd name="connsiteY4" fmla="*/ 760009 h 1244062"/>
                <a:gd name="connsiteX5" fmla="*/ 2696120 w 2696120"/>
                <a:gd name="connsiteY5" fmla="*/ 968673 h 1244062"/>
                <a:gd name="connsiteX0" fmla="*/ 0 w 2696120"/>
                <a:gd name="connsiteY0" fmla="*/ 1213335 h 1213335"/>
                <a:gd name="connsiteX1" fmla="*/ 592865 w 2696120"/>
                <a:gd name="connsiteY1" fmla="*/ 756262 h 1213335"/>
                <a:gd name="connsiteX2" fmla="*/ 1343669 w 2696120"/>
                <a:gd name="connsiteY2" fmla="*/ 1869 h 1213335"/>
                <a:gd name="connsiteX3" fmla="*/ 1707300 w 2696120"/>
                <a:gd name="connsiteY3" fmla="*/ 168053 h 1213335"/>
                <a:gd name="connsiteX4" fmla="*/ 2196920 w 2696120"/>
                <a:gd name="connsiteY4" fmla="*/ 729282 h 1213335"/>
                <a:gd name="connsiteX5" fmla="*/ 2696120 w 2696120"/>
                <a:gd name="connsiteY5" fmla="*/ 937946 h 12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20" h="1213335">
                  <a:moveTo>
                    <a:pt x="0" y="1213335"/>
                  </a:moveTo>
                  <a:cubicBezTo>
                    <a:pt x="123514" y="1118112"/>
                    <a:pt x="368920" y="958173"/>
                    <a:pt x="592865" y="756262"/>
                  </a:cubicBezTo>
                  <a:cubicBezTo>
                    <a:pt x="816810" y="554351"/>
                    <a:pt x="1126165" y="15197"/>
                    <a:pt x="1343669" y="1869"/>
                  </a:cubicBezTo>
                  <a:cubicBezTo>
                    <a:pt x="1561173" y="-11459"/>
                    <a:pt x="1565092" y="46818"/>
                    <a:pt x="1707300" y="168053"/>
                  </a:cubicBezTo>
                  <a:cubicBezTo>
                    <a:pt x="1849509" y="289289"/>
                    <a:pt x="2032117" y="600967"/>
                    <a:pt x="2196920" y="729282"/>
                  </a:cubicBezTo>
                  <a:cubicBezTo>
                    <a:pt x="2361723" y="857597"/>
                    <a:pt x="2554660" y="881362"/>
                    <a:pt x="2696120" y="937946"/>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a:p>
          </p:txBody>
        </p:sp>
        <p:sp>
          <p:nvSpPr>
            <p:cNvPr id="7" name="Freeform 6"/>
            <p:cNvSpPr/>
            <p:nvPr/>
          </p:nvSpPr>
          <p:spPr bwMode="auto">
            <a:xfrm>
              <a:off x="541874" y="429323"/>
              <a:ext cx="1391327" cy="236664"/>
            </a:xfrm>
            <a:custGeom>
              <a:avLst/>
              <a:gdLst>
                <a:gd name="connsiteX0" fmla="*/ 0 w 2670772"/>
                <a:gd name="connsiteY0" fmla="*/ 921933 h 921933"/>
                <a:gd name="connsiteX1" fmla="*/ 669956 w 2670772"/>
                <a:gd name="connsiteY1" fmla="*/ 740864 h 921933"/>
                <a:gd name="connsiteX2" fmla="*/ 1167897 w 2670772"/>
                <a:gd name="connsiteY2" fmla="*/ 98068 h 921933"/>
                <a:gd name="connsiteX3" fmla="*/ 1620570 w 2670772"/>
                <a:gd name="connsiteY3" fmla="*/ 43747 h 921933"/>
                <a:gd name="connsiteX4" fmla="*/ 1991762 w 2670772"/>
                <a:gd name="connsiteY4" fmla="*/ 505474 h 921933"/>
                <a:gd name="connsiteX5" fmla="*/ 2281473 w 2670772"/>
                <a:gd name="connsiteY5" fmla="*/ 795185 h 921933"/>
                <a:gd name="connsiteX6" fmla="*/ 2670772 w 2670772"/>
                <a:gd name="connsiteY6" fmla="*/ 876666 h 9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772" h="921933">
                  <a:moveTo>
                    <a:pt x="0" y="921933"/>
                  </a:moveTo>
                  <a:cubicBezTo>
                    <a:pt x="237653" y="900054"/>
                    <a:pt x="475307" y="878175"/>
                    <a:pt x="669956" y="740864"/>
                  </a:cubicBezTo>
                  <a:cubicBezTo>
                    <a:pt x="864606" y="603553"/>
                    <a:pt x="1009461" y="214254"/>
                    <a:pt x="1167897" y="98068"/>
                  </a:cubicBezTo>
                  <a:cubicBezTo>
                    <a:pt x="1326333" y="-18118"/>
                    <a:pt x="1483259" y="-24154"/>
                    <a:pt x="1620570" y="43747"/>
                  </a:cubicBezTo>
                  <a:cubicBezTo>
                    <a:pt x="1757881" y="111648"/>
                    <a:pt x="1881612" y="380234"/>
                    <a:pt x="1991762" y="505474"/>
                  </a:cubicBezTo>
                  <a:cubicBezTo>
                    <a:pt x="2101913" y="630714"/>
                    <a:pt x="2168305" y="733320"/>
                    <a:pt x="2281473" y="795185"/>
                  </a:cubicBezTo>
                  <a:cubicBezTo>
                    <a:pt x="2394641" y="857050"/>
                    <a:pt x="2670772" y="876666"/>
                    <a:pt x="2670772" y="876666"/>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a:p>
          </p:txBody>
        </p:sp>
        <p:sp>
          <p:nvSpPr>
            <p:cNvPr id="8" name="TextBox 13"/>
            <p:cNvSpPr txBox="1"/>
            <p:nvPr/>
          </p:nvSpPr>
          <p:spPr>
            <a:xfrm>
              <a:off x="91369" y="251536"/>
              <a:ext cx="438947" cy="260768"/>
            </a:xfrm>
            <a:prstGeom prst="rect">
              <a:avLst/>
            </a:prstGeom>
            <a:noFill/>
          </p:spPr>
          <p:txBody>
            <a:bodyPr wrap="none" rtlCol="0">
              <a:spAutoFit/>
            </a:bodyPr>
            <a:lstStyle/>
            <a:p>
              <a:pPr marL="0" marR="0">
                <a:spcBef>
                  <a:spcPts val="0"/>
                </a:spcBef>
                <a:spcAft>
                  <a:spcPts val="0"/>
                </a:spcAft>
              </a:pPr>
              <a:r>
                <a:rPr lang="en-US" sz="1600" kern="1200" dirty="0">
                  <a:effectLst/>
                  <a:latin typeface="Calibri" panose="020F0502020204030204" pitchFamily="34" charset="0"/>
                  <a:ea typeface="MS Mincho" panose="02020609040205080304" pitchFamily="49" charset="-128"/>
                  <a:cs typeface="Times New Roman" panose="02020603050405020304" pitchFamily="18" charset="0"/>
                </a:rPr>
                <a:t>pitch</a:t>
              </a:r>
              <a:endParaRPr lang="en-US" dirty="0">
                <a:effectLst/>
                <a:latin typeface="Times New Roman" panose="02020603050405020304" pitchFamily="18" charset="0"/>
                <a:ea typeface="MS Mincho" panose="02020609040205080304" pitchFamily="49" charset="-128"/>
              </a:endParaRPr>
            </a:p>
          </p:txBody>
        </p:sp>
        <p:sp>
          <p:nvSpPr>
            <p:cNvPr id="9" name="TextBox 14"/>
            <p:cNvSpPr txBox="1"/>
            <p:nvPr/>
          </p:nvSpPr>
          <p:spPr>
            <a:xfrm>
              <a:off x="-17636" y="525951"/>
              <a:ext cx="553840" cy="260768"/>
            </a:xfrm>
            <a:prstGeom prst="rect">
              <a:avLst/>
            </a:prstGeom>
            <a:noFill/>
          </p:spPr>
          <p:txBody>
            <a:bodyPr wrap="none" rtlCol="0">
              <a:spAutoFit/>
            </a:bodyPr>
            <a:lstStyle/>
            <a:p>
              <a:pPr marL="0" marR="0">
                <a:spcBef>
                  <a:spcPts val="0"/>
                </a:spcBef>
                <a:spcAft>
                  <a:spcPts val="0"/>
                </a:spcAft>
              </a:pPr>
              <a:r>
                <a:rPr lang="en-US" sz="1600" kern="1200">
                  <a:effectLst/>
                  <a:latin typeface="Calibri" panose="020F0502020204030204" pitchFamily="34" charset="0"/>
                  <a:ea typeface="MS Mincho" panose="02020609040205080304" pitchFamily="49" charset="-128"/>
                  <a:cs typeface="Times New Roman" panose="02020603050405020304" pitchFamily="18" charset="0"/>
                </a:rPr>
                <a:t>energy</a:t>
              </a:r>
              <a:endParaRPr lang="en-US">
                <a:effectLst/>
                <a:latin typeface="Times New Roman" panose="02020603050405020304" pitchFamily="18" charset="0"/>
                <a:ea typeface="MS Mincho" panose="02020609040205080304" pitchFamily="49" charset="-128"/>
              </a:endParaRPr>
            </a:p>
          </p:txBody>
        </p:sp>
      </p:grpSp>
      <p:sp>
        <p:nvSpPr>
          <p:cNvPr id="14" name="TextBox 13"/>
          <p:cNvSpPr txBox="1"/>
          <p:nvPr/>
        </p:nvSpPr>
        <p:spPr>
          <a:xfrm>
            <a:off x="330409" y="1416529"/>
            <a:ext cx="1633781" cy="369332"/>
          </a:xfrm>
          <a:prstGeom prst="rect">
            <a:avLst/>
          </a:prstGeom>
          <a:noFill/>
        </p:spPr>
        <p:txBody>
          <a:bodyPr wrap="none" rtlCol="0">
            <a:spAutoFit/>
          </a:bodyPr>
          <a:lstStyle/>
          <a:p>
            <a:r>
              <a:rPr lang="en-US" dirty="0"/>
              <a:t>Aligned peaks</a:t>
            </a:r>
          </a:p>
        </p:txBody>
      </p:sp>
      <p:sp>
        <p:nvSpPr>
          <p:cNvPr id="15" name="TextBox 14"/>
          <p:cNvSpPr txBox="1"/>
          <p:nvPr/>
        </p:nvSpPr>
        <p:spPr>
          <a:xfrm>
            <a:off x="4120258" y="1416529"/>
            <a:ext cx="1749197" cy="369332"/>
          </a:xfrm>
          <a:prstGeom prst="rect">
            <a:avLst/>
          </a:prstGeom>
          <a:noFill/>
        </p:spPr>
        <p:txBody>
          <a:bodyPr wrap="none" rtlCol="0">
            <a:spAutoFit/>
          </a:bodyPr>
          <a:lstStyle/>
          <a:p>
            <a:r>
              <a:rPr lang="en-US" dirty="0"/>
              <a:t>Late pitch peak</a:t>
            </a:r>
          </a:p>
        </p:txBody>
      </p:sp>
      <p:sp>
        <p:nvSpPr>
          <p:cNvPr id="16" name="Title 1"/>
          <p:cNvSpPr>
            <a:spLocks noGrp="1"/>
          </p:cNvSpPr>
          <p:nvPr>
            <p:ph type="title"/>
          </p:nvPr>
        </p:nvSpPr>
        <p:spPr>
          <a:xfrm>
            <a:off x="436652" y="13806"/>
            <a:ext cx="8229600" cy="1143000"/>
          </a:xfrm>
        </p:spPr>
        <p:txBody>
          <a:bodyPr/>
          <a:lstStyle/>
          <a:p>
            <a:pPr algn="l"/>
            <a:r>
              <a:rPr lang="en-US" sz="3600" dirty="0"/>
              <a:t>The Late Peak Construction</a:t>
            </a:r>
          </a:p>
        </p:txBody>
      </p:sp>
      <p:sp>
        <p:nvSpPr>
          <p:cNvPr id="17" name="TextBox 16"/>
          <p:cNvSpPr txBox="1"/>
          <p:nvPr/>
        </p:nvSpPr>
        <p:spPr>
          <a:xfrm>
            <a:off x="191960" y="6449378"/>
            <a:ext cx="2342308" cy="253916"/>
          </a:xfrm>
          <a:prstGeom prst="rect">
            <a:avLst/>
          </a:prstGeom>
          <a:noFill/>
        </p:spPr>
        <p:txBody>
          <a:bodyPr wrap="none" rtlCol="0">
            <a:spAutoFit/>
          </a:bodyPr>
          <a:lstStyle/>
          <a:p>
            <a:r>
              <a:rPr lang="en-US" sz="1050"/>
              <a:t>(Pierrehumbert </a:t>
            </a:r>
            <a:r>
              <a:rPr lang="en-US" sz="1050" dirty="0"/>
              <a:t>&amp; Steele, 1989, etc.)</a:t>
            </a:r>
          </a:p>
        </p:txBody>
      </p:sp>
      <p:grpSp>
        <p:nvGrpSpPr>
          <p:cNvPr id="30" name="Group 29"/>
          <p:cNvGrpSpPr/>
          <p:nvPr/>
        </p:nvGrpSpPr>
        <p:grpSpPr>
          <a:xfrm>
            <a:off x="330409" y="3176069"/>
            <a:ext cx="8694680" cy="2587382"/>
            <a:chOff x="276372" y="3861283"/>
            <a:chExt cx="8694680" cy="2587382"/>
          </a:xfrm>
        </p:grpSpPr>
        <p:grpSp>
          <p:nvGrpSpPr>
            <p:cNvPr id="27" name="Group 26"/>
            <p:cNvGrpSpPr/>
            <p:nvPr/>
          </p:nvGrpSpPr>
          <p:grpSpPr>
            <a:xfrm>
              <a:off x="276372" y="3861283"/>
              <a:ext cx="8599418" cy="1807370"/>
              <a:chOff x="276372" y="4457183"/>
              <a:chExt cx="8599418" cy="180737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372" y="4457183"/>
                <a:ext cx="4515480" cy="180737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7219" y="4474876"/>
                <a:ext cx="3828571" cy="1257143"/>
              </a:xfrm>
              <a:prstGeom prst="rect">
                <a:avLst/>
              </a:prstGeom>
            </p:spPr>
          </p:pic>
          <p:cxnSp>
            <p:nvCxnSpPr>
              <p:cNvPr id="20" name="Straight Arrow Connector 19"/>
              <p:cNvCxnSpPr/>
              <p:nvPr/>
            </p:nvCxnSpPr>
            <p:spPr bwMode="auto">
              <a:xfrm flipV="1">
                <a:off x="2182495" y="5038285"/>
                <a:ext cx="10274" cy="478995"/>
              </a:xfrm>
              <a:prstGeom prst="straightConnector1">
                <a:avLst/>
              </a:prstGeom>
              <a:solidFill>
                <a:schemeClr val="accent1"/>
              </a:solidFill>
              <a:ln w="28575" cap="flat" cmpd="sng" algn="ctr">
                <a:solidFill>
                  <a:schemeClr val="bg2"/>
                </a:solidFill>
                <a:prstDash val="solid"/>
                <a:round/>
                <a:headEnd type="none" w="med" len="med"/>
                <a:tailEnd type="triangle"/>
              </a:ln>
              <a:effectLst/>
            </p:spPr>
          </p:cxnSp>
          <p:cxnSp>
            <p:nvCxnSpPr>
              <p:cNvPr id="24" name="Straight Arrow Connector 23"/>
              <p:cNvCxnSpPr/>
              <p:nvPr/>
            </p:nvCxnSpPr>
            <p:spPr bwMode="auto">
              <a:xfrm flipV="1">
                <a:off x="5715093" y="5200959"/>
                <a:ext cx="10274" cy="478995"/>
              </a:xfrm>
              <a:prstGeom prst="straightConnector1">
                <a:avLst/>
              </a:prstGeom>
              <a:solidFill>
                <a:schemeClr val="accent1"/>
              </a:solidFill>
              <a:ln w="28575" cap="flat" cmpd="sng" algn="ctr">
                <a:solidFill>
                  <a:schemeClr val="bg2"/>
                </a:solidFill>
                <a:prstDash val="solid"/>
                <a:round/>
                <a:headEnd type="none" w="med" len="med"/>
                <a:tailEnd type="triangle"/>
              </a:ln>
              <a:effectLst/>
            </p:spPr>
          </p:cxnSp>
          <p:cxnSp>
            <p:nvCxnSpPr>
              <p:cNvPr id="25" name="Straight Arrow Connector 24"/>
              <p:cNvCxnSpPr/>
              <p:nvPr/>
            </p:nvCxnSpPr>
            <p:spPr bwMode="auto">
              <a:xfrm flipV="1">
                <a:off x="6667153" y="4836544"/>
                <a:ext cx="10274" cy="478995"/>
              </a:xfrm>
              <a:prstGeom prst="straightConnector1">
                <a:avLst/>
              </a:prstGeom>
              <a:solidFill>
                <a:schemeClr val="accent1"/>
              </a:solidFill>
              <a:ln w="28575" cap="flat" cmpd="sng" algn="ctr">
                <a:solidFill>
                  <a:schemeClr val="bg2"/>
                </a:solidFill>
                <a:prstDash val="solid"/>
                <a:round/>
                <a:headEnd type="none" w="med" len="med"/>
                <a:tailEnd type="triangle"/>
              </a:ln>
              <a:effectLst/>
            </p:spPr>
          </p:cxnSp>
          <p:cxnSp>
            <p:nvCxnSpPr>
              <p:cNvPr id="26" name="Straight Arrow Connector 25"/>
              <p:cNvCxnSpPr/>
              <p:nvPr/>
            </p:nvCxnSpPr>
            <p:spPr bwMode="auto">
              <a:xfrm flipV="1">
                <a:off x="2142141" y="4733433"/>
                <a:ext cx="10274" cy="478995"/>
              </a:xfrm>
              <a:prstGeom prst="straightConnector1">
                <a:avLst/>
              </a:prstGeom>
              <a:solidFill>
                <a:schemeClr val="accent1"/>
              </a:solidFill>
              <a:ln w="28575" cap="flat" cmpd="sng" algn="ctr">
                <a:solidFill>
                  <a:schemeClr val="bg2"/>
                </a:solidFill>
                <a:prstDash val="solid"/>
                <a:round/>
                <a:headEnd type="none" w="med" len="med"/>
                <a:tailEnd type="triangle"/>
              </a:ln>
              <a:effectLst/>
            </p:spPr>
          </p:cxnSp>
        </p:grpSp>
        <p:pic>
          <p:nvPicPr>
            <p:cNvPr id="28" name="marmalade-suggesti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61452" y="5473564"/>
              <a:ext cx="609600" cy="609600"/>
            </a:xfrm>
            <a:prstGeom prst="rect">
              <a:avLst/>
            </a:prstGeom>
          </p:spPr>
        </p:pic>
        <p:pic>
          <p:nvPicPr>
            <p:cNvPr id="29" name="the-marmalad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177912" y="5839065"/>
              <a:ext cx="609600" cy="609600"/>
            </a:xfrm>
            <a:prstGeom prst="rect">
              <a:avLst/>
            </a:prstGeom>
          </p:spPr>
        </p:pic>
      </p:grpSp>
    </p:spTree>
    <p:extLst>
      <p:ext uri="{BB962C8B-B14F-4D97-AF65-F5344CB8AC3E}">
        <p14:creationId xmlns:p14="http://schemas.microsoft.com/office/powerpoint/2010/main" val="40090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8"/>
                </p:tgtEl>
              </p:cMediaNode>
            </p:audio>
            <p:audio>
              <p:cMediaNode vol="80000">
                <p:cTn id="12" fill="hold" display="0">
                  <p:stCondLst>
                    <p:cond delay="indefinite"/>
                  </p:stCondLst>
                  <p:endCondLst>
                    <p:cond evt="onStopAudio" delay="0">
                      <p:tgtEl>
                        <p:sldTgt/>
                      </p:tgtEl>
                    </p:cond>
                  </p:endCondLst>
                </p:cTn>
                <p:tgtEl>
                  <p:spTgt spid="29"/>
                </p:tgtEl>
              </p:cMediaNode>
            </p:audio>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15787-BC30-4C91-8704-8C5218E517B9}"/>
              </a:ext>
            </a:extLst>
          </p:cNvPr>
          <p:cNvSpPr>
            <a:spLocks noGrp="1"/>
          </p:cNvSpPr>
          <p:nvPr>
            <p:ph idx="1"/>
          </p:nvPr>
        </p:nvSpPr>
        <p:spPr>
          <a:xfrm>
            <a:off x="64700" y="1368882"/>
            <a:ext cx="1621764" cy="2551176"/>
          </a:xfrm>
        </p:spPr>
        <p:txBody>
          <a:bodyPr/>
          <a:lstStyle/>
          <a:p>
            <a:pPr marL="0" indent="0" algn="r">
              <a:buNone/>
            </a:pPr>
            <a:r>
              <a:rPr lang="en-US" sz="2400"/>
              <a:t>Statement</a:t>
            </a:r>
          </a:p>
          <a:p>
            <a:pPr marL="0" indent="0" algn="r">
              <a:buNone/>
            </a:pPr>
            <a:endParaRPr lang="en-US" sz="2400"/>
          </a:p>
          <a:p>
            <a:pPr marL="0" indent="0" algn="r">
              <a:buNone/>
            </a:pPr>
            <a:endParaRPr lang="en-US" sz="2400"/>
          </a:p>
          <a:p>
            <a:pPr marL="0" indent="0" algn="r">
              <a:buNone/>
            </a:pPr>
            <a:endParaRPr lang="en-US" sz="2400"/>
          </a:p>
          <a:p>
            <a:pPr marL="0" indent="0" algn="r">
              <a:buNone/>
            </a:pPr>
            <a:endParaRPr lang="en-US" sz="1600"/>
          </a:p>
          <a:p>
            <a:pPr marL="0" indent="0" algn="r">
              <a:buNone/>
            </a:pPr>
            <a:r>
              <a:rPr lang="en-US" sz="2400"/>
              <a:t>Question</a:t>
            </a:r>
          </a:p>
        </p:txBody>
      </p:sp>
      <p:pic>
        <p:nvPicPr>
          <p:cNvPr id="1026" name="Picture 2" descr="F0 contours for statement (a) and question (b)-(c) variants of the syntactically declarative utterance Katherina sucht 'ne Wohnung ('Katherina is looking for a flat') produced naturally by ON with pitch accents on the syllables-ri-and Woh-(highlighted in grey). The two question productions differ in the direction of the utterance-final F0 movement. ">
            <a:extLst>
              <a:ext uri="{FF2B5EF4-FFF2-40B4-BE49-F238E27FC236}">
                <a16:creationId xmlns:a16="http://schemas.microsoft.com/office/drawing/2014/main" id="{C4528604-7C6C-4307-83A3-8C938B0303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6193"/>
          <a:stretch/>
        </p:blipFill>
        <p:spPr bwMode="auto">
          <a:xfrm>
            <a:off x="1844745" y="1275697"/>
            <a:ext cx="5130342" cy="3844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97A719-1E09-4696-B4C6-9C72C51EA48C}"/>
              </a:ext>
            </a:extLst>
          </p:cNvPr>
          <p:cNvSpPr txBox="1"/>
          <p:nvPr/>
        </p:nvSpPr>
        <p:spPr>
          <a:xfrm>
            <a:off x="387146" y="7364249"/>
            <a:ext cx="2852928" cy="276999"/>
          </a:xfrm>
          <a:prstGeom prst="rect">
            <a:avLst/>
          </a:prstGeom>
          <a:noFill/>
        </p:spPr>
        <p:txBody>
          <a:bodyPr wrap="square" rtlCol="0">
            <a:spAutoFit/>
          </a:bodyPr>
          <a:lstStyle/>
          <a:p>
            <a:r>
              <a:rPr lang="en-US" sz="1200"/>
              <a:t>Petrone, Niebuhr (2014)</a:t>
            </a:r>
          </a:p>
        </p:txBody>
      </p:sp>
      <p:pic>
        <p:nvPicPr>
          <p:cNvPr id="4" name="Wohnung_Statement_Fig1">
            <a:hlinkClick r:id="" action="ppaction://media"/>
            <a:extLst>
              <a:ext uri="{FF2B5EF4-FFF2-40B4-BE49-F238E27FC236}">
                <a16:creationId xmlns:a16="http://schemas.microsoft.com/office/drawing/2014/main" id="{D01261C4-742E-7965-CC07-FD6A284A899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6864" y="2113378"/>
            <a:ext cx="609600" cy="609600"/>
          </a:xfrm>
          <a:prstGeom prst="rect">
            <a:avLst/>
          </a:prstGeom>
        </p:spPr>
      </p:pic>
      <p:pic>
        <p:nvPicPr>
          <p:cNvPr id="7" name="Wohnung_Question_Rising_Fig1">
            <a:hlinkClick r:id="" action="ppaction://media"/>
            <a:extLst>
              <a:ext uri="{FF2B5EF4-FFF2-40B4-BE49-F238E27FC236}">
                <a16:creationId xmlns:a16="http://schemas.microsoft.com/office/drawing/2014/main" id="{1F142F19-7BFD-6C6D-D0D0-EE9E8AAC8ED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57873" y="3951055"/>
            <a:ext cx="609600" cy="609600"/>
          </a:xfrm>
          <a:prstGeom prst="rect">
            <a:avLst/>
          </a:prstGeom>
        </p:spPr>
      </p:pic>
      <p:cxnSp>
        <p:nvCxnSpPr>
          <p:cNvPr id="2" name="Straight Arrow Connector 1">
            <a:extLst>
              <a:ext uri="{FF2B5EF4-FFF2-40B4-BE49-F238E27FC236}">
                <a16:creationId xmlns:a16="http://schemas.microsoft.com/office/drawing/2014/main" id="{F703DCF3-CEE4-8B21-FD4D-516B631E9518}"/>
              </a:ext>
            </a:extLst>
          </p:cNvPr>
          <p:cNvCxnSpPr>
            <a:cxnSpLocks/>
          </p:cNvCxnSpPr>
          <p:nvPr/>
        </p:nvCxnSpPr>
        <p:spPr bwMode="auto">
          <a:xfrm flipV="1">
            <a:off x="3220618" y="2597289"/>
            <a:ext cx="0" cy="483991"/>
          </a:xfrm>
          <a:prstGeom prst="straightConnector1">
            <a:avLst/>
          </a:prstGeom>
          <a:solidFill>
            <a:schemeClr val="accent1"/>
          </a:solidFill>
          <a:ln w="57150" cap="flat" cmpd="sng" algn="ctr">
            <a:solidFill>
              <a:srgbClr val="5CB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32FB0D93-B6A6-F79E-0EF5-3F591A6225A9}"/>
              </a:ext>
            </a:extLst>
          </p:cNvPr>
          <p:cNvCxnSpPr>
            <a:cxnSpLocks/>
          </p:cNvCxnSpPr>
          <p:nvPr/>
        </p:nvCxnSpPr>
        <p:spPr bwMode="auto">
          <a:xfrm flipV="1">
            <a:off x="3286233" y="4510398"/>
            <a:ext cx="0" cy="483991"/>
          </a:xfrm>
          <a:prstGeom prst="straightConnector1">
            <a:avLst/>
          </a:prstGeom>
          <a:solidFill>
            <a:schemeClr val="accent1"/>
          </a:solidFill>
          <a:ln w="57150" cap="flat" cmpd="sng" algn="ctr">
            <a:solidFill>
              <a:srgbClr val="5CB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3909F5D5-1FD1-2160-44E9-D1EB12E02831}"/>
              </a:ext>
            </a:extLst>
          </p:cNvPr>
          <p:cNvCxnSpPr>
            <a:cxnSpLocks/>
          </p:cNvCxnSpPr>
          <p:nvPr/>
        </p:nvCxnSpPr>
        <p:spPr bwMode="auto">
          <a:xfrm flipV="1">
            <a:off x="3286233" y="2059027"/>
            <a:ext cx="0" cy="483991"/>
          </a:xfrm>
          <a:prstGeom prst="straightConnector1">
            <a:avLst/>
          </a:prstGeom>
          <a:solidFill>
            <a:schemeClr val="accent1"/>
          </a:solidFill>
          <a:ln w="57150" cap="flat" cmpd="sng" algn="ctr">
            <a:solidFill>
              <a:srgbClr val="0078C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128C416C-83E2-4476-03AD-49446C59D92A}"/>
              </a:ext>
            </a:extLst>
          </p:cNvPr>
          <p:cNvCxnSpPr>
            <a:cxnSpLocks/>
          </p:cNvCxnSpPr>
          <p:nvPr/>
        </p:nvCxnSpPr>
        <p:spPr bwMode="auto">
          <a:xfrm flipV="1">
            <a:off x="3546401" y="4103459"/>
            <a:ext cx="0" cy="483991"/>
          </a:xfrm>
          <a:prstGeom prst="straightConnector1">
            <a:avLst/>
          </a:prstGeom>
          <a:solidFill>
            <a:schemeClr val="accent1"/>
          </a:solidFill>
          <a:ln w="57150" cap="flat" cmpd="sng" algn="ctr">
            <a:solidFill>
              <a:srgbClr val="0078C2"/>
            </a:solidFill>
            <a:prstDash val="solid"/>
            <a:round/>
            <a:headEnd type="none" w="med" len="med"/>
            <a:tailEnd type="triangle"/>
          </a:ln>
          <a:effectLst/>
        </p:spPr>
      </p:cxnSp>
      <p:pic>
        <p:nvPicPr>
          <p:cNvPr id="16" name="Wohnung_Statement_Fig1">
            <a:hlinkClick r:id="" action="ppaction://media"/>
            <a:extLst>
              <a:ext uri="{FF2B5EF4-FFF2-40B4-BE49-F238E27FC236}">
                <a16:creationId xmlns:a16="http://schemas.microsoft.com/office/drawing/2014/main" id="{C301E5D6-4FED-3877-1CC5-159BD6195A96}"/>
              </a:ext>
            </a:extLst>
          </p:cNvPr>
          <p:cNvPicPr>
            <a:picLocks noChangeAspect="1"/>
          </p:cNvPicPr>
          <p:nvPr>
            <a:audioFile r:link="rId5"/>
            <p:extLst>
              <p:ext uri="{DAA4B4D4-6D71-4841-9C94-3DE7FCFB9230}">
                <p14:media xmlns:p14="http://schemas.microsoft.com/office/powerpoint/2010/main" r:embed="rId1">
                  <p14:trim end="731.4791"/>
                </p14:media>
              </p:ext>
            </p:extLst>
          </p:nvPr>
        </p:nvPicPr>
        <p:blipFill>
          <a:blip r:embed="rId9"/>
          <a:stretch>
            <a:fillRect/>
          </a:stretch>
        </p:blipFill>
        <p:spPr>
          <a:xfrm>
            <a:off x="7457536" y="2178234"/>
            <a:ext cx="609600" cy="609600"/>
          </a:xfrm>
          <a:prstGeom prst="rect">
            <a:avLst/>
          </a:prstGeom>
        </p:spPr>
      </p:pic>
      <p:pic>
        <p:nvPicPr>
          <p:cNvPr id="17" name="Wohnung_Question_Rising_Fig1">
            <a:hlinkClick r:id="" action="ppaction://media"/>
            <a:extLst>
              <a:ext uri="{FF2B5EF4-FFF2-40B4-BE49-F238E27FC236}">
                <a16:creationId xmlns:a16="http://schemas.microsoft.com/office/drawing/2014/main" id="{BDAACB1C-F18B-99D7-B91D-F9F9B71B7824}"/>
              </a:ext>
            </a:extLst>
          </p:cNvPr>
          <p:cNvPicPr>
            <a:picLocks noChangeAspect="1"/>
          </p:cNvPicPr>
          <p:nvPr>
            <a:audioFile r:link="rId5"/>
            <p:extLst>
              <p:ext uri="{DAA4B4D4-6D71-4841-9C94-3DE7FCFB9230}">
                <p14:media xmlns:p14="http://schemas.microsoft.com/office/powerpoint/2010/main" r:embed="rId3">
                  <p14:trim end="850.875"/>
                </p14:media>
              </p:ext>
            </p:extLst>
          </p:nvPr>
        </p:nvPicPr>
        <p:blipFill>
          <a:blip r:embed="rId9"/>
          <a:stretch>
            <a:fillRect/>
          </a:stretch>
        </p:blipFill>
        <p:spPr>
          <a:xfrm>
            <a:off x="7438545" y="4015911"/>
            <a:ext cx="609600" cy="609600"/>
          </a:xfrm>
          <a:prstGeom prst="rect">
            <a:avLst/>
          </a:prstGeom>
        </p:spPr>
      </p:pic>
      <p:sp>
        <p:nvSpPr>
          <p:cNvPr id="18" name="TextBox 17">
            <a:extLst>
              <a:ext uri="{FF2B5EF4-FFF2-40B4-BE49-F238E27FC236}">
                <a16:creationId xmlns:a16="http://schemas.microsoft.com/office/drawing/2014/main" id="{8FC62CD8-76A1-333B-8E0B-A099B34A93F6}"/>
              </a:ext>
            </a:extLst>
          </p:cNvPr>
          <p:cNvSpPr txBox="1"/>
          <p:nvPr/>
        </p:nvSpPr>
        <p:spPr>
          <a:xfrm>
            <a:off x="191960" y="6449378"/>
            <a:ext cx="1829347" cy="261610"/>
          </a:xfrm>
          <a:prstGeom prst="rect">
            <a:avLst/>
          </a:prstGeom>
          <a:noFill/>
        </p:spPr>
        <p:txBody>
          <a:bodyPr wrap="none" rtlCol="0">
            <a:spAutoFit/>
          </a:bodyPr>
          <a:lstStyle/>
          <a:p>
            <a:r>
              <a:rPr lang="en-US" sz="1050"/>
              <a:t>(Petrone &amp; Niebuhr, 2014)</a:t>
            </a:r>
            <a:endParaRPr lang="en-US" sz="1050" dirty="0"/>
          </a:p>
        </p:txBody>
      </p:sp>
    </p:spTree>
    <p:extLst>
      <p:ext uri="{BB962C8B-B14F-4D97-AF65-F5344CB8AC3E}">
        <p14:creationId xmlns:p14="http://schemas.microsoft.com/office/powerpoint/2010/main" val="25606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42"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58" fill="hold"/>
                                        <p:tgtEl>
                                          <p:spTgt spid="1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92"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4"/>
                </p:tgtEl>
              </p:cMediaNode>
            </p:audio>
            <p:audio>
              <p:cMediaNode vol="80000">
                <p:cTn id="25" fill="hold" display="0">
                  <p:stCondLst>
                    <p:cond delay="indefinite"/>
                  </p:stCondLst>
                  <p:endCondLst>
                    <p:cond evt="onStopAudio" delay="0">
                      <p:tgtEl>
                        <p:sldTgt/>
                      </p:tgtEl>
                    </p:cond>
                  </p:endCondLst>
                </p:cTn>
                <p:tgtEl>
                  <p:spTgt spid="7"/>
                </p:tgtEl>
              </p:cMediaNode>
            </p:audio>
            <p:audio>
              <p:cMediaNode vol="80000">
                <p:cTn id="26" fill="hold" display="0">
                  <p:stCondLst>
                    <p:cond delay="indefinite"/>
                  </p:stCondLst>
                  <p:endCondLst>
                    <p:cond evt="onStopAudio" delay="0">
                      <p:tgtEl>
                        <p:sldTgt/>
                      </p:tgtEl>
                    </p:cond>
                  </p:endCondLst>
                </p:cTn>
                <p:tgtEl>
                  <p:spTgt spid="16"/>
                </p:tgtEl>
              </p:cMediaNode>
            </p:audio>
            <p:audio>
              <p:cMediaNode vol="80000">
                <p:cTn id="27" fill="hold" display="0">
                  <p:stCondLst>
                    <p:cond delay="indefinite"/>
                  </p:stCondLst>
                  <p:endCondLst>
                    <p:cond evt="onStopAudio" delay="0">
                      <p:tgtEl>
                        <p:sldTgt/>
                      </p:tgtEl>
                    </p:cond>
                  </p:endCondLst>
                </p:cTn>
                <p:tgtEl>
                  <p:spTgt spid="17"/>
                </p:tgtEl>
              </p:cMediaNode>
            </p:audio>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57201" y="1724298"/>
            <a:ext cx="8229599" cy="3243431"/>
          </a:xfrm>
          <a:prstGeom prst="round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itle 1"/>
          <p:cNvSpPr>
            <a:spLocks noGrp="1"/>
          </p:cNvSpPr>
          <p:nvPr>
            <p:ph type="title"/>
          </p:nvPr>
        </p:nvSpPr>
        <p:spPr/>
        <p:txBody>
          <a:bodyPr/>
          <a:lstStyle/>
          <a:p>
            <a:pPr algn="l"/>
            <a:r>
              <a:rPr lang="en-US" sz="4000" dirty="0"/>
              <a:t>Exercise </a:t>
            </a:r>
          </a:p>
        </p:txBody>
      </p:sp>
      <p:sp>
        <p:nvSpPr>
          <p:cNvPr id="3" name="Content Placeholder 2"/>
          <p:cNvSpPr>
            <a:spLocks noGrp="1"/>
          </p:cNvSpPr>
          <p:nvPr>
            <p:ph idx="1"/>
          </p:nvPr>
        </p:nvSpPr>
        <p:spPr>
          <a:xfrm>
            <a:off x="930110" y="2194770"/>
            <a:ext cx="7649110" cy="901208"/>
          </a:xfrm>
        </p:spPr>
        <p:txBody>
          <a:bodyPr/>
          <a:lstStyle/>
          <a:p>
            <a:pPr marL="0" indent="0">
              <a:buNone/>
            </a:pPr>
            <a:r>
              <a:rPr lang="en-US" i="1" dirty="0" err="1">
                <a:solidFill>
                  <a:schemeClr val="bg2"/>
                </a:solidFill>
              </a:rPr>
              <a:t>Máybe</a:t>
            </a:r>
            <a:r>
              <a:rPr lang="en-US" i="1" dirty="0">
                <a:solidFill>
                  <a:schemeClr val="bg2"/>
                </a:solidFill>
              </a:rPr>
              <a:t> we can </a:t>
            </a:r>
            <a:r>
              <a:rPr lang="en-US" i="1" dirty="0" err="1">
                <a:solidFill>
                  <a:schemeClr val="bg2"/>
                </a:solidFill>
              </a:rPr>
              <a:t>tálk</a:t>
            </a:r>
            <a:r>
              <a:rPr lang="en-US" i="1" dirty="0">
                <a:solidFill>
                  <a:schemeClr val="bg2"/>
                </a:solidFill>
              </a:rPr>
              <a:t> more over </a:t>
            </a:r>
            <a:r>
              <a:rPr lang="en-US" i="1" dirty="0" err="1">
                <a:solidFill>
                  <a:schemeClr val="bg2"/>
                </a:solidFill>
              </a:rPr>
              <a:t>cóffee</a:t>
            </a:r>
            <a:r>
              <a:rPr lang="en-US" i="1" dirty="0">
                <a:solidFill>
                  <a:schemeClr val="bg2"/>
                </a:solidFill>
              </a:rPr>
              <a:t>.</a:t>
            </a:r>
          </a:p>
          <a:p>
            <a:endParaRPr lang="en-US" dirty="0">
              <a:solidFill>
                <a:schemeClr val="bg2"/>
              </a:solidFill>
            </a:endParaRPr>
          </a:p>
          <a:p>
            <a:pPr marL="0" indent="0">
              <a:buNone/>
            </a:pPr>
            <a:r>
              <a:rPr lang="en-US" dirty="0">
                <a:solidFill>
                  <a:schemeClr val="bg2"/>
                </a:solidFill>
              </a:rPr>
              <a:t>First as a brush-off (aligned pitch peaks)</a:t>
            </a:r>
          </a:p>
          <a:p>
            <a:pPr marL="0" indent="0">
              <a:spcBef>
                <a:spcPts val="1800"/>
              </a:spcBef>
              <a:buNone/>
            </a:pPr>
            <a:r>
              <a:rPr lang="en-US" dirty="0">
                <a:solidFill>
                  <a:schemeClr val="bg2"/>
                </a:solidFill>
              </a:rPr>
              <a:t>Then as a sincere invitation (late peaks)</a:t>
            </a:r>
          </a:p>
          <a:p>
            <a:pPr marL="0" indent="0">
              <a:buNone/>
            </a:pPr>
            <a:endParaRPr lang="en-US" dirty="0">
              <a:solidFill>
                <a:schemeClr val="bg2"/>
              </a:solidFill>
            </a:endParaRPr>
          </a:p>
        </p:txBody>
      </p:sp>
      <p:sp>
        <p:nvSpPr>
          <p:cNvPr id="5" name="Content Placeholder 2"/>
          <p:cNvSpPr txBox="1">
            <a:spLocks/>
          </p:cNvSpPr>
          <p:nvPr/>
        </p:nvSpPr>
        <p:spPr bwMode="auto">
          <a:xfrm>
            <a:off x="930110" y="2194769"/>
            <a:ext cx="7649110" cy="26976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i="1" kern="0" dirty="0" err="1">
                <a:solidFill>
                  <a:schemeClr val="bg1">
                    <a:lumMod val="50000"/>
                  </a:schemeClr>
                </a:solidFill>
              </a:rPr>
              <a:t>Máy</a:t>
            </a:r>
            <a:r>
              <a:rPr lang="en-US" i="1" kern="0" dirty="0" err="1">
                <a:solidFill>
                  <a:schemeClr val="bg2"/>
                </a:solidFill>
              </a:rPr>
              <a:t>be</a:t>
            </a:r>
            <a:r>
              <a:rPr lang="en-US" i="1" kern="0" dirty="0">
                <a:solidFill>
                  <a:schemeClr val="bg2"/>
                </a:solidFill>
              </a:rPr>
              <a:t> we can </a:t>
            </a:r>
            <a:r>
              <a:rPr lang="en-US" i="1" kern="0" dirty="0" err="1">
                <a:solidFill>
                  <a:schemeClr val="bg1">
                    <a:lumMod val="50000"/>
                  </a:schemeClr>
                </a:solidFill>
              </a:rPr>
              <a:t>tálk</a:t>
            </a:r>
            <a:r>
              <a:rPr lang="en-US" i="1" kern="0" dirty="0">
                <a:solidFill>
                  <a:schemeClr val="bg2"/>
                </a:solidFill>
              </a:rPr>
              <a:t> more over </a:t>
            </a:r>
            <a:r>
              <a:rPr lang="en-US" i="1" kern="0" dirty="0" err="1">
                <a:solidFill>
                  <a:schemeClr val="bg1">
                    <a:lumMod val="50000"/>
                  </a:schemeClr>
                </a:solidFill>
              </a:rPr>
              <a:t>cóf</a:t>
            </a:r>
            <a:r>
              <a:rPr lang="en-US" i="1" kern="0" dirty="0" err="1">
                <a:solidFill>
                  <a:schemeClr val="bg2"/>
                </a:solidFill>
              </a:rPr>
              <a:t>fee</a:t>
            </a:r>
            <a:r>
              <a:rPr lang="en-US" i="1" kern="0" dirty="0">
                <a:solidFill>
                  <a:schemeClr val="bg2"/>
                </a:solidFill>
              </a:rPr>
              <a:t>.</a:t>
            </a:r>
          </a:p>
          <a:p>
            <a:pPr marL="0" indent="0">
              <a:buFontTx/>
              <a:buNone/>
            </a:pPr>
            <a:endParaRPr lang="en-US" kern="0" dirty="0">
              <a:solidFill>
                <a:schemeClr val="bg2"/>
              </a:solidFill>
            </a:endParaRPr>
          </a:p>
        </p:txBody>
      </p:sp>
      <p:sp>
        <p:nvSpPr>
          <p:cNvPr id="6" name="TextBox 5"/>
          <p:cNvSpPr txBox="1"/>
          <p:nvPr/>
        </p:nvSpPr>
        <p:spPr>
          <a:xfrm>
            <a:off x="1406689" y="5635119"/>
            <a:ext cx="6015985" cy="461665"/>
          </a:xfrm>
          <a:prstGeom prst="rect">
            <a:avLst/>
          </a:prstGeom>
          <a:noFill/>
        </p:spPr>
        <p:txBody>
          <a:bodyPr wrap="square" rtlCol="0">
            <a:spAutoFit/>
          </a:bodyPr>
          <a:lstStyle/>
          <a:p>
            <a:pPr algn="ctr"/>
            <a:r>
              <a:rPr lang="en-US" sz="2400">
                <a:solidFill>
                  <a:srgbClr val="FFFF00"/>
                </a:solidFill>
              </a:rPr>
              <a:t>NB: not everyone can do this</a:t>
            </a:r>
            <a:endParaRPr lang="en-US" sz="2400" dirty="0">
              <a:solidFill>
                <a:srgbClr val="FFFF00"/>
              </a:solidFill>
            </a:endParaRPr>
          </a:p>
        </p:txBody>
      </p:sp>
      <p:sp>
        <p:nvSpPr>
          <p:cNvPr id="7" name="TextBox 6">
            <a:extLst>
              <a:ext uri="{FF2B5EF4-FFF2-40B4-BE49-F238E27FC236}">
                <a16:creationId xmlns:a16="http://schemas.microsoft.com/office/drawing/2014/main" id="{D7D49BA2-70B3-C58F-B1F8-5BB890E1EEFC}"/>
              </a:ext>
            </a:extLst>
          </p:cNvPr>
          <p:cNvSpPr txBox="1"/>
          <p:nvPr/>
        </p:nvSpPr>
        <p:spPr>
          <a:xfrm>
            <a:off x="1239541" y="5148957"/>
            <a:ext cx="7494657" cy="400110"/>
          </a:xfrm>
          <a:prstGeom prst="rect">
            <a:avLst/>
          </a:prstGeom>
          <a:noFill/>
        </p:spPr>
        <p:txBody>
          <a:bodyPr wrap="square" rtlCol="0">
            <a:spAutoFit/>
          </a:bodyPr>
          <a:lstStyle/>
          <a:p>
            <a:r>
              <a:rPr lang="en-US" sz="2000"/>
              <a:t>an 80 millisecond difference can determine polite vs cold</a:t>
            </a:r>
          </a:p>
        </p:txBody>
      </p:sp>
    </p:spTree>
    <p:extLst>
      <p:ext uri="{BB962C8B-B14F-4D97-AF65-F5344CB8AC3E}">
        <p14:creationId xmlns:p14="http://schemas.microsoft.com/office/powerpoint/2010/main" val="1678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a:t>#1 Multistream …</a:t>
            </a:r>
            <a:endParaRPr lang="en-US" sz="4000" dirty="0"/>
          </a:p>
        </p:txBody>
      </p:sp>
      <p:pic>
        <p:nvPicPr>
          <p:cNvPr id="229" name="Picture 228"/>
          <p:cNvPicPr>
            <a:picLocks noChangeAspect="1"/>
          </p:cNvPicPr>
          <p:nvPr/>
        </p:nvPicPr>
        <p:blipFill>
          <a:blip r:embed="rId3"/>
          <a:stretch>
            <a:fillRect/>
          </a:stretch>
        </p:blipFill>
        <p:spPr>
          <a:xfrm>
            <a:off x="593446" y="1371600"/>
            <a:ext cx="7957107" cy="4484537"/>
          </a:xfrm>
          <a:prstGeom prst="rect">
            <a:avLst/>
          </a:prstGeom>
          <a:solidFill>
            <a:schemeClr val="tx1"/>
          </a:solidFill>
        </p:spPr>
      </p:pic>
      <p:sp>
        <p:nvSpPr>
          <p:cNvPr id="3" name="Rectangle 2">
            <a:extLst>
              <a:ext uri="{FF2B5EF4-FFF2-40B4-BE49-F238E27FC236}">
                <a16:creationId xmlns:a16="http://schemas.microsoft.com/office/drawing/2014/main" id="{595109C6-9DF6-4BD3-8B3F-0C3F164FE2B4}"/>
              </a:ext>
            </a:extLst>
          </p:cNvPr>
          <p:cNvSpPr/>
          <p:nvPr/>
        </p:nvSpPr>
        <p:spPr bwMode="auto">
          <a:xfrm>
            <a:off x="768926" y="1880754"/>
            <a:ext cx="7595755" cy="2774373"/>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 name="TextBox 3">
            <a:extLst>
              <a:ext uri="{FF2B5EF4-FFF2-40B4-BE49-F238E27FC236}">
                <a16:creationId xmlns:a16="http://schemas.microsoft.com/office/drawing/2014/main" id="{70CD1E9C-B495-4921-96C2-32D9B4637D99}"/>
              </a:ext>
            </a:extLst>
          </p:cNvPr>
          <p:cNvSpPr txBox="1"/>
          <p:nvPr/>
        </p:nvSpPr>
        <p:spPr>
          <a:xfrm>
            <a:off x="509454" y="6490900"/>
            <a:ext cx="5032291" cy="276999"/>
          </a:xfrm>
          <a:prstGeom prst="rect">
            <a:avLst/>
          </a:prstGeom>
          <a:noFill/>
        </p:spPr>
        <p:txBody>
          <a:bodyPr wrap="square" rtlCol="0">
            <a:spAutoFit/>
          </a:bodyPr>
          <a:lstStyle/>
          <a:p>
            <a:r>
              <a:rPr lang="en-US" sz="1200"/>
              <a:t>Oliver Niebuhr; Daniel Day-O’Connell 2012</a:t>
            </a:r>
          </a:p>
        </p:txBody>
      </p:sp>
    </p:spTree>
    <p:extLst>
      <p:ext uri="{BB962C8B-B14F-4D97-AF65-F5344CB8AC3E}">
        <p14:creationId xmlns:p14="http://schemas.microsoft.com/office/powerpoint/2010/main" val="37418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iceberg images under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457200" y="228600"/>
            <a:ext cx="8229600" cy="1143000"/>
          </a:xfrm>
        </p:spPr>
        <p:txBody>
          <a:bodyPr/>
          <a:lstStyle/>
          <a:p>
            <a:pPr algn="l"/>
            <a:r>
              <a:rPr lang="en-US" sz="4000"/>
              <a:t>Prosody </a:t>
            </a:r>
            <a:r>
              <a:rPr lang="en-US" sz="4800" b="0" i="0">
                <a:solidFill>
                  <a:schemeClr val="tx1"/>
                </a:solidFill>
                <a:effectLst/>
                <a:latin typeface="Roboto" panose="02000000000000000000" pitchFamily="2" charset="0"/>
              </a:rPr>
              <a:t>⊃</a:t>
            </a:r>
            <a:r>
              <a:rPr lang="en-US" sz="4800" b="0" i="0">
                <a:solidFill>
                  <a:srgbClr val="BDC1C6"/>
                </a:solidFill>
                <a:effectLst/>
                <a:latin typeface="Roboto" panose="02000000000000000000" pitchFamily="2" charset="0"/>
              </a:rPr>
              <a:t> </a:t>
            </a:r>
            <a:r>
              <a:rPr lang="en-US" sz="4000"/>
              <a:t>Intonation</a:t>
            </a:r>
            <a:endParaRPr lang="en-US" sz="4000" dirty="0"/>
          </a:p>
        </p:txBody>
      </p:sp>
      <p:sp>
        <p:nvSpPr>
          <p:cNvPr id="4" name="TextBox 3"/>
          <p:cNvSpPr txBox="1"/>
          <p:nvPr/>
        </p:nvSpPr>
        <p:spPr>
          <a:xfrm>
            <a:off x="558405" y="5537036"/>
            <a:ext cx="4251485" cy="461665"/>
          </a:xfrm>
          <a:prstGeom prst="rect">
            <a:avLst/>
          </a:prstGeom>
          <a:noFill/>
        </p:spPr>
        <p:txBody>
          <a:bodyPr wrap="none" rtlCol="0">
            <a:spAutoFit/>
          </a:bodyPr>
          <a:lstStyle/>
          <a:p>
            <a:r>
              <a:rPr lang="en-US" sz="2400" dirty="0"/>
              <a:t>F</a:t>
            </a:r>
            <a:r>
              <a:rPr lang="en-US" sz="2800" baseline="-12000" dirty="0"/>
              <a:t>0</a:t>
            </a:r>
            <a:r>
              <a:rPr lang="en-US" sz="2400" dirty="0"/>
              <a:t> is just the tip of the iceberg</a:t>
            </a:r>
          </a:p>
        </p:txBody>
      </p:sp>
      <p:grpSp>
        <p:nvGrpSpPr>
          <p:cNvPr id="16" name="Group 15"/>
          <p:cNvGrpSpPr/>
          <p:nvPr/>
        </p:nvGrpSpPr>
        <p:grpSpPr>
          <a:xfrm>
            <a:off x="1314450" y="1712262"/>
            <a:ext cx="6614848" cy="3889833"/>
            <a:chOff x="1314450" y="1712262"/>
            <a:chExt cx="6614848" cy="388983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14450" y="1712262"/>
              <a:ext cx="6515100" cy="3664895"/>
            </a:xfrm>
            <a:prstGeom prst="rect">
              <a:avLst/>
            </a:prstGeom>
          </p:spPr>
        </p:pic>
        <p:sp>
          <p:nvSpPr>
            <p:cNvPr id="12" name="TextBox 11"/>
            <p:cNvSpPr txBox="1"/>
            <p:nvPr/>
          </p:nvSpPr>
          <p:spPr>
            <a:xfrm>
              <a:off x="6534364" y="5355874"/>
              <a:ext cx="1394934" cy="246221"/>
            </a:xfrm>
            <a:prstGeom prst="rect">
              <a:avLst/>
            </a:prstGeom>
            <a:noFill/>
          </p:spPr>
          <p:txBody>
            <a:bodyPr wrap="none" rtlCol="0">
              <a:spAutoFit/>
            </a:bodyPr>
            <a:lstStyle/>
            <a:p>
              <a:r>
                <a:rPr lang="en-US" sz="1000" dirty="0"/>
                <a:t>Wikimedia Commons</a:t>
              </a:r>
            </a:p>
          </p:txBody>
        </p:sp>
      </p:grpSp>
      <p:grpSp>
        <p:nvGrpSpPr>
          <p:cNvPr id="15" name="Group 14"/>
          <p:cNvGrpSpPr/>
          <p:nvPr/>
        </p:nvGrpSpPr>
        <p:grpSpPr>
          <a:xfrm>
            <a:off x="2147299" y="1910598"/>
            <a:ext cx="3914454" cy="699038"/>
            <a:chOff x="2147299" y="1910598"/>
            <a:chExt cx="3914454" cy="699038"/>
          </a:xfrm>
        </p:grpSpPr>
        <p:sp>
          <p:nvSpPr>
            <p:cNvPr id="13" name="Freeform 12"/>
            <p:cNvSpPr/>
            <p:nvPr/>
          </p:nvSpPr>
          <p:spPr bwMode="auto">
            <a:xfrm>
              <a:off x="2147299" y="2095928"/>
              <a:ext cx="1438382" cy="513708"/>
            </a:xfrm>
            <a:custGeom>
              <a:avLst/>
              <a:gdLst>
                <a:gd name="connsiteX0" fmla="*/ 0 w 1438382"/>
                <a:gd name="connsiteY0" fmla="*/ 513708 h 513708"/>
                <a:gd name="connsiteX1" fmla="*/ 215757 w 1438382"/>
                <a:gd name="connsiteY1" fmla="*/ 380144 h 513708"/>
                <a:gd name="connsiteX2" fmla="*/ 441789 w 1438382"/>
                <a:gd name="connsiteY2" fmla="*/ 267128 h 513708"/>
                <a:gd name="connsiteX3" fmla="*/ 636998 w 1438382"/>
                <a:gd name="connsiteY3" fmla="*/ 236306 h 513708"/>
                <a:gd name="connsiteX4" fmla="*/ 821932 w 1438382"/>
                <a:gd name="connsiteY4" fmla="*/ 308225 h 513708"/>
                <a:gd name="connsiteX5" fmla="*/ 904126 w 1438382"/>
                <a:gd name="connsiteY5" fmla="*/ 226032 h 513708"/>
                <a:gd name="connsiteX6" fmla="*/ 996593 w 1438382"/>
                <a:gd name="connsiteY6" fmla="*/ 184935 h 513708"/>
                <a:gd name="connsiteX7" fmla="*/ 1150705 w 1438382"/>
                <a:gd name="connsiteY7" fmla="*/ 133564 h 513708"/>
                <a:gd name="connsiteX8" fmla="*/ 1438382 w 1438382"/>
                <a:gd name="connsiteY8" fmla="*/ 0 h 5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382" h="513708">
                  <a:moveTo>
                    <a:pt x="0" y="513708"/>
                  </a:moveTo>
                  <a:cubicBezTo>
                    <a:pt x="71063" y="467474"/>
                    <a:pt x="142126" y="421241"/>
                    <a:pt x="215757" y="380144"/>
                  </a:cubicBezTo>
                  <a:cubicBezTo>
                    <a:pt x="289388" y="339047"/>
                    <a:pt x="371582" y="291101"/>
                    <a:pt x="441789" y="267128"/>
                  </a:cubicBezTo>
                  <a:cubicBezTo>
                    <a:pt x="511996" y="243155"/>
                    <a:pt x="573641" y="229457"/>
                    <a:pt x="636998" y="236306"/>
                  </a:cubicBezTo>
                  <a:cubicBezTo>
                    <a:pt x="700355" y="243155"/>
                    <a:pt x="777411" y="309937"/>
                    <a:pt x="821932" y="308225"/>
                  </a:cubicBezTo>
                  <a:cubicBezTo>
                    <a:pt x="866453" y="306513"/>
                    <a:pt x="875016" y="246580"/>
                    <a:pt x="904126" y="226032"/>
                  </a:cubicBezTo>
                  <a:cubicBezTo>
                    <a:pt x="933236" y="205484"/>
                    <a:pt x="955497" y="200346"/>
                    <a:pt x="996593" y="184935"/>
                  </a:cubicBezTo>
                  <a:cubicBezTo>
                    <a:pt x="1037689" y="169524"/>
                    <a:pt x="1077074" y="164386"/>
                    <a:pt x="1150705" y="133564"/>
                  </a:cubicBezTo>
                  <a:cubicBezTo>
                    <a:pt x="1224336" y="102742"/>
                    <a:pt x="1331359" y="51371"/>
                    <a:pt x="1438382" y="0"/>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Freeform 13"/>
            <p:cNvSpPr/>
            <p:nvPr/>
          </p:nvSpPr>
          <p:spPr bwMode="auto">
            <a:xfrm>
              <a:off x="3832261" y="1910598"/>
              <a:ext cx="2229492" cy="668215"/>
            </a:xfrm>
            <a:custGeom>
              <a:avLst/>
              <a:gdLst>
                <a:gd name="connsiteX0" fmla="*/ 0 w 2229492"/>
                <a:gd name="connsiteY0" fmla="*/ 51766 h 668215"/>
                <a:gd name="connsiteX1" fmla="*/ 226031 w 2229492"/>
                <a:gd name="connsiteY1" fmla="*/ 92863 h 668215"/>
                <a:gd name="connsiteX2" fmla="*/ 359595 w 2229492"/>
                <a:gd name="connsiteY2" fmla="*/ 395 h 668215"/>
                <a:gd name="connsiteX3" fmla="*/ 616449 w 2229492"/>
                <a:gd name="connsiteY3" fmla="*/ 62040 h 668215"/>
                <a:gd name="connsiteX4" fmla="*/ 852755 w 2229492"/>
                <a:gd name="connsiteY4" fmla="*/ 123685 h 668215"/>
                <a:gd name="connsiteX5" fmla="*/ 1068512 w 2229492"/>
                <a:gd name="connsiteY5" fmla="*/ 185330 h 668215"/>
                <a:gd name="connsiteX6" fmla="*/ 1140431 w 2229492"/>
                <a:gd name="connsiteY6" fmla="*/ 349717 h 668215"/>
                <a:gd name="connsiteX7" fmla="*/ 1315092 w 2229492"/>
                <a:gd name="connsiteY7" fmla="*/ 421636 h 668215"/>
                <a:gd name="connsiteX8" fmla="*/ 1643865 w 2229492"/>
                <a:gd name="connsiteY8" fmla="*/ 442184 h 668215"/>
                <a:gd name="connsiteX9" fmla="*/ 1828800 w 2229492"/>
                <a:gd name="connsiteY9" fmla="*/ 596296 h 668215"/>
                <a:gd name="connsiteX10" fmla="*/ 2229492 w 2229492"/>
                <a:gd name="connsiteY10" fmla="*/ 668215 h 6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492" h="668215">
                  <a:moveTo>
                    <a:pt x="0" y="51766"/>
                  </a:moveTo>
                  <a:cubicBezTo>
                    <a:pt x="83049" y="76595"/>
                    <a:pt x="166099" y="101425"/>
                    <a:pt x="226031" y="92863"/>
                  </a:cubicBezTo>
                  <a:cubicBezTo>
                    <a:pt x="285964" y="84301"/>
                    <a:pt x="294525" y="5532"/>
                    <a:pt x="359595" y="395"/>
                  </a:cubicBezTo>
                  <a:cubicBezTo>
                    <a:pt x="424665" y="-4742"/>
                    <a:pt x="534256" y="41492"/>
                    <a:pt x="616449" y="62040"/>
                  </a:cubicBezTo>
                  <a:cubicBezTo>
                    <a:pt x="698642" y="82588"/>
                    <a:pt x="777411" y="103137"/>
                    <a:pt x="852755" y="123685"/>
                  </a:cubicBezTo>
                  <a:cubicBezTo>
                    <a:pt x="928099" y="144233"/>
                    <a:pt x="1020566" y="147658"/>
                    <a:pt x="1068512" y="185330"/>
                  </a:cubicBezTo>
                  <a:cubicBezTo>
                    <a:pt x="1116458" y="223002"/>
                    <a:pt x="1099334" y="310333"/>
                    <a:pt x="1140431" y="349717"/>
                  </a:cubicBezTo>
                  <a:cubicBezTo>
                    <a:pt x="1181528" y="389101"/>
                    <a:pt x="1231186" y="406225"/>
                    <a:pt x="1315092" y="421636"/>
                  </a:cubicBezTo>
                  <a:cubicBezTo>
                    <a:pt x="1398998" y="437047"/>
                    <a:pt x="1558247" y="413074"/>
                    <a:pt x="1643865" y="442184"/>
                  </a:cubicBezTo>
                  <a:cubicBezTo>
                    <a:pt x="1729483" y="471294"/>
                    <a:pt x="1731196" y="558624"/>
                    <a:pt x="1828800" y="596296"/>
                  </a:cubicBezTo>
                  <a:cubicBezTo>
                    <a:pt x="1926405" y="633968"/>
                    <a:pt x="2077948" y="651091"/>
                    <a:pt x="2229492" y="668215"/>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spTree>
    <p:extLst>
      <p:ext uri="{BB962C8B-B14F-4D97-AF65-F5344CB8AC3E}">
        <p14:creationId xmlns:p14="http://schemas.microsoft.com/office/powerpoint/2010/main" val="28225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C2CA-C0F0-B19F-F51C-9957372BB467}"/>
              </a:ext>
            </a:extLst>
          </p:cNvPr>
          <p:cNvSpPr>
            <a:spLocks noGrp="1"/>
          </p:cNvSpPr>
          <p:nvPr>
            <p:ph type="title"/>
          </p:nvPr>
        </p:nvSpPr>
        <p:spPr/>
        <p:txBody>
          <a:bodyPr/>
          <a:lstStyle/>
          <a:p>
            <a:pPr algn="l"/>
            <a:r>
              <a:rPr lang="en-US" sz="4000"/>
              <a:t>Pragmatic Functions</a:t>
            </a:r>
          </a:p>
        </p:txBody>
      </p:sp>
      <p:sp>
        <p:nvSpPr>
          <p:cNvPr id="3" name="Content Placeholder 2">
            <a:extLst>
              <a:ext uri="{FF2B5EF4-FFF2-40B4-BE49-F238E27FC236}">
                <a16:creationId xmlns:a16="http://schemas.microsoft.com/office/drawing/2014/main" id="{8BCEA8B4-7D98-7DA3-7FCE-0054AD74476F}"/>
              </a:ext>
            </a:extLst>
          </p:cNvPr>
          <p:cNvSpPr>
            <a:spLocks noGrp="1"/>
          </p:cNvSpPr>
          <p:nvPr>
            <p:ph idx="1"/>
          </p:nvPr>
        </p:nvSpPr>
        <p:spPr/>
        <p:txBody>
          <a:bodyPr/>
          <a:lstStyle/>
          <a:p>
            <a:r>
              <a:rPr lang="en-US" sz="2800"/>
              <a:t>Managing turn-taking</a:t>
            </a:r>
          </a:p>
          <a:p>
            <a:r>
              <a:rPr lang="en-US" sz="2800"/>
              <a:t>Marking cognitive state</a:t>
            </a:r>
          </a:p>
          <a:p>
            <a:r>
              <a:rPr lang="en-US" sz="2800"/>
              <a:t>Indicating stance</a:t>
            </a:r>
          </a:p>
          <a:p>
            <a:r>
              <a:rPr lang="en-US" sz="2800"/>
              <a:t>Marking topic structure</a:t>
            </a:r>
          </a:p>
          <a:p>
            <a:r>
              <a:rPr lang="en-US" sz="2800"/>
              <a:t>Managing interpersonal relations</a:t>
            </a:r>
          </a:p>
        </p:txBody>
      </p:sp>
    </p:spTree>
    <p:extLst>
      <p:ext uri="{BB962C8B-B14F-4D97-AF65-F5344CB8AC3E}">
        <p14:creationId xmlns:p14="http://schemas.microsoft.com/office/powerpoint/2010/main" val="203368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t>Multistream temporal configurations</a:t>
            </a:r>
          </a:p>
          <a:p>
            <a:pPr marL="457200" indent="-457200">
              <a:lnSpc>
                <a:spcPct val="150000"/>
              </a:lnSpc>
              <a:buFont typeface="+mj-lt"/>
              <a:buAutoNum type="arabicPeriod"/>
            </a:pPr>
            <a:r>
              <a:rPr lang="en-US" sz="2400"/>
              <a:t>Gradient, not categorical</a:t>
            </a:r>
          </a:p>
          <a:p>
            <a:pPr marL="457200" indent="-457200">
              <a:lnSpc>
                <a:spcPct val="150000"/>
              </a:lnSpc>
              <a:buFont typeface="+mj-lt"/>
              <a:buAutoNum type="arabicPeriod"/>
            </a:pPr>
            <a:r>
              <a:rPr lang="en-US" sz="2400"/>
              <a:t>Flexible alignment with words </a:t>
            </a:r>
          </a:p>
          <a:p>
            <a:pPr marL="457200" indent="-457200">
              <a:lnSpc>
                <a:spcPct val="150000"/>
              </a:lnSpc>
              <a:buFont typeface="+mj-lt"/>
              <a:buAutoNum type="arabicPeriod"/>
            </a:pPr>
            <a:r>
              <a:rPr lang="en-US" sz="2400"/>
              <a:t>Direct form-function associations</a:t>
            </a:r>
          </a:p>
          <a:p>
            <a:pPr marL="457200" indent="-457200">
              <a:lnSpc>
                <a:spcPct val="150000"/>
              </a:lnSpc>
              <a:buFont typeface="+mj-lt"/>
              <a:buAutoNum type="arabicPeriod"/>
            </a:pPr>
            <a:r>
              <a:rPr lang="en-US" sz="2400"/>
              <a:t>Joint constructions </a:t>
            </a:r>
            <a:endParaRPr lang="en-US" sz="2000"/>
          </a:p>
          <a:p>
            <a:pPr marL="457200" indent="-457200">
              <a:lnSpc>
                <a:spcPct val="150000"/>
              </a:lnSpc>
              <a:buFont typeface="+mj-lt"/>
              <a:buAutoNum type="arabicPeriod"/>
            </a:pPr>
            <a:r>
              <a:rPr lang="en-US" sz="2400"/>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Tree>
    <p:extLst>
      <p:ext uri="{BB962C8B-B14F-4D97-AF65-F5344CB8AC3E}">
        <p14:creationId xmlns:p14="http://schemas.microsoft.com/office/powerpoint/2010/main" val="55067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4" y="48128"/>
            <a:ext cx="8229600" cy="1143000"/>
          </a:xfrm>
        </p:spPr>
        <p:txBody>
          <a:bodyPr/>
          <a:lstStyle/>
          <a:p>
            <a:pPr algn="l"/>
            <a:r>
              <a:rPr lang="en-US"/>
              <a:t>Realms </a:t>
            </a:r>
            <a:r>
              <a:rPr lang="en-US" dirty="0"/>
              <a:t>of Prosody</a:t>
            </a:r>
          </a:p>
        </p:txBody>
      </p:sp>
      <p:sp>
        <p:nvSpPr>
          <p:cNvPr id="10" name="Oval 9">
            <a:extLst>
              <a:ext uri="{FF2B5EF4-FFF2-40B4-BE49-F238E27FC236}">
                <a16:creationId xmlns:a16="http://schemas.microsoft.com/office/drawing/2014/main" id="{062086BD-AD7A-41DD-BD66-DEF7BB8907EE}"/>
              </a:ext>
            </a:extLst>
          </p:cNvPr>
          <p:cNvSpPr/>
          <p:nvPr/>
        </p:nvSpPr>
        <p:spPr bwMode="auto">
          <a:xfrm>
            <a:off x="292963" y="1191128"/>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3600" b="0" i="0" u="none" strike="noStrike" cap="none" normalizeH="0" baseline="0" dirty="0">
                <a:ln>
                  <a:noFill/>
                </a:ln>
                <a:solidFill>
                  <a:schemeClr val="tx1"/>
                </a:solidFill>
                <a:effectLst/>
              </a:rPr>
              <a:t>paralinguistic</a:t>
            </a:r>
            <a:endParaRPr kumimoji="1" lang="en-US" sz="32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513642"/>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a:p>
          <a:p>
            <a:pPr algn="ctr"/>
            <a:r>
              <a:rPr lang="en-US" sz="3600"/>
              <a:t>phonological</a:t>
            </a:r>
          </a:p>
          <a:p>
            <a:pPr algn="ctr"/>
            <a:r>
              <a:rPr lang="en-US"/>
              <a:t>(unit-linked, symbolic)</a:t>
            </a:r>
          </a:p>
          <a:p>
            <a:pPr algn="ctr"/>
            <a:endParaRPr lang="en-US" sz="36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253210"/>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3600" b="0" i="0" u="none" strike="noStrike" cap="none" normalizeH="0" baseline="0" dirty="0">
                <a:ln>
                  <a:noFill/>
                </a:ln>
                <a:solidFill>
                  <a:schemeClr val="tx1"/>
                </a:solidFill>
                <a:effectLst/>
              </a:rPr>
              <a:t>pragmatic</a:t>
            </a:r>
          </a:p>
        </p:txBody>
      </p:sp>
    </p:spTree>
    <p:extLst>
      <p:ext uri="{BB962C8B-B14F-4D97-AF65-F5344CB8AC3E}">
        <p14:creationId xmlns:p14="http://schemas.microsoft.com/office/powerpoint/2010/main" val="37553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latin typeface="Calibri" panose="020F0502020204030204" pitchFamily="34" charset="0"/>
                <a:ea typeface="ＭＳ Ｐゴシック" panose="020B0600070205080204" pitchFamily="34" charset="-128"/>
              </a:rPr>
              <a:t>Paralinguistics</a:t>
            </a:r>
            <a:r>
              <a:rPr lang="en-US" sz="2800" kern="1200" dirty="0">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5592619" y="2737562"/>
            <a:ext cx="346363" cy="244637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TextBox 10">
            <a:extLst>
              <a:ext uri="{FF2B5EF4-FFF2-40B4-BE49-F238E27FC236}">
                <a16:creationId xmlns:a16="http://schemas.microsoft.com/office/drawing/2014/main" id="{F1B6DDB2-A548-E1CC-0D3E-9134D409C356}"/>
              </a:ext>
            </a:extLst>
          </p:cNvPr>
          <p:cNvSpPr txBox="1"/>
          <p:nvPr/>
        </p:nvSpPr>
        <p:spPr>
          <a:xfrm>
            <a:off x="5860714" y="2663188"/>
            <a:ext cx="4572000" cy="2520434"/>
          </a:xfrm>
          <a:prstGeom prst="rect">
            <a:avLst/>
          </a:prstGeom>
          <a:noFill/>
        </p:spPr>
        <p:txBody>
          <a:bodyPr wrap="square">
            <a:spAutoFit/>
          </a:bodyPr>
          <a:lstStyle/>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20.  </a:t>
            </a:r>
            <a:r>
              <a:rPr lang="en-US" sz="2800" dirty="0" err="1">
                <a:solidFill>
                  <a:schemeClr val="tx1">
                    <a:lumMod val="65000"/>
                  </a:schemeClr>
                </a:solidFill>
                <a:latin typeface="Calibri" panose="020F0502020204030204" pitchFamily="34" charset="0"/>
                <a:ea typeface="ＭＳ Ｐゴシック" panose="020B0600070205080204" pitchFamily="34" charset="-128"/>
              </a:rPr>
              <a:t>Paralinguistics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marL="514350" indent="-514350">
              <a:lnSpc>
                <a:spcPct val="114000"/>
              </a:lnSpc>
              <a:buAutoNum type="arabicPeriod" startAt="21"/>
            </a:pPr>
            <a:r>
              <a:rPr lang="en-US" sz="2800">
                <a:latin typeface="Calibri" panose="020F0502020204030204" pitchFamily="34" charset="0"/>
                <a:ea typeface="ＭＳ Ｐゴシック" panose="020B0600070205080204" pitchFamily="34" charset="-128"/>
              </a:rPr>
              <a:t> Pragmatics</a:t>
            </a: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Prosodic </a:t>
            </a: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Constructions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 . .</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id="{ECB02375-BBAA-DDE3-890F-3F6CCA130FCE}"/>
              </a:ext>
            </a:extLst>
          </p:cNvPr>
          <p:cNvCxnSpPr>
            <a:endCxn id="8" idx="1"/>
          </p:cNvCxnSpPr>
          <p:nvPr/>
        </p:nvCxnSpPr>
        <p:spPr bwMode="auto">
          <a:xfrm flipV="1">
            <a:off x="4838700" y="3960748"/>
            <a:ext cx="753919" cy="524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57128253"/>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latin typeface="Calibri" panose="020F0502020204030204" pitchFamily="34" charset="0"/>
                <a:ea typeface="ＭＳ Ｐゴシック" panose="020B0600070205080204" pitchFamily="34" charset="-128"/>
              </a:rPr>
              <a:t>Paralinguistics</a:t>
            </a:r>
            <a:r>
              <a:rPr lang="en-US" sz="2800" kern="1200" dirty="0">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5592619" y="2737562"/>
            <a:ext cx="346363" cy="244637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TextBox 10">
            <a:extLst>
              <a:ext uri="{FF2B5EF4-FFF2-40B4-BE49-F238E27FC236}">
                <a16:creationId xmlns:a16="http://schemas.microsoft.com/office/drawing/2014/main" id="{F1B6DDB2-A548-E1CC-0D3E-9134D409C356}"/>
              </a:ext>
            </a:extLst>
          </p:cNvPr>
          <p:cNvSpPr txBox="1"/>
          <p:nvPr/>
        </p:nvSpPr>
        <p:spPr>
          <a:xfrm>
            <a:off x="5860714" y="2663188"/>
            <a:ext cx="4572000" cy="2520434"/>
          </a:xfrm>
          <a:prstGeom prst="rect">
            <a:avLst/>
          </a:prstGeom>
          <a:noFill/>
        </p:spPr>
        <p:txBody>
          <a:bodyPr wrap="square">
            <a:spAutoFit/>
          </a:bodyPr>
          <a:lstStyle/>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20.  </a:t>
            </a:r>
            <a:r>
              <a:rPr lang="en-US" sz="2800" dirty="0" err="1">
                <a:solidFill>
                  <a:schemeClr val="tx1">
                    <a:lumMod val="65000"/>
                  </a:schemeClr>
                </a:solidFill>
                <a:latin typeface="Calibri" panose="020F0502020204030204" pitchFamily="34" charset="0"/>
                <a:ea typeface="ＭＳ Ｐゴシック" panose="020B0600070205080204" pitchFamily="34" charset="-128"/>
              </a:rPr>
              <a:t>Paralinguistics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Pragmatics</a:t>
            </a:r>
          </a:p>
          <a:p>
            <a:pPr marL="514350" indent="-514350">
              <a:lnSpc>
                <a:spcPct val="114000"/>
              </a:lnSpc>
              <a:buAutoNum type="arabicPeriod" startAt="21"/>
            </a:pPr>
            <a:r>
              <a:rPr lang="en-US" sz="2800">
                <a:solidFill>
                  <a:srgbClr val="FFFF00"/>
                </a:solidFill>
                <a:latin typeface="Calibri" panose="020F0502020204030204" pitchFamily="34" charset="0"/>
                <a:ea typeface="ＭＳ Ｐゴシック" panose="020B0600070205080204" pitchFamily="34" charset="-128"/>
              </a:rPr>
              <a:t> Prosodic </a:t>
            </a:r>
          </a:p>
          <a:p>
            <a:pPr>
              <a:lnSpc>
                <a:spcPct val="114000"/>
              </a:lnSpc>
            </a:pPr>
            <a:r>
              <a:rPr lang="en-US" sz="2800">
                <a:solidFill>
                  <a:srgbClr val="FFFF00"/>
                </a:solidFill>
                <a:latin typeface="Calibri" panose="020F0502020204030204" pitchFamily="34" charset="0"/>
                <a:ea typeface="ＭＳ Ｐゴシック" panose="020B0600070205080204" pitchFamily="34" charset="-128"/>
              </a:rPr>
              <a:t>       Constructions</a:t>
            </a:r>
            <a:endParaRPr lang="en-US" sz="2800" dirty="0">
              <a:solidFill>
                <a:srgbClr val="FFFF00"/>
              </a:solidFill>
              <a:latin typeface="Calibri" panose="020F0502020204030204" pitchFamily="34" charset="0"/>
              <a:ea typeface="ＭＳ Ｐゴシック" panose="020B0600070205080204" pitchFamily="34" charset="-128"/>
            </a:endParaRP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 . .</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id="{ECB02375-BBAA-DDE3-890F-3F6CCA130FCE}"/>
              </a:ext>
            </a:extLst>
          </p:cNvPr>
          <p:cNvCxnSpPr>
            <a:endCxn id="8" idx="1"/>
          </p:cNvCxnSpPr>
          <p:nvPr/>
        </p:nvCxnSpPr>
        <p:spPr bwMode="auto">
          <a:xfrm flipV="1">
            <a:off x="4838700" y="3960748"/>
            <a:ext cx="753919" cy="524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21450231"/>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B7E8-7775-4196-B20E-311B88951E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8B4F65-9B73-48FB-987C-DED1A96F54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15787-BC30-4C91-8704-8C5218E517B9}"/>
              </a:ext>
            </a:extLst>
          </p:cNvPr>
          <p:cNvSpPr>
            <a:spLocks noGrp="1"/>
          </p:cNvSpPr>
          <p:nvPr>
            <p:ph idx="1"/>
          </p:nvPr>
        </p:nvSpPr>
        <p:spPr>
          <a:xfrm>
            <a:off x="64700" y="454480"/>
            <a:ext cx="1621764" cy="2551176"/>
          </a:xfrm>
        </p:spPr>
        <p:txBody>
          <a:bodyPr/>
          <a:lstStyle/>
          <a:p>
            <a:pPr marL="0" indent="0" algn="r">
              <a:buNone/>
            </a:pPr>
            <a:r>
              <a:rPr lang="en-US" sz="2400"/>
              <a:t>Statement</a:t>
            </a:r>
          </a:p>
          <a:p>
            <a:pPr marL="0" indent="0" algn="r">
              <a:buNone/>
            </a:pPr>
            <a:endParaRPr lang="en-US" sz="2400"/>
          </a:p>
          <a:p>
            <a:pPr marL="0" indent="0" algn="r">
              <a:buNone/>
            </a:pPr>
            <a:endParaRPr lang="en-US" sz="2400"/>
          </a:p>
          <a:p>
            <a:pPr marL="0" indent="0" algn="r">
              <a:buNone/>
            </a:pPr>
            <a:endParaRPr lang="en-US" sz="2400"/>
          </a:p>
          <a:p>
            <a:pPr marL="0" indent="0" algn="r">
              <a:buNone/>
            </a:pPr>
            <a:endParaRPr lang="en-US" sz="1600"/>
          </a:p>
          <a:p>
            <a:pPr marL="0" indent="0" algn="r">
              <a:buNone/>
            </a:pPr>
            <a:r>
              <a:rPr lang="en-US" sz="2400"/>
              <a:t>Question</a:t>
            </a:r>
          </a:p>
        </p:txBody>
      </p:sp>
      <p:pic>
        <p:nvPicPr>
          <p:cNvPr id="1026" name="Picture 2" descr="F0 contours for statement (a) and question (b)-(c) variants of the syntactically declarative utterance Katherina sucht 'ne Wohnung ('Katherina is looking for a flat') produced naturally by ON with pitch accents on the syllables-ri-and Woh-(highlighted in grey). The two question productions differ in the direction of the utterance-final F0 movement. ">
            <a:extLst>
              <a:ext uri="{FF2B5EF4-FFF2-40B4-BE49-F238E27FC236}">
                <a16:creationId xmlns:a16="http://schemas.microsoft.com/office/drawing/2014/main" id="{C4528604-7C6C-4307-83A3-8C938B0303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6193"/>
          <a:stretch/>
        </p:blipFill>
        <p:spPr bwMode="auto">
          <a:xfrm>
            <a:off x="1844745" y="361295"/>
            <a:ext cx="5130342" cy="3844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97A719-1E09-4696-B4C6-9C72C51EA48C}"/>
              </a:ext>
            </a:extLst>
          </p:cNvPr>
          <p:cNvSpPr txBox="1"/>
          <p:nvPr/>
        </p:nvSpPr>
        <p:spPr>
          <a:xfrm>
            <a:off x="387146" y="6449847"/>
            <a:ext cx="2852928" cy="276999"/>
          </a:xfrm>
          <a:prstGeom prst="rect">
            <a:avLst/>
          </a:prstGeom>
          <a:noFill/>
        </p:spPr>
        <p:txBody>
          <a:bodyPr wrap="square" rtlCol="0">
            <a:spAutoFit/>
          </a:bodyPr>
          <a:lstStyle/>
          <a:p>
            <a:r>
              <a:rPr lang="en-US" sz="1200"/>
              <a:t>Petrone, Niebuhr (2014)</a:t>
            </a:r>
          </a:p>
        </p:txBody>
      </p:sp>
      <p:pic>
        <p:nvPicPr>
          <p:cNvPr id="4" name="Wohnung_Statement_Fig1">
            <a:hlinkClick r:id="" action="ppaction://media"/>
            <a:extLst>
              <a:ext uri="{FF2B5EF4-FFF2-40B4-BE49-F238E27FC236}">
                <a16:creationId xmlns:a16="http://schemas.microsoft.com/office/drawing/2014/main" id="{D01261C4-742E-7965-CC07-FD6A284A899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6864" y="1198976"/>
            <a:ext cx="609600" cy="609600"/>
          </a:xfrm>
          <a:prstGeom prst="rect">
            <a:avLst/>
          </a:prstGeom>
        </p:spPr>
      </p:pic>
      <p:pic>
        <p:nvPicPr>
          <p:cNvPr id="7" name="Wohnung_Question_Rising_Fig1">
            <a:hlinkClick r:id="" action="ppaction://media"/>
            <a:extLst>
              <a:ext uri="{FF2B5EF4-FFF2-40B4-BE49-F238E27FC236}">
                <a16:creationId xmlns:a16="http://schemas.microsoft.com/office/drawing/2014/main" id="{1F142F19-7BFD-6C6D-D0D0-EE9E8AAC8ED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57873" y="3036653"/>
            <a:ext cx="609600" cy="609600"/>
          </a:xfrm>
          <a:prstGeom prst="rect">
            <a:avLst/>
          </a:prstGeom>
        </p:spPr>
      </p:pic>
      <p:sp>
        <p:nvSpPr>
          <p:cNvPr id="10" name="TextBox 9">
            <a:extLst>
              <a:ext uri="{FF2B5EF4-FFF2-40B4-BE49-F238E27FC236}">
                <a16:creationId xmlns:a16="http://schemas.microsoft.com/office/drawing/2014/main" id="{172C7AF3-B3E0-129F-095F-A57A7F96F91C}"/>
              </a:ext>
            </a:extLst>
          </p:cNvPr>
          <p:cNvSpPr txBox="1"/>
          <p:nvPr/>
        </p:nvSpPr>
        <p:spPr>
          <a:xfrm>
            <a:off x="5434763" y="4925563"/>
            <a:ext cx="3709237" cy="707886"/>
          </a:xfrm>
          <a:prstGeom prst="rect">
            <a:avLst/>
          </a:prstGeom>
          <a:noFill/>
        </p:spPr>
        <p:txBody>
          <a:bodyPr wrap="square" rtlCol="0">
            <a:spAutoFit/>
          </a:bodyPr>
          <a:lstStyle/>
          <a:p>
            <a:r>
              <a:rPr lang="en-US" sz="2000"/>
              <a:t>an 80 millisecond difference</a:t>
            </a:r>
          </a:p>
          <a:p>
            <a:r>
              <a:rPr lang="en-US" sz="2000"/>
              <a:t>can determine polite vs cold</a:t>
            </a:r>
          </a:p>
        </p:txBody>
      </p:sp>
      <p:sp>
        <p:nvSpPr>
          <p:cNvPr id="11" name="Content Placeholder 2">
            <a:extLst>
              <a:ext uri="{FF2B5EF4-FFF2-40B4-BE49-F238E27FC236}">
                <a16:creationId xmlns:a16="http://schemas.microsoft.com/office/drawing/2014/main" id="{65152F07-DDA3-C9EB-530E-46FDF20CA0AC}"/>
              </a:ext>
            </a:extLst>
          </p:cNvPr>
          <p:cNvSpPr txBox="1">
            <a:spLocks/>
          </p:cNvSpPr>
          <p:nvPr/>
        </p:nvSpPr>
        <p:spPr bwMode="auto">
          <a:xfrm>
            <a:off x="770660" y="4856358"/>
            <a:ext cx="4490100" cy="956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000" kern="0"/>
              <a:t>c.f. English</a:t>
            </a:r>
          </a:p>
          <a:p>
            <a:pPr marL="0" indent="0">
              <a:buFontTx/>
              <a:buNone/>
            </a:pPr>
            <a:r>
              <a:rPr lang="en-US" sz="2000" i="1" kern="0"/>
              <a:t>      would you like something to drink?</a:t>
            </a:r>
          </a:p>
        </p:txBody>
      </p:sp>
      <p:sp>
        <p:nvSpPr>
          <p:cNvPr id="12" name="Content Placeholder 2">
            <a:extLst>
              <a:ext uri="{FF2B5EF4-FFF2-40B4-BE49-F238E27FC236}">
                <a16:creationId xmlns:a16="http://schemas.microsoft.com/office/drawing/2014/main" id="{7B842668-A4C7-9105-D817-C59BCBA37B44}"/>
              </a:ext>
            </a:extLst>
          </p:cNvPr>
          <p:cNvSpPr txBox="1">
            <a:spLocks/>
          </p:cNvSpPr>
          <p:nvPr/>
        </p:nvSpPr>
        <p:spPr bwMode="auto">
          <a:xfrm>
            <a:off x="770660" y="4857257"/>
            <a:ext cx="4490100" cy="10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000" kern="0"/>
              <a:t>c.f. English</a:t>
            </a:r>
          </a:p>
          <a:p>
            <a:pPr marL="0" indent="0">
              <a:buFontTx/>
              <a:buNone/>
            </a:pPr>
            <a:r>
              <a:rPr lang="en-US" sz="2000" i="1" kern="0"/>
              <a:t>      </a:t>
            </a:r>
            <a:r>
              <a:rPr lang="en-US" sz="2000" i="1" kern="0">
                <a:solidFill>
                  <a:srgbClr val="FFFF00"/>
                </a:solidFill>
              </a:rPr>
              <a:t>would</a:t>
            </a:r>
            <a:r>
              <a:rPr lang="en-US" sz="2000" i="1" kern="0"/>
              <a:t> you </a:t>
            </a:r>
            <a:r>
              <a:rPr lang="en-US" sz="2000" i="1" kern="0">
                <a:solidFill>
                  <a:srgbClr val="FFFF00"/>
                </a:solidFill>
              </a:rPr>
              <a:t>like</a:t>
            </a:r>
            <a:r>
              <a:rPr lang="en-US" sz="2000" i="1" kern="0"/>
              <a:t> something to </a:t>
            </a:r>
            <a:r>
              <a:rPr lang="en-US" sz="2000" i="1" kern="0">
                <a:solidFill>
                  <a:srgbClr val="FFFF00"/>
                </a:solidFill>
              </a:rPr>
              <a:t>drink</a:t>
            </a:r>
            <a:r>
              <a:rPr lang="en-US" sz="2000" i="1" kern="0"/>
              <a:t>?</a:t>
            </a:r>
          </a:p>
        </p:txBody>
      </p:sp>
      <p:cxnSp>
        <p:nvCxnSpPr>
          <p:cNvPr id="2" name="Straight Arrow Connector 1">
            <a:extLst>
              <a:ext uri="{FF2B5EF4-FFF2-40B4-BE49-F238E27FC236}">
                <a16:creationId xmlns:a16="http://schemas.microsoft.com/office/drawing/2014/main" id="{F703DCF3-CEE4-8B21-FD4D-516B631E9518}"/>
              </a:ext>
            </a:extLst>
          </p:cNvPr>
          <p:cNvCxnSpPr>
            <a:cxnSpLocks/>
          </p:cNvCxnSpPr>
          <p:nvPr/>
        </p:nvCxnSpPr>
        <p:spPr bwMode="auto">
          <a:xfrm flipV="1">
            <a:off x="3220618" y="1682887"/>
            <a:ext cx="0" cy="483991"/>
          </a:xfrm>
          <a:prstGeom prst="straightConnector1">
            <a:avLst/>
          </a:prstGeom>
          <a:solidFill>
            <a:schemeClr val="accent1"/>
          </a:solidFill>
          <a:ln w="57150" cap="flat" cmpd="sng" algn="ctr">
            <a:solidFill>
              <a:srgbClr val="5CB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32FB0D93-B6A6-F79E-0EF5-3F591A6225A9}"/>
              </a:ext>
            </a:extLst>
          </p:cNvPr>
          <p:cNvCxnSpPr>
            <a:cxnSpLocks/>
          </p:cNvCxnSpPr>
          <p:nvPr/>
        </p:nvCxnSpPr>
        <p:spPr bwMode="auto">
          <a:xfrm flipV="1">
            <a:off x="3286233" y="3595996"/>
            <a:ext cx="0" cy="483991"/>
          </a:xfrm>
          <a:prstGeom prst="straightConnector1">
            <a:avLst/>
          </a:prstGeom>
          <a:solidFill>
            <a:schemeClr val="accent1"/>
          </a:solidFill>
          <a:ln w="57150" cap="flat" cmpd="sng" algn="ctr">
            <a:solidFill>
              <a:srgbClr val="5CB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3909F5D5-1FD1-2160-44E9-D1EB12E02831}"/>
              </a:ext>
            </a:extLst>
          </p:cNvPr>
          <p:cNvCxnSpPr>
            <a:cxnSpLocks/>
          </p:cNvCxnSpPr>
          <p:nvPr/>
        </p:nvCxnSpPr>
        <p:spPr bwMode="auto">
          <a:xfrm flipV="1">
            <a:off x="3286233" y="1144625"/>
            <a:ext cx="0" cy="483991"/>
          </a:xfrm>
          <a:prstGeom prst="straightConnector1">
            <a:avLst/>
          </a:prstGeom>
          <a:solidFill>
            <a:schemeClr val="accent1"/>
          </a:solidFill>
          <a:ln w="57150" cap="flat" cmpd="sng" algn="ctr">
            <a:solidFill>
              <a:srgbClr val="0078C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128C416C-83E2-4476-03AD-49446C59D92A}"/>
              </a:ext>
            </a:extLst>
          </p:cNvPr>
          <p:cNvCxnSpPr>
            <a:cxnSpLocks/>
          </p:cNvCxnSpPr>
          <p:nvPr/>
        </p:nvCxnSpPr>
        <p:spPr bwMode="auto">
          <a:xfrm flipV="1">
            <a:off x="3546401" y="3189057"/>
            <a:ext cx="0" cy="483991"/>
          </a:xfrm>
          <a:prstGeom prst="straightConnector1">
            <a:avLst/>
          </a:prstGeom>
          <a:solidFill>
            <a:schemeClr val="accent1"/>
          </a:solidFill>
          <a:ln w="57150" cap="flat" cmpd="sng" algn="ctr">
            <a:solidFill>
              <a:srgbClr val="0078C2"/>
            </a:solidFill>
            <a:prstDash val="solid"/>
            <a:round/>
            <a:headEnd type="none" w="med" len="med"/>
            <a:tailEnd type="triangle"/>
          </a:ln>
          <a:effectLst/>
        </p:spPr>
      </p:cxnSp>
      <p:pic>
        <p:nvPicPr>
          <p:cNvPr id="16" name="Wohnung_Statement_Fig1">
            <a:hlinkClick r:id="" action="ppaction://media"/>
            <a:extLst>
              <a:ext uri="{FF2B5EF4-FFF2-40B4-BE49-F238E27FC236}">
                <a16:creationId xmlns:a16="http://schemas.microsoft.com/office/drawing/2014/main" id="{C301E5D6-4FED-3877-1CC5-159BD6195A96}"/>
              </a:ext>
            </a:extLst>
          </p:cNvPr>
          <p:cNvPicPr>
            <a:picLocks noChangeAspect="1"/>
          </p:cNvPicPr>
          <p:nvPr>
            <a:audioFile r:link="rId5"/>
            <p:extLst>
              <p:ext uri="{DAA4B4D4-6D71-4841-9C94-3DE7FCFB9230}">
                <p14:media xmlns:p14="http://schemas.microsoft.com/office/powerpoint/2010/main" r:embed="rId1">
                  <p14:trim end="731.4791"/>
                </p14:media>
              </p:ext>
            </p:extLst>
          </p:nvPr>
        </p:nvPicPr>
        <p:blipFill>
          <a:blip r:embed="rId9"/>
          <a:stretch>
            <a:fillRect/>
          </a:stretch>
        </p:blipFill>
        <p:spPr>
          <a:xfrm>
            <a:off x="7457536" y="1263832"/>
            <a:ext cx="609600" cy="609600"/>
          </a:xfrm>
          <a:prstGeom prst="rect">
            <a:avLst/>
          </a:prstGeom>
        </p:spPr>
      </p:pic>
      <p:pic>
        <p:nvPicPr>
          <p:cNvPr id="17" name="Wohnung_Question_Rising_Fig1">
            <a:hlinkClick r:id="" action="ppaction://media"/>
            <a:extLst>
              <a:ext uri="{FF2B5EF4-FFF2-40B4-BE49-F238E27FC236}">
                <a16:creationId xmlns:a16="http://schemas.microsoft.com/office/drawing/2014/main" id="{BDAACB1C-F18B-99D7-B91D-F9F9B71B7824}"/>
              </a:ext>
            </a:extLst>
          </p:cNvPr>
          <p:cNvPicPr>
            <a:picLocks noChangeAspect="1"/>
          </p:cNvPicPr>
          <p:nvPr>
            <a:audioFile r:link="rId5"/>
            <p:extLst>
              <p:ext uri="{DAA4B4D4-6D71-4841-9C94-3DE7FCFB9230}">
                <p14:media xmlns:p14="http://schemas.microsoft.com/office/powerpoint/2010/main" r:embed="rId3">
                  <p14:trim end="850.875"/>
                </p14:media>
              </p:ext>
            </p:extLst>
          </p:nvPr>
        </p:nvPicPr>
        <p:blipFill>
          <a:blip r:embed="rId9"/>
          <a:stretch>
            <a:fillRect/>
          </a:stretch>
        </p:blipFill>
        <p:spPr>
          <a:xfrm>
            <a:off x="7438545" y="3101509"/>
            <a:ext cx="609600" cy="609600"/>
          </a:xfrm>
          <a:prstGeom prst="rect">
            <a:avLst/>
          </a:prstGeom>
        </p:spPr>
      </p:pic>
    </p:spTree>
    <p:extLst>
      <p:ext uri="{BB962C8B-B14F-4D97-AF65-F5344CB8AC3E}">
        <p14:creationId xmlns:p14="http://schemas.microsoft.com/office/powerpoint/2010/main" val="29480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42"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558" fill="hold"/>
                                        <p:tgtEl>
                                          <p:spTgt spid="16"/>
                                        </p:tgtEl>
                                      </p:cBhvr>
                                    </p:cmd>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9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16"/>
                </p:tgtEl>
              </p:cMediaNode>
            </p:audio>
            <p:audio>
              <p:cMediaNode vol="80000">
                <p:cTn id="40" fill="hold" display="0">
                  <p:stCondLst>
                    <p:cond delay="indefinite"/>
                  </p:stCondLst>
                  <p:endCondLst>
                    <p:cond evt="onStopAudio" delay="0">
                      <p:tgtEl>
                        <p:sldTgt/>
                      </p:tgtEl>
                    </p:cond>
                  </p:endCondLst>
                </p:cTn>
                <p:tgtEl>
                  <p:spTgt spid="17"/>
                </p:tgtEl>
              </p:cMediaNode>
            </p:audio>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2922813" y="4266494"/>
            <a:ext cx="2253344"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Oval 9"/>
          <p:cNvSpPr/>
          <p:nvPr/>
        </p:nvSpPr>
        <p:spPr bwMode="auto">
          <a:xfrm>
            <a:off x="3352795" y="3373867"/>
            <a:ext cx="1872343"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Oval 6"/>
          <p:cNvSpPr/>
          <p:nvPr/>
        </p:nvSpPr>
        <p:spPr bwMode="auto">
          <a:xfrm>
            <a:off x="3058885" y="2481238"/>
            <a:ext cx="1981200"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 name="Oval 5"/>
          <p:cNvSpPr/>
          <p:nvPr/>
        </p:nvSpPr>
        <p:spPr bwMode="auto">
          <a:xfrm>
            <a:off x="4735283" y="1588609"/>
            <a:ext cx="2253344"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itle 1"/>
          <p:cNvSpPr>
            <a:spLocks noGrp="1"/>
          </p:cNvSpPr>
          <p:nvPr>
            <p:ph type="title"/>
          </p:nvPr>
        </p:nvSpPr>
        <p:spPr/>
        <p:txBody>
          <a:bodyPr/>
          <a:lstStyle/>
          <a:p>
            <a:r>
              <a:rPr lang="en-US" sz="4000" dirty="0"/>
              <a:t>(of course it’s complicated)</a:t>
            </a:r>
          </a:p>
        </p:txBody>
      </p:sp>
      <p:sp>
        <p:nvSpPr>
          <p:cNvPr id="3" name="Content Placeholder 2"/>
          <p:cNvSpPr>
            <a:spLocks noGrp="1"/>
          </p:cNvSpPr>
          <p:nvPr>
            <p:ph idx="1"/>
          </p:nvPr>
        </p:nvSpPr>
        <p:spPr>
          <a:xfrm>
            <a:off x="457200" y="1708353"/>
            <a:ext cx="8229600" cy="576942"/>
          </a:xfrm>
        </p:spPr>
        <p:txBody>
          <a:bodyPr/>
          <a:lstStyle/>
          <a:p>
            <a:pPr marL="0" indent="0">
              <a:buNone/>
            </a:pPr>
            <a:r>
              <a:rPr lang="en-US" sz="2400" dirty="0"/>
              <a:t>the homeowner and his family, apparently safe.</a:t>
            </a:r>
          </a:p>
          <a:p>
            <a:endParaRPr lang="en-US" sz="2400" dirty="0"/>
          </a:p>
        </p:txBody>
      </p:sp>
      <p:pic>
        <p:nvPicPr>
          <p:cNvPr id="4" name="homeow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00257" y="1675695"/>
            <a:ext cx="609600" cy="609600"/>
          </a:xfrm>
          <a:prstGeom prst="rect">
            <a:avLst/>
          </a:prstGeom>
        </p:spPr>
      </p:pic>
      <p:sp>
        <p:nvSpPr>
          <p:cNvPr id="5" name="Content Placeholder 2"/>
          <p:cNvSpPr txBox="1">
            <a:spLocks/>
          </p:cNvSpPr>
          <p:nvPr/>
        </p:nvSpPr>
        <p:spPr bwMode="auto">
          <a:xfrm>
            <a:off x="457200" y="2600982"/>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that’s Space Coast Radio News in ninety seconds</a:t>
            </a:r>
          </a:p>
          <a:p>
            <a:endParaRPr lang="en-US" sz="2400" kern="0" dirty="0"/>
          </a:p>
        </p:txBody>
      </p:sp>
      <p:sp>
        <p:nvSpPr>
          <p:cNvPr id="8" name="Content Placeholder 2"/>
          <p:cNvSpPr txBox="1">
            <a:spLocks/>
          </p:cNvSpPr>
          <p:nvPr/>
        </p:nvSpPr>
        <p:spPr bwMode="auto">
          <a:xfrm>
            <a:off x="457200" y="3493611"/>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where she died from her injuries …</a:t>
            </a:r>
          </a:p>
          <a:p>
            <a:endParaRPr lang="en-US" sz="2400" kern="0" dirty="0"/>
          </a:p>
        </p:txBody>
      </p:sp>
      <p:pic>
        <p:nvPicPr>
          <p:cNvPr id="11" name="station-i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05057" y="2568324"/>
            <a:ext cx="609600" cy="609600"/>
          </a:xfrm>
          <a:prstGeom prst="rect">
            <a:avLst/>
          </a:prstGeom>
        </p:spPr>
      </p:pic>
      <p:pic>
        <p:nvPicPr>
          <p:cNvPr id="12" name="she-die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475515" y="3450067"/>
            <a:ext cx="609600" cy="609600"/>
          </a:xfrm>
          <a:prstGeom prst="rect">
            <a:avLst/>
          </a:prstGeom>
        </p:spPr>
      </p:pic>
      <p:sp>
        <p:nvSpPr>
          <p:cNvPr id="13" name="Content Placeholder 2"/>
          <p:cNvSpPr txBox="1">
            <a:spLocks/>
          </p:cNvSpPr>
          <p:nvPr/>
        </p:nvSpPr>
        <p:spPr bwMode="auto">
          <a:xfrm>
            <a:off x="457200" y="4386240"/>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arraigned on ten counts of production of child pornography </a:t>
            </a:r>
          </a:p>
        </p:txBody>
      </p:sp>
      <p:pic>
        <p:nvPicPr>
          <p:cNvPr id="15" name="arreste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8109857" y="5082928"/>
            <a:ext cx="609600" cy="609600"/>
          </a:xfrm>
          <a:prstGeom prst="rect">
            <a:avLst/>
          </a:prstGeom>
        </p:spPr>
      </p:pic>
    </p:spTree>
    <p:extLst>
      <p:ext uri="{BB962C8B-B14F-4D97-AF65-F5344CB8AC3E}">
        <p14:creationId xmlns:p14="http://schemas.microsoft.com/office/powerpoint/2010/main" val="32099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012" fill="hold"/>
                                        <p:tgtEl>
                                          <p:spTgt spid="11"/>
                                        </p:tgtEl>
                                      </p:cBhvr>
                                    </p:cmd>
                                  </p:childTnLst>
                                </p:cTn>
                              </p:par>
                            </p:childTnLst>
                          </p:cTn>
                        </p:par>
                      </p:childTnLst>
                    </p:cTn>
                  </p:par>
                </p:childTnLst>
              </p:cTn>
              <p:nextCondLst>
                <p:cond evt="onClick" delay="0">
                  <p:tgtEl>
                    <p:spTgt spid="11"/>
                  </p:tgtEl>
                </p:cond>
              </p:nextCondLst>
            </p:seq>
            <p:audio>
              <p:cMediaNode vol="80000">
                <p:cTn id="33" fill="hold" display="0">
                  <p:stCondLst>
                    <p:cond delay="indefinite"/>
                  </p:stCondLst>
                  <p:endCondLst>
                    <p:cond evt="onStopAudio" delay="0">
                      <p:tgtEl>
                        <p:sldTgt/>
                      </p:tgtEl>
                    </p:cond>
                  </p:endCondLst>
                </p:cTn>
                <p:tgtEl>
                  <p:spTgt spid="11"/>
                </p:tgtEl>
              </p:cMediaNode>
            </p:audio>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215" fill="hold"/>
                                        <p:tgtEl>
                                          <p:spTgt spid="12"/>
                                        </p:tgtEl>
                                      </p:cBhvr>
                                    </p:cmd>
                                  </p:childTnLst>
                                </p:cTn>
                              </p:par>
                            </p:childTnLst>
                          </p:cTn>
                        </p:par>
                      </p:childTnLst>
                    </p:cTn>
                  </p:par>
                </p:childTnLst>
              </p:cTn>
              <p:nextCondLst>
                <p:cond evt="onClick" delay="0">
                  <p:tgtEl>
                    <p:spTgt spid="12"/>
                  </p:tgtEl>
                </p:cond>
              </p:nextCondLst>
            </p:seq>
            <p:audio>
              <p:cMediaNode vol="80000">
                <p:cTn id="39" fill="hold" display="0">
                  <p:stCondLst>
                    <p:cond delay="indefinite"/>
                  </p:stCondLst>
                  <p:endCondLst>
                    <p:cond evt="onStopAudio" delay="0">
                      <p:tgtEl>
                        <p:sldTgt/>
                      </p:tgtEl>
                    </p:cond>
                  </p:endCondLst>
                </p:cTn>
                <p:tgtEl>
                  <p:spTgt spid="12"/>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015" fill="hold"/>
                                        <p:tgtEl>
                                          <p:spTgt spid="15"/>
                                        </p:tgtEl>
                                      </p:cBhvr>
                                    </p:cmd>
                                  </p:childTnLst>
                                </p:cTn>
                              </p:par>
                            </p:childTnLst>
                          </p:cTn>
                        </p:par>
                      </p:childTnLst>
                    </p:cTn>
                  </p:par>
                </p:childTnLst>
              </p:cTn>
              <p:nextCondLst>
                <p:cond evt="onClick" delay="0">
                  <p:tgtEl>
                    <p:spTgt spid="15"/>
                  </p:tgtEl>
                </p:cond>
              </p:nextCondLst>
            </p:seq>
            <p:audio>
              <p:cMediaNode vol="80000">
                <p:cTn id="45" fill="hold" display="0">
                  <p:stCondLst>
                    <p:cond delay="indefinite"/>
                  </p:stCondLst>
                  <p:endCondLst>
                    <p:cond evt="onStopAudio" delay="0">
                      <p:tgtEl>
                        <p:sldTgt/>
                      </p:tgtEl>
                    </p:cond>
                  </p:endCondLst>
                </p:cTn>
                <p:tgtEl>
                  <p:spTgt spid="15"/>
                </p:tgtEl>
              </p:cMediaNode>
            </p:audio>
          </p:childTnLst>
        </p:cTn>
      </p:par>
    </p:tnLst>
    <p:bldLst>
      <p:bldP spid="14" grpId="0" animBg="1"/>
      <p:bldP spid="10" grpId="0" animBg="1"/>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lstStyle/>
          <a:p>
            <a:pPr marL="0" indent="0">
              <a:lnSpc>
                <a:spcPct val="150000"/>
              </a:lnSpc>
              <a:buNone/>
            </a:pPr>
            <a:r>
              <a:rPr lang="en-US" sz="2400" dirty="0"/>
              <a:t>Technical</a:t>
            </a:r>
          </a:p>
          <a:p>
            <a:pPr>
              <a:lnSpc>
                <a:spcPct val="150000"/>
              </a:lnSpc>
              <a:buFontTx/>
              <a:buChar char="-"/>
            </a:pPr>
            <a:r>
              <a:rPr lang="en-US" sz="2400" dirty="0"/>
              <a:t>Speech synthesis, dialog systems, information retrieval</a:t>
            </a:r>
          </a:p>
          <a:p>
            <a:pPr marL="0" indent="0">
              <a:lnSpc>
                <a:spcPct val="150000"/>
              </a:lnSpc>
              <a:spcBef>
                <a:spcPts val="2400"/>
              </a:spcBef>
              <a:buNone/>
            </a:pPr>
            <a:r>
              <a:rPr lang="en-US" sz="2400" dirty="0"/>
              <a:t>Other</a:t>
            </a:r>
          </a:p>
          <a:p>
            <a:pPr marL="0" indent="0">
              <a:lnSpc>
                <a:spcPct val="150000"/>
              </a:lnSpc>
              <a:buNone/>
            </a:pPr>
            <a:r>
              <a:rPr lang="en-US" sz="2400" dirty="0"/>
              <a:t>-  Language learning </a:t>
            </a:r>
          </a:p>
          <a:p>
            <a:pPr marL="457200" lvl="1" indent="0">
              <a:lnSpc>
                <a:spcPct val="150000"/>
              </a:lnSpc>
              <a:buNone/>
            </a:pPr>
            <a:r>
              <a:rPr lang="en-US" sz="2000" dirty="0"/>
              <a:t>(individual performance varied from 43% to 95%)</a:t>
            </a:r>
          </a:p>
          <a:p>
            <a:pPr marL="57150" indent="0">
              <a:lnSpc>
                <a:spcPct val="150000"/>
              </a:lnSpc>
              <a:buNone/>
            </a:pPr>
            <a:r>
              <a:rPr lang="en-US" sz="2400" dirty="0"/>
              <a:t>- Skills training </a:t>
            </a:r>
          </a:p>
        </p:txBody>
      </p:sp>
    </p:spTree>
    <p:extLst>
      <p:ext uri="{BB962C8B-B14F-4D97-AF65-F5344CB8AC3E}">
        <p14:creationId xmlns:p14="http://schemas.microsoft.com/office/powerpoint/2010/main" val="385951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D0FE-88EA-0AFC-D4FB-D351F2462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6BF5A6-062C-EAB4-1EE3-07C1E1F27E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837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30564" y="1503068"/>
            <a:ext cx="6092094" cy="2843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lumMod val="50000"/>
                </a:schemeClr>
              </a:solidFill>
              <a:effectLst/>
              <a:latin typeface="Arial" charset="0"/>
              <a:ea typeface="ＭＳ Ｐゴシック" pitchFamily="50" charset="-12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564" y="1787406"/>
            <a:ext cx="6092094" cy="1897282"/>
          </a:xfrm>
        </p:spPr>
      </p:pic>
      <p:sp>
        <p:nvSpPr>
          <p:cNvPr id="6" name="TextBox 5"/>
          <p:cNvSpPr txBox="1"/>
          <p:nvPr/>
        </p:nvSpPr>
        <p:spPr>
          <a:xfrm>
            <a:off x="558618" y="6417681"/>
            <a:ext cx="2544286" cy="369332"/>
          </a:xfrm>
          <a:prstGeom prst="rect">
            <a:avLst/>
          </a:prstGeom>
          <a:noFill/>
        </p:spPr>
        <p:txBody>
          <a:bodyPr wrap="none" rtlCol="0">
            <a:spAutoFit/>
          </a:bodyPr>
          <a:lstStyle/>
          <a:p>
            <a:r>
              <a:rPr lang="en-US" dirty="0"/>
              <a:t>(</a:t>
            </a:r>
            <a:r>
              <a:rPr lang="en-US" dirty="0" err="1"/>
              <a:t>Kurumada</a:t>
            </a:r>
            <a:r>
              <a:rPr lang="en-US" dirty="0"/>
              <a:t> et al. 2012)</a:t>
            </a:r>
          </a:p>
        </p:txBody>
      </p:sp>
      <p:sp>
        <p:nvSpPr>
          <p:cNvPr id="7" name="TextBox 6"/>
          <p:cNvSpPr txBox="1"/>
          <p:nvPr/>
        </p:nvSpPr>
        <p:spPr>
          <a:xfrm>
            <a:off x="911279" y="1508781"/>
            <a:ext cx="1774845" cy="369332"/>
          </a:xfrm>
          <a:prstGeom prst="rect">
            <a:avLst/>
          </a:prstGeom>
          <a:noFill/>
        </p:spPr>
        <p:txBody>
          <a:bodyPr wrap="none" rtlCol="0">
            <a:spAutoFit/>
          </a:bodyPr>
          <a:lstStyle/>
          <a:p>
            <a:r>
              <a:rPr lang="en-US" dirty="0">
                <a:solidFill>
                  <a:schemeClr val="tx1">
                    <a:lumMod val="50000"/>
                  </a:schemeClr>
                </a:solidFill>
              </a:rPr>
              <a:t>neutral prosody</a:t>
            </a:r>
          </a:p>
        </p:txBody>
      </p:sp>
      <p:sp>
        <p:nvSpPr>
          <p:cNvPr id="8" name="Title 1"/>
          <p:cNvSpPr>
            <a:spLocks noGrp="1"/>
          </p:cNvSpPr>
          <p:nvPr>
            <p:ph type="title"/>
          </p:nvPr>
        </p:nvSpPr>
        <p:spPr>
          <a:xfrm>
            <a:off x="457200" y="228600"/>
            <a:ext cx="8229600" cy="1143000"/>
          </a:xfrm>
        </p:spPr>
        <p:txBody>
          <a:bodyPr/>
          <a:lstStyle/>
          <a:p>
            <a:r>
              <a:rPr lang="en-US" sz="4000" dirty="0"/>
              <a:t>Contrastive Prosody…</a:t>
            </a:r>
          </a:p>
        </p:txBody>
      </p:sp>
      <p:sp>
        <p:nvSpPr>
          <p:cNvPr id="9" name="TextBox 8"/>
          <p:cNvSpPr txBox="1"/>
          <p:nvPr/>
        </p:nvSpPr>
        <p:spPr>
          <a:xfrm>
            <a:off x="3968568" y="1527535"/>
            <a:ext cx="2249334" cy="369332"/>
          </a:xfrm>
          <a:prstGeom prst="rect">
            <a:avLst/>
          </a:prstGeom>
          <a:noFill/>
        </p:spPr>
        <p:txBody>
          <a:bodyPr wrap="none" rtlCol="0">
            <a:spAutoFit/>
          </a:bodyPr>
          <a:lstStyle/>
          <a:p>
            <a:r>
              <a:rPr lang="en-US" dirty="0">
                <a:solidFill>
                  <a:schemeClr val="tx1">
                    <a:lumMod val="50000"/>
                  </a:schemeClr>
                </a:solidFill>
              </a:rPr>
              <a:t>contrastive prosody </a:t>
            </a:r>
          </a:p>
        </p:txBody>
      </p:sp>
      <p:grpSp>
        <p:nvGrpSpPr>
          <p:cNvPr id="23" name="Group 22"/>
          <p:cNvGrpSpPr/>
          <p:nvPr/>
        </p:nvGrpSpPr>
        <p:grpSpPr>
          <a:xfrm>
            <a:off x="4572000" y="3967592"/>
            <a:ext cx="857069" cy="2782022"/>
            <a:chOff x="4572000" y="3967592"/>
            <a:chExt cx="857069" cy="2782022"/>
          </a:xfrm>
        </p:grpSpPr>
        <p:pic>
          <p:nvPicPr>
            <p:cNvPr id="24" name="Picture 10" descr="Image result for zebra  lineart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129" y="3967592"/>
              <a:ext cx="818514" cy="9049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mage result for okapi lineart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892545"/>
              <a:ext cx="857069" cy="857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8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30564" y="1503068"/>
            <a:ext cx="6092094" cy="2843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lumMod val="50000"/>
                </a:schemeClr>
              </a:solidFill>
              <a:effectLst/>
              <a:latin typeface="Arial" charset="0"/>
              <a:ea typeface="ＭＳ Ｐゴシック" pitchFamily="50" charset="-12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564" y="1787406"/>
            <a:ext cx="6092094" cy="1897282"/>
          </a:xfrm>
        </p:spPr>
      </p:pic>
      <p:sp>
        <p:nvSpPr>
          <p:cNvPr id="6" name="TextBox 5"/>
          <p:cNvSpPr txBox="1"/>
          <p:nvPr/>
        </p:nvSpPr>
        <p:spPr>
          <a:xfrm>
            <a:off x="558618" y="6417681"/>
            <a:ext cx="2544286" cy="369332"/>
          </a:xfrm>
          <a:prstGeom prst="rect">
            <a:avLst/>
          </a:prstGeom>
          <a:noFill/>
        </p:spPr>
        <p:txBody>
          <a:bodyPr wrap="none" rtlCol="0">
            <a:spAutoFit/>
          </a:bodyPr>
          <a:lstStyle/>
          <a:p>
            <a:r>
              <a:rPr lang="en-US" dirty="0"/>
              <a:t>(</a:t>
            </a:r>
            <a:r>
              <a:rPr lang="en-US" dirty="0" err="1"/>
              <a:t>Kurumada</a:t>
            </a:r>
            <a:r>
              <a:rPr lang="en-US" dirty="0"/>
              <a:t> et al. 2012)</a:t>
            </a:r>
          </a:p>
        </p:txBody>
      </p:sp>
      <p:sp>
        <p:nvSpPr>
          <p:cNvPr id="7" name="TextBox 6"/>
          <p:cNvSpPr txBox="1"/>
          <p:nvPr/>
        </p:nvSpPr>
        <p:spPr>
          <a:xfrm>
            <a:off x="911279" y="1508781"/>
            <a:ext cx="1774845" cy="369332"/>
          </a:xfrm>
          <a:prstGeom prst="rect">
            <a:avLst/>
          </a:prstGeom>
          <a:noFill/>
        </p:spPr>
        <p:txBody>
          <a:bodyPr wrap="none" rtlCol="0">
            <a:spAutoFit/>
          </a:bodyPr>
          <a:lstStyle/>
          <a:p>
            <a:r>
              <a:rPr lang="en-US" dirty="0">
                <a:solidFill>
                  <a:schemeClr val="tx1">
                    <a:lumMod val="50000"/>
                  </a:schemeClr>
                </a:solidFill>
              </a:rPr>
              <a:t>neutral prosody</a:t>
            </a:r>
          </a:p>
        </p:txBody>
      </p:sp>
      <p:sp>
        <p:nvSpPr>
          <p:cNvPr id="8" name="Title 1"/>
          <p:cNvSpPr>
            <a:spLocks noGrp="1"/>
          </p:cNvSpPr>
          <p:nvPr>
            <p:ph type="title"/>
          </p:nvPr>
        </p:nvSpPr>
        <p:spPr>
          <a:xfrm>
            <a:off x="457200" y="228600"/>
            <a:ext cx="8229600" cy="1143000"/>
          </a:xfrm>
        </p:spPr>
        <p:txBody>
          <a:bodyPr/>
          <a:lstStyle/>
          <a:p>
            <a:r>
              <a:rPr lang="en-US" sz="4000" dirty="0"/>
              <a:t>Construction Use is Non-Binary!</a:t>
            </a:r>
          </a:p>
        </p:txBody>
      </p:sp>
      <p:sp>
        <p:nvSpPr>
          <p:cNvPr id="9" name="TextBox 8"/>
          <p:cNvSpPr txBox="1"/>
          <p:nvPr/>
        </p:nvSpPr>
        <p:spPr>
          <a:xfrm>
            <a:off x="3968568" y="1527535"/>
            <a:ext cx="2249334" cy="369332"/>
          </a:xfrm>
          <a:prstGeom prst="rect">
            <a:avLst/>
          </a:prstGeom>
          <a:noFill/>
        </p:spPr>
        <p:txBody>
          <a:bodyPr wrap="none" rtlCol="0">
            <a:spAutoFit/>
          </a:bodyPr>
          <a:lstStyle/>
          <a:p>
            <a:r>
              <a:rPr lang="en-US" dirty="0">
                <a:solidFill>
                  <a:schemeClr val="tx1">
                    <a:lumMod val="50000"/>
                  </a:schemeClr>
                </a:solidFill>
              </a:rPr>
              <a:t>contrastive prosody </a:t>
            </a:r>
          </a:p>
        </p:txBody>
      </p:sp>
      <p:grpSp>
        <p:nvGrpSpPr>
          <p:cNvPr id="15" name="Group 14"/>
          <p:cNvGrpSpPr/>
          <p:nvPr/>
        </p:nvGrpSpPr>
        <p:grpSpPr>
          <a:xfrm>
            <a:off x="2151362" y="4343390"/>
            <a:ext cx="4340857" cy="2061656"/>
            <a:chOff x="2151362" y="4100494"/>
            <a:chExt cx="4340857" cy="2061656"/>
          </a:xfrm>
        </p:grpSpPr>
        <p:sp>
          <p:nvSpPr>
            <p:cNvPr id="13" name="Rectangle 12"/>
            <p:cNvSpPr/>
            <p:nvPr/>
          </p:nvSpPr>
          <p:spPr bwMode="auto">
            <a:xfrm>
              <a:off x="2151362" y="4100494"/>
              <a:ext cx="1343974" cy="20616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336" y="4100494"/>
              <a:ext cx="2996883" cy="2061656"/>
            </a:xfrm>
            <a:prstGeom prst="rect">
              <a:avLst/>
            </a:prstGeom>
          </p:spPr>
        </p:pic>
        <p:sp>
          <p:nvSpPr>
            <p:cNvPr id="10" name="TextBox 9"/>
            <p:cNvSpPr txBox="1"/>
            <p:nvPr/>
          </p:nvSpPr>
          <p:spPr>
            <a:xfrm>
              <a:off x="2215190" y="4593295"/>
              <a:ext cx="1301959" cy="830997"/>
            </a:xfrm>
            <a:prstGeom prst="rect">
              <a:avLst/>
            </a:prstGeom>
            <a:noFill/>
          </p:spPr>
          <p:txBody>
            <a:bodyPr wrap="none" rtlCol="0">
              <a:spAutoFit/>
            </a:bodyPr>
            <a:lstStyle/>
            <a:p>
              <a:r>
                <a:rPr lang="en-US" sz="1600" dirty="0">
                  <a:solidFill>
                    <a:schemeClr val="tx1">
                      <a:lumMod val="50000"/>
                    </a:schemeClr>
                  </a:solidFill>
                </a:rPr>
                <a:t>% thinking it</a:t>
              </a:r>
            </a:p>
            <a:p>
              <a:r>
                <a:rPr lang="en-US" sz="1600" dirty="0">
                  <a:solidFill>
                    <a:schemeClr val="tx1">
                      <a:lumMod val="50000"/>
                    </a:schemeClr>
                  </a:solidFill>
                </a:rPr>
                <a:t>refers to an</a:t>
              </a:r>
            </a:p>
            <a:p>
              <a:r>
                <a:rPr lang="en-US" sz="1600" dirty="0">
                  <a:solidFill>
                    <a:schemeClr val="tx1">
                      <a:lumMod val="50000"/>
                    </a:schemeClr>
                  </a:solidFill>
                </a:rPr>
                <a:t>actual zebra</a:t>
              </a:r>
            </a:p>
          </p:txBody>
        </p:sp>
      </p:grpSp>
      <p:sp>
        <p:nvSpPr>
          <p:cNvPr id="16" name="Freeform 15"/>
          <p:cNvSpPr/>
          <p:nvPr/>
        </p:nvSpPr>
        <p:spPr bwMode="auto">
          <a:xfrm>
            <a:off x="2418347" y="3693695"/>
            <a:ext cx="1564106" cy="553452"/>
          </a:xfrm>
          <a:custGeom>
            <a:avLst/>
            <a:gdLst>
              <a:gd name="connsiteX0" fmla="*/ 0 w 1564106"/>
              <a:gd name="connsiteY0" fmla="*/ 0 h 553452"/>
              <a:gd name="connsiteX1" fmla="*/ 637674 w 1564106"/>
              <a:gd name="connsiteY1" fmla="*/ 216568 h 553452"/>
              <a:gd name="connsiteX2" fmla="*/ 1287379 w 1564106"/>
              <a:gd name="connsiteY2" fmla="*/ 276726 h 553452"/>
              <a:gd name="connsiteX3" fmla="*/ 1564106 w 1564106"/>
              <a:gd name="connsiteY3" fmla="*/ 553452 h 553452"/>
            </a:gdLst>
            <a:ahLst/>
            <a:cxnLst>
              <a:cxn ang="0">
                <a:pos x="connsiteX0" y="connsiteY0"/>
              </a:cxn>
              <a:cxn ang="0">
                <a:pos x="connsiteX1" y="connsiteY1"/>
              </a:cxn>
              <a:cxn ang="0">
                <a:pos x="connsiteX2" y="connsiteY2"/>
              </a:cxn>
              <a:cxn ang="0">
                <a:pos x="connsiteX3" y="connsiteY3"/>
              </a:cxn>
            </a:cxnLst>
            <a:rect l="l" t="t" r="r" b="b"/>
            <a:pathLst>
              <a:path w="1564106" h="553452">
                <a:moveTo>
                  <a:pt x="0" y="0"/>
                </a:moveTo>
                <a:cubicBezTo>
                  <a:pt x="211555" y="85223"/>
                  <a:pt x="423111" y="170447"/>
                  <a:pt x="637674" y="216568"/>
                </a:cubicBezTo>
                <a:cubicBezTo>
                  <a:pt x="852237" y="262689"/>
                  <a:pt x="1132974" y="220579"/>
                  <a:pt x="1287379" y="276726"/>
                </a:cubicBezTo>
                <a:cubicBezTo>
                  <a:pt x="1441784" y="332873"/>
                  <a:pt x="1502945" y="443162"/>
                  <a:pt x="1564106" y="553452"/>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Freeform 16"/>
          <p:cNvSpPr/>
          <p:nvPr/>
        </p:nvSpPr>
        <p:spPr bwMode="auto">
          <a:xfrm>
            <a:off x="5329989" y="3693695"/>
            <a:ext cx="818148" cy="601579"/>
          </a:xfrm>
          <a:custGeom>
            <a:avLst/>
            <a:gdLst>
              <a:gd name="connsiteX0" fmla="*/ 0 w 818148"/>
              <a:gd name="connsiteY0" fmla="*/ 0 h 601579"/>
              <a:gd name="connsiteX1" fmla="*/ 300790 w 818148"/>
              <a:gd name="connsiteY1" fmla="*/ 300789 h 601579"/>
              <a:gd name="connsiteX2" fmla="*/ 685800 w 818148"/>
              <a:gd name="connsiteY2" fmla="*/ 348916 h 601579"/>
              <a:gd name="connsiteX3" fmla="*/ 818148 w 818148"/>
              <a:gd name="connsiteY3" fmla="*/ 601579 h 601579"/>
            </a:gdLst>
            <a:ahLst/>
            <a:cxnLst>
              <a:cxn ang="0">
                <a:pos x="connsiteX0" y="connsiteY0"/>
              </a:cxn>
              <a:cxn ang="0">
                <a:pos x="connsiteX1" y="connsiteY1"/>
              </a:cxn>
              <a:cxn ang="0">
                <a:pos x="connsiteX2" y="connsiteY2"/>
              </a:cxn>
              <a:cxn ang="0">
                <a:pos x="connsiteX3" y="connsiteY3"/>
              </a:cxn>
            </a:cxnLst>
            <a:rect l="l" t="t" r="r" b="b"/>
            <a:pathLst>
              <a:path w="818148" h="601579">
                <a:moveTo>
                  <a:pt x="0" y="0"/>
                </a:moveTo>
                <a:cubicBezTo>
                  <a:pt x="93245" y="121318"/>
                  <a:pt x="186490" y="242636"/>
                  <a:pt x="300790" y="300789"/>
                </a:cubicBezTo>
                <a:cubicBezTo>
                  <a:pt x="415090" y="358942"/>
                  <a:pt x="599574" y="298784"/>
                  <a:pt x="685800" y="348916"/>
                </a:cubicBezTo>
                <a:cubicBezTo>
                  <a:pt x="772026" y="399048"/>
                  <a:pt x="818148" y="601579"/>
                  <a:pt x="818148" y="60157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8" name="TextBox 17">
            <a:extLst>
              <a:ext uri="{FF2B5EF4-FFF2-40B4-BE49-F238E27FC236}">
                <a16:creationId xmlns:a16="http://schemas.microsoft.com/office/drawing/2014/main" id="{18EA1BC4-9612-4F44-95BB-6252D88D35FC}"/>
              </a:ext>
            </a:extLst>
          </p:cNvPr>
          <p:cNvSpPr txBox="1"/>
          <p:nvPr/>
        </p:nvSpPr>
        <p:spPr>
          <a:xfrm>
            <a:off x="7178931" y="4329889"/>
            <a:ext cx="1507870" cy="923330"/>
          </a:xfrm>
          <a:prstGeom prst="rect">
            <a:avLst/>
          </a:prstGeom>
          <a:solidFill>
            <a:schemeClr val="accent1">
              <a:lumMod val="50000"/>
            </a:schemeClr>
          </a:solidFill>
        </p:spPr>
        <p:txBody>
          <a:bodyPr wrap="square" rtlCol="0">
            <a:spAutoFit/>
          </a:bodyPr>
          <a:lstStyle/>
          <a:p>
            <a:r>
              <a:rPr lang="en-US" dirty="0"/>
              <a:t>The only example</a:t>
            </a:r>
          </a:p>
          <a:p>
            <a:r>
              <a:rPr lang="en-US" dirty="0"/>
              <a:t>so far</a:t>
            </a:r>
          </a:p>
        </p:txBody>
      </p:sp>
      <p:grpSp>
        <p:nvGrpSpPr>
          <p:cNvPr id="19" name="Group 18"/>
          <p:cNvGrpSpPr/>
          <p:nvPr/>
        </p:nvGrpSpPr>
        <p:grpSpPr>
          <a:xfrm>
            <a:off x="4056434" y="4591455"/>
            <a:ext cx="2435785" cy="1813591"/>
            <a:chOff x="4056434" y="4591455"/>
            <a:chExt cx="2435785" cy="1643975"/>
          </a:xfrm>
        </p:grpSpPr>
        <p:grpSp>
          <p:nvGrpSpPr>
            <p:cNvPr id="11" name="Group 10"/>
            <p:cNvGrpSpPr/>
            <p:nvPr/>
          </p:nvGrpSpPr>
          <p:grpSpPr>
            <a:xfrm>
              <a:off x="4056434" y="4591455"/>
              <a:ext cx="2286000" cy="1643975"/>
              <a:chOff x="4056434" y="4591455"/>
              <a:chExt cx="2286000" cy="1643975"/>
            </a:xfrm>
            <a:solidFill>
              <a:schemeClr val="tx1"/>
            </a:solidFill>
          </p:grpSpPr>
          <p:sp>
            <p:nvSpPr>
              <p:cNvPr id="2" name="Rectangle 1"/>
              <p:cNvSpPr/>
              <p:nvPr/>
            </p:nvSpPr>
            <p:spPr bwMode="auto">
              <a:xfrm>
                <a:off x="4075889" y="4591455"/>
                <a:ext cx="2003898" cy="13229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Rectangle 2"/>
              <p:cNvSpPr/>
              <p:nvPr/>
            </p:nvSpPr>
            <p:spPr bwMode="auto">
              <a:xfrm>
                <a:off x="4056434" y="5856051"/>
                <a:ext cx="2286000" cy="37937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2" name="Rectangle 11"/>
            <p:cNvSpPr/>
            <p:nvPr/>
          </p:nvSpPr>
          <p:spPr bwMode="auto">
            <a:xfrm>
              <a:off x="5602310" y="5100034"/>
              <a:ext cx="889909" cy="2704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21" name="Oval 20"/>
          <p:cNvSpPr/>
          <p:nvPr/>
        </p:nvSpPr>
        <p:spPr bwMode="auto">
          <a:xfrm>
            <a:off x="4005104" y="4591455"/>
            <a:ext cx="91439" cy="101123"/>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Oval 21"/>
          <p:cNvSpPr/>
          <p:nvPr/>
        </p:nvSpPr>
        <p:spPr bwMode="auto">
          <a:xfrm>
            <a:off x="6083662" y="5581830"/>
            <a:ext cx="91439" cy="101123"/>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0" name="AutoShape 4" descr="Image result for zebra line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6" descr="Image result for zebra line art"/>
          <p:cNvSpPr>
            <a:spLocks noChangeAspect="1" noChangeArrowheads="1"/>
          </p:cNvSpPr>
          <p:nvPr/>
        </p:nvSpPr>
        <p:spPr bwMode="auto">
          <a:xfrm>
            <a:off x="30012" y="6591049"/>
            <a:ext cx="48505" cy="48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8" descr="Image result for zebra  lineart free"/>
          <p:cNvSpPr>
            <a:spLocks noChangeAspect="1" noChangeArrowheads="1"/>
          </p:cNvSpPr>
          <p:nvPr/>
        </p:nvSpPr>
        <p:spPr bwMode="auto">
          <a:xfrm>
            <a:off x="182412" y="6743449"/>
            <a:ext cx="48505" cy="48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4572000" y="3967592"/>
            <a:ext cx="857069" cy="2782022"/>
            <a:chOff x="4572000" y="3967592"/>
            <a:chExt cx="857069" cy="2782022"/>
          </a:xfrm>
        </p:grpSpPr>
        <p:pic>
          <p:nvPicPr>
            <p:cNvPr id="30" name="Picture 10" descr="Image result for zebra  lineart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6129" y="3967592"/>
              <a:ext cx="818514" cy="9049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Image result for okapi lineart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892545"/>
              <a:ext cx="857069" cy="857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22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9"/>
                                        </p:tgtEl>
                                        <p:attrNameLst>
                                          <p:attrName>ppt_x</p:attrName>
                                        </p:attrNameLst>
                                      </p:cBhvr>
                                      <p:tavLst>
                                        <p:tav tm="0">
                                          <p:val>
                                            <p:strVal val="ppt_x"/>
                                          </p:val>
                                        </p:tav>
                                        <p:tav tm="100000">
                                          <p:val>
                                            <p:strVal val="ppt_x"/>
                                          </p:val>
                                        </p:tav>
                                      </p:tavLst>
                                    </p:anim>
                                    <p:anim calcmode="lin" valueType="num">
                                      <p:cBhvr additive="base">
                                        <p:cTn id="26" dur="500"/>
                                        <p:tgtEl>
                                          <p:spTgt spid="29"/>
                                        </p:tgtEl>
                                        <p:attrNameLst>
                                          <p:attrName>ppt_y</p:attrName>
                                        </p:attrNameLst>
                                      </p:cBhvr>
                                      <p:tavLst>
                                        <p:tav tm="0">
                                          <p:val>
                                            <p:strVal val="ppt_y"/>
                                          </p:val>
                                        </p:tav>
                                        <p:tav tm="100000">
                                          <p:val>
                                            <p:strVal val="1+ppt_h/2"/>
                                          </p:val>
                                        </p:tav>
                                      </p:tavLst>
                                    </p:anim>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Preliminary Prosodic Control in E2E Synthesis"/>
          <p:cNvSpPr txBox="1">
            <a:spLocks/>
          </p:cNvSpPr>
          <p:nvPr/>
        </p:nvSpPr>
        <p:spPr bwMode="auto">
          <a:xfrm>
            <a:off x="669727" y="178594"/>
            <a:ext cx="7804547" cy="909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defTabSz="303783" rtl="0" fontAlgn="base">
              <a:spcBef>
                <a:spcPct val="0"/>
              </a:spcBef>
              <a:spcAft>
                <a:spcPct val="0"/>
              </a:spcAft>
              <a:defRPr kumimoji="1" sz="416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 Still a Challenge for Synthesis </a:t>
            </a:r>
          </a:p>
        </p:txBody>
      </p:sp>
      <p:sp>
        <p:nvSpPr>
          <p:cNvPr id="11" name="Prominence marking through capitalization.…"/>
          <p:cNvSpPr txBox="1">
            <a:spLocks/>
          </p:cNvSpPr>
          <p:nvPr/>
        </p:nvSpPr>
        <p:spPr bwMode="auto">
          <a:xfrm>
            <a:off x="669727" y="1417342"/>
            <a:ext cx="7804547" cy="37651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spcBef>
                <a:spcPts val="1125"/>
              </a:spcBef>
              <a:buFontTx/>
              <a:buNone/>
            </a:pPr>
            <a:r>
              <a:rPr lang="en-US" sz="1800" i="1" kern="0" dirty="0"/>
              <a:t>The buses aren't the problem, they actually provide a solution. </a:t>
            </a:r>
          </a:p>
          <a:p>
            <a:pPr marL="0" indent="0">
              <a:spcBef>
                <a:spcPts val="1125"/>
              </a:spcBef>
              <a:buFontTx/>
              <a:buNone/>
            </a:pPr>
            <a:endParaRPr lang="en-US" sz="1800" i="1" kern="0" dirty="0"/>
          </a:p>
          <a:p>
            <a:pPr>
              <a:spcBef>
                <a:spcPts val="1125"/>
              </a:spcBef>
            </a:pPr>
            <a:r>
              <a:rPr lang="en-US" sz="2400" kern="0" dirty="0"/>
              <a:t>Synthesized</a:t>
            </a:r>
          </a:p>
          <a:p>
            <a:pPr marL="0" indent="0">
              <a:spcBef>
                <a:spcPts val="600"/>
              </a:spcBef>
              <a:buFontTx/>
              <a:buNone/>
            </a:pPr>
            <a:r>
              <a:rPr lang="en-US" kern="0" dirty="0"/>
              <a:t>   </a:t>
            </a:r>
            <a:r>
              <a:rPr lang="en-US" sz="2000" kern="0" dirty="0"/>
              <a:t>trained on data with prominence marked by capitalization</a:t>
            </a:r>
          </a:p>
          <a:p>
            <a:pPr marL="625056" lvl="2" indent="0">
              <a:spcBef>
                <a:spcPts val="1125"/>
              </a:spcBef>
              <a:buFontTx/>
              <a:buNone/>
              <a:defRPr sz="2600" i="1"/>
            </a:pPr>
            <a:r>
              <a:rPr lang="en-US" sz="1800" i="1" kern="0" dirty="0"/>
              <a:t>The buses aren't the PROBLEM, they actually provide a SOLUTION.</a:t>
            </a:r>
            <a:endParaRPr lang="en-US" kern="0" dirty="0"/>
          </a:p>
          <a:p>
            <a:pPr marL="0" indent="0">
              <a:spcBef>
                <a:spcPts val="1125"/>
              </a:spcBef>
              <a:buNone/>
            </a:pPr>
            <a:endParaRPr lang="en-US" sz="1600" kern="0" dirty="0"/>
          </a:p>
          <a:p>
            <a:pPr>
              <a:spcBef>
                <a:spcPts val="1125"/>
              </a:spcBef>
            </a:pPr>
            <a:r>
              <a:rPr lang="en-US" sz="2400" kern="0" dirty="0"/>
              <a:t>Reference</a:t>
            </a:r>
          </a:p>
          <a:p>
            <a:pPr>
              <a:spcBef>
                <a:spcPts val="1125"/>
              </a:spcBef>
            </a:pPr>
            <a:endParaRPr lang="en-US" kern="0" dirty="0"/>
          </a:p>
        </p:txBody>
      </p:sp>
      <p:pic>
        <p:nvPicPr>
          <p:cNvPr id="12" name="bus_nostress.wav" descr="bus_nostress.wav"/>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2882627" y="4209355"/>
            <a:ext cx="401837" cy="401837"/>
          </a:xfrm>
          <a:prstGeom prst="rect">
            <a:avLst/>
          </a:prstGeom>
          <a:ln w="12700">
            <a:miter lim="400000"/>
          </a:ln>
        </p:spPr>
      </p:pic>
      <p:pic>
        <p:nvPicPr>
          <p:cNvPr id="13" name="bus_stress.wav" descr="bus_stress.wav"/>
          <p:cNvPicPr>
            <a:picLocks/>
          </p:cNvPicPr>
          <p:nvPr>
            <a:audioFile r:link="rId4"/>
            <p:extLst>
              <p:ext uri="{DAA4B4D4-6D71-4841-9C94-3DE7FCFB9230}">
                <p14:media xmlns:p14="http://schemas.microsoft.com/office/powerpoint/2010/main" r:embed="rId3"/>
              </p:ext>
            </p:extLst>
          </p:nvPr>
        </p:nvPicPr>
        <p:blipFill>
          <a:blip r:embed="rId6"/>
          <a:stretch>
            <a:fillRect/>
          </a:stretch>
        </p:blipFill>
        <p:spPr>
          <a:xfrm>
            <a:off x="3284464" y="2387696"/>
            <a:ext cx="401837" cy="401837"/>
          </a:xfrm>
          <a:prstGeom prst="rect">
            <a:avLst/>
          </a:prstGeom>
          <a:ln w="12700">
            <a:miter lim="400000"/>
          </a:ln>
        </p:spPr>
      </p:pic>
      <p:sp>
        <p:nvSpPr>
          <p:cNvPr id="14" name="https://google.github.io/tacotron/publications/tacotron/index.html"/>
          <p:cNvSpPr txBox="1"/>
          <p:nvPr/>
        </p:nvSpPr>
        <p:spPr>
          <a:xfrm>
            <a:off x="612775" y="6498892"/>
            <a:ext cx="4143763" cy="245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600" b="0">
                <a:solidFill>
                  <a:srgbClr val="5E5E5E"/>
                </a:solidFill>
              </a:defRPr>
            </a:lvl1pPr>
          </a:lstStyle>
          <a:p>
            <a:pPr algn="ctr" defTabSz="410751" fontAlgn="auto" hangingPunct="0">
              <a:spcBef>
                <a:spcPts val="0"/>
              </a:spcBef>
              <a:spcAft>
                <a:spcPts val="0"/>
              </a:spcAft>
            </a:pPr>
            <a:r>
              <a:rPr kumimoji="0" sz="1125" kern="0" dirty="0">
                <a:solidFill>
                  <a:schemeClr val="tx1"/>
                </a:solidFill>
                <a:latin typeface="Helvetica Neue"/>
                <a:sym typeface="Helvetica Neue"/>
              </a:rPr>
              <a:t>https://google.github.io/tacotron/publications/tacotron/index.html</a:t>
            </a:r>
          </a:p>
        </p:txBody>
      </p:sp>
      <p:sp>
        <p:nvSpPr>
          <p:cNvPr id="15" name="Rectangle 14"/>
          <p:cNvSpPr/>
          <p:nvPr/>
        </p:nvSpPr>
        <p:spPr>
          <a:xfrm>
            <a:off x="1941475" y="4983463"/>
            <a:ext cx="4929344" cy="438582"/>
          </a:xfrm>
          <a:prstGeom prst="rect">
            <a:avLst/>
          </a:prstGeom>
          <a:solidFill>
            <a:schemeClr val="bg1">
              <a:lumMod val="60000"/>
              <a:lumOff val="40000"/>
            </a:schemeClr>
          </a:solidFill>
        </p:spPr>
        <p:txBody>
          <a:bodyPr wrap="square">
            <a:spAutoFit/>
          </a:bodyPr>
          <a:lstStyle/>
          <a:p>
            <a:pPr algn="ctr">
              <a:spcBef>
                <a:spcPts val="1125"/>
              </a:spcBef>
            </a:pPr>
            <a:r>
              <a:rPr lang="en-US" dirty="0">
                <a:solidFill>
                  <a:srgbClr val="FAE232"/>
                </a:solidFill>
              </a:rPr>
              <a:t> #</a:t>
            </a:r>
            <a:r>
              <a:rPr lang="en-US" sz="2250" dirty="0">
                <a:solidFill>
                  <a:srgbClr val="FAE232"/>
                </a:solidFill>
                <a:latin typeface="IBM Plex Sans"/>
                <a:ea typeface="IBM Plex Sans"/>
                <a:cs typeface="IBM Plex Sans"/>
                <a:sym typeface="IBM Plex Sans"/>
              </a:rPr>
              <a:t>6 Not all of prosody is unit-linked!</a:t>
            </a:r>
          </a:p>
        </p:txBody>
      </p:sp>
      <p:sp>
        <p:nvSpPr>
          <p:cNvPr id="16" name="Rectangle 15"/>
          <p:cNvSpPr/>
          <p:nvPr/>
        </p:nvSpPr>
        <p:spPr>
          <a:xfrm>
            <a:off x="365806" y="5613241"/>
            <a:ext cx="8493734" cy="438582"/>
          </a:xfrm>
          <a:prstGeom prst="rect">
            <a:avLst/>
          </a:prstGeom>
          <a:solidFill>
            <a:schemeClr val="bg1">
              <a:lumMod val="60000"/>
              <a:lumOff val="40000"/>
            </a:schemeClr>
          </a:solidFill>
        </p:spPr>
        <p:txBody>
          <a:bodyPr wrap="square">
            <a:spAutoFit/>
          </a:bodyPr>
          <a:lstStyle/>
          <a:p>
            <a:pPr algn="ctr">
              <a:spcBef>
                <a:spcPts val="1125"/>
              </a:spcBef>
            </a:pPr>
            <a:r>
              <a:rPr lang="en-US" dirty="0">
                <a:solidFill>
                  <a:srgbClr val="FAE232"/>
                </a:solidFill>
              </a:rPr>
              <a:t> #</a:t>
            </a:r>
            <a:r>
              <a:rPr lang="en-US" sz="2250" dirty="0">
                <a:solidFill>
                  <a:srgbClr val="FAE232"/>
                </a:solidFill>
                <a:latin typeface="IBM Plex Sans"/>
                <a:ea typeface="IBM Plex Sans"/>
                <a:cs typeface="IBM Plex Sans"/>
                <a:sym typeface="IBM Plex Sans"/>
              </a:rPr>
              <a:t>7 What are the functions? How do we help AI to catch up?   </a:t>
            </a:r>
          </a:p>
        </p:txBody>
      </p:sp>
      <p:pic>
        <p:nvPicPr>
          <p:cNvPr id="2" name="Picture 1"/>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1920" y="2278574"/>
            <a:ext cx="547509" cy="547509"/>
          </a:xfrm>
          <a:prstGeom prst="rect">
            <a:avLst/>
          </a:prstGeom>
        </p:spPr>
      </p:pic>
      <p:pic>
        <p:nvPicPr>
          <p:cNvPr id="17" name="Picture 16"/>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55608" y="4161637"/>
            <a:ext cx="547509" cy="547509"/>
          </a:xfrm>
          <a:prstGeom prst="rect">
            <a:avLst/>
          </a:prstGeom>
        </p:spPr>
      </p:pic>
    </p:spTree>
    <p:extLst>
      <p:ext uri="{BB962C8B-B14F-4D97-AF65-F5344CB8AC3E}">
        <p14:creationId xmlns:p14="http://schemas.microsoft.com/office/powerpoint/2010/main" val="20244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038"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5" fill="hold" display="0">
                  <p:stCondLst>
                    <p:cond delay="indefinite"/>
                  </p:stCondLst>
                </p:cTn>
                <p:tgtEl>
                  <p:spTgt spid="13"/>
                </p:tgtEl>
              </p:cMediaNode>
            </p:audio>
            <p:audio>
              <p:cMediaNode vol="100000" showWhenStopped="0">
                <p:cTn id="26" fill="hold" display="0">
                  <p:stCondLst>
                    <p:cond delay="indefinite"/>
                  </p:stCondLst>
                </p:cTn>
                <p:tgtEl>
                  <p:spTgt spid="12"/>
                </p:tgtEl>
              </p:cMediaNode>
            </p:audio>
          </p:childTnLst>
        </p:cTn>
      </p:par>
    </p:tnLst>
    <p:bldLst>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t>Multistream temporal configurations</a:t>
            </a:r>
          </a:p>
          <a:p>
            <a:pPr marL="457200" indent="-457200">
              <a:lnSpc>
                <a:spcPct val="150000"/>
              </a:lnSpc>
              <a:buFont typeface="+mj-lt"/>
              <a:buAutoNum type="arabicPeriod"/>
            </a:pPr>
            <a:r>
              <a:rPr lang="en-US" sz="2400"/>
              <a:t>Gradient, not categorical</a:t>
            </a:r>
          </a:p>
          <a:p>
            <a:pPr marL="457200" indent="-457200">
              <a:lnSpc>
                <a:spcPct val="150000"/>
              </a:lnSpc>
              <a:buFont typeface="+mj-lt"/>
              <a:buAutoNum type="arabicPeriod"/>
            </a:pPr>
            <a:r>
              <a:rPr lang="en-US" sz="2400"/>
              <a:t>Flexible alignment with words </a:t>
            </a:r>
          </a:p>
          <a:p>
            <a:pPr marL="457200" indent="-457200">
              <a:lnSpc>
                <a:spcPct val="150000"/>
              </a:lnSpc>
              <a:buFont typeface="+mj-lt"/>
              <a:buAutoNum type="arabicPeriod"/>
            </a:pPr>
            <a:r>
              <a:rPr lang="en-US" sz="2400"/>
              <a:t>Direct form-function associations</a:t>
            </a:r>
          </a:p>
          <a:p>
            <a:pPr marL="457200" indent="-457200">
              <a:lnSpc>
                <a:spcPct val="150000"/>
              </a:lnSpc>
              <a:buFont typeface="+mj-lt"/>
              <a:buAutoNum type="arabicPeriod"/>
            </a:pPr>
            <a:r>
              <a:rPr lang="en-US" sz="2400"/>
              <a:t>Joint constructions </a:t>
            </a:r>
            <a:endParaRPr lang="en-US" sz="2000"/>
          </a:p>
          <a:p>
            <a:pPr marL="457200" indent="-457200">
              <a:lnSpc>
                <a:spcPct val="150000"/>
              </a:lnSpc>
              <a:buFont typeface="+mj-lt"/>
              <a:buAutoNum type="arabicPeriod"/>
            </a:pPr>
            <a:r>
              <a:rPr lang="en-US" sz="2400"/>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Prosody in Pragmatics</a:t>
            </a:r>
          </a:p>
        </p:txBody>
      </p:sp>
    </p:spTree>
    <p:extLst>
      <p:ext uri="{BB962C8B-B14F-4D97-AF65-F5344CB8AC3E}">
        <p14:creationId xmlns:p14="http://schemas.microsoft.com/office/powerpoint/2010/main" val="428693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8"/>
            <a:ext cx="8229600" cy="1143000"/>
          </a:xfrm>
        </p:spPr>
        <p:txBody>
          <a:bodyPr/>
          <a:lstStyle/>
          <a:p>
            <a:r>
              <a:rPr lang="en-US" sz="4000" dirty="0"/>
              <a:t>The Minor Third Construction</a:t>
            </a:r>
          </a:p>
        </p:txBody>
      </p:sp>
      <p:sp>
        <p:nvSpPr>
          <p:cNvPr id="3" name="Content Placeholder 2"/>
          <p:cNvSpPr>
            <a:spLocks noGrp="1"/>
          </p:cNvSpPr>
          <p:nvPr>
            <p:ph idx="1"/>
          </p:nvPr>
        </p:nvSpPr>
        <p:spPr>
          <a:xfrm>
            <a:off x="1554513" y="1600200"/>
            <a:ext cx="4297678" cy="822971"/>
          </a:xfrm>
        </p:spPr>
        <p:txBody>
          <a:bodyPr/>
          <a:lstStyle/>
          <a:p>
            <a:pPr marL="0" indent="0">
              <a:buNone/>
            </a:pPr>
            <a:r>
              <a:rPr lang="en-US" i="1" dirty="0"/>
              <a:t>“Good    Morning”</a:t>
            </a:r>
          </a:p>
        </p:txBody>
      </p:sp>
      <p:cxnSp>
        <p:nvCxnSpPr>
          <p:cNvPr id="5" name="Straight Connector 4"/>
          <p:cNvCxnSpPr/>
          <p:nvPr/>
        </p:nvCxnSpPr>
        <p:spPr bwMode="auto">
          <a:xfrm flipV="1">
            <a:off x="1828830" y="3424219"/>
            <a:ext cx="731512" cy="478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3383293" y="3977634"/>
            <a:ext cx="100582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606049"/>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00585"/>
            <a:ext cx="40233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33985"/>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214228" y="5017200"/>
            <a:ext cx="620683" cy="369332"/>
          </a:xfrm>
          <a:prstGeom prst="rect">
            <a:avLst/>
          </a:prstGeom>
          <a:noFill/>
        </p:spPr>
        <p:txBody>
          <a:bodyPr wrap="none" rtlCol="0">
            <a:spAutoFit/>
          </a:bodyPr>
          <a:lstStyle/>
          <a:p>
            <a:r>
              <a:rPr lang="en-US" dirty="0">
                <a:solidFill>
                  <a:srgbClr val="FFFFFF"/>
                </a:solidFill>
              </a:rPr>
              <a:t>time</a:t>
            </a:r>
          </a:p>
        </p:txBody>
      </p:sp>
      <p:sp>
        <p:nvSpPr>
          <p:cNvPr id="15" name="TextBox 14"/>
          <p:cNvSpPr txBox="1"/>
          <p:nvPr/>
        </p:nvSpPr>
        <p:spPr>
          <a:xfrm>
            <a:off x="359777" y="6372575"/>
            <a:ext cx="5716052" cy="369332"/>
          </a:xfrm>
          <a:prstGeom prst="rect">
            <a:avLst/>
          </a:prstGeom>
          <a:noFill/>
        </p:spPr>
        <p:txBody>
          <a:bodyPr wrap="none" rtlCol="0">
            <a:spAutoFit/>
          </a:bodyPr>
          <a:lstStyle/>
          <a:p>
            <a:r>
              <a:rPr lang="en-US" dirty="0">
                <a:solidFill>
                  <a:srgbClr val="FFFFFF"/>
                </a:solidFill>
              </a:rPr>
              <a:t>* minor-third pattern (Ladd 1978, Day-O’Connell 2013)</a:t>
            </a:r>
          </a:p>
        </p:txBody>
      </p:sp>
      <p:sp>
        <p:nvSpPr>
          <p:cNvPr id="29" name="Right Brace 28"/>
          <p:cNvSpPr/>
          <p:nvPr/>
        </p:nvSpPr>
        <p:spPr bwMode="auto">
          <a:xfrm>
            <a:off x="4520904" y="3424219"/>
            <a:ext cx="91439" cy="5534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0" name="TextBox 29"/>
          <p:cNvSpPr txBox="1"/>
          <p:nvPr/>
        </p:nvSpPr>
        <p:spPr>
          <a:xfrm>
            <a:off x="4590533" y="3515310"/>
            <a:ext cx="1627369" cy="369332"/>
          </a:xfrm>
          <a:prstGeom prst="rect">
            <a:avLst/>
          </a:prstGeom>
          <a:noFill/>
        </p:spPr>
        <p:txBody>
          <a:bodyPr wrap="none" rtlCol="0">
            <a:spAutoFit/>
          </a:bodyPr>
          <a:lstStyle/>
          <a:p>
            <a:r>
              <a:rPr lang="en-US" dirty="0">
                <a:solidFill>
                  <a:srgbClr val="FFFFFF"/>
                </a:solidFill>
              </a:rPr>
              <a:t>~ 3 semitones</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AutoShape 2" descr="Image result for harmonic structure of pit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96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Much More than Just intonation!</a:t>
            </a:r>
          </a:p>
        </p:txBody>
      </p:sp>
      <p:sp>
        <p:nvSpPr>
          <p:cNvPr id="3" name="Content Placeholder 2"/>
          <p:cNvSpPr>
            <a:spLocks noGrp="1"/>
          </p:cNvSpPr>
          <p:nvPr>
            <p:ph idx="1"/>
          </p:nvPr>
        </p:nvSpPr>
        <p:spPr>
          <a:xfrm>
            <a:off x="457199" y="1600200"/>
            <a:ext cx="8558982" cy="4230329"/>
          </a:xfrm>
        </p:spPr>
        <p:txBody>
          <a:bodyPr numCol="2"/>
          <a:lstStyle/>
          <a:p>
            <a:pPr marL="514350" indent="-514350">
              <a:buAutoNum type="arabicPeriod"/>
            </a:pPr>
            <a:r>
              <a:rPr lang="en-US" sz="2400" dirty="0"/>
              <a:t>Flat in pitch</a:t>
            </a:r>
          </a:p>
          <a:p>
            <a:pPr marL="514350" indent="-514350">
              <a:buAutoNum type="arabicPeriod"/>
            </a:pPr>
            <a:r>
              <a:rPr lang="en-US" sz="2400" dirty="0"/>
              <a:t>Lengthened</a:t>
            </a:r>
          </a:p>
          <a:p>
            <a:pPr marL="514350" indent="-514350">
              <a:buAutoNum type="arabicPeriod"/>
            </a:pPr>
            <a:r>
              <a:rPr lang="en-US" sz="2400" dirty="0"/>
              <a:t>Pitch drop </a:t>
            </a:r>
          </a:p>
          <a:p>
            <a:pPr marL="400050" lvl="1" indent="0">
              <a:buNone/>
            </a:pPr>
            <a:r>
              <a:rPr lang="en-US" sz="2000" dirty="0"/>
              <a:t>a. small, </a:t>
            </a:r>
          </a:p>
          <a:p>
            <a:pPr marL="400050" lvl="1" indent="0">
              <a:buNone/>
            </a:pPr>
            <a:r>
              <a:rPr lang="en-US" sz="2000" dirty="0"/>
              <a:t>b. consistent-</a:t>
            </a:r>
            <a:r>
              <a:rPr lang="en-US" sz="2000" dirty="0" err="1"/>
              <a:t>ish</a:t>
            </a:r>
            <a:endParaRPr lang="en-US" sz="2000" dirty="0"/>
          </a:p>
          <a:p>
            <a:pPr marL="514350" indent="-514350">
              <a:buAutoNum type="arabicPeriod"/>
            </a:pPr>
            <a:r>
              <a:rPr lang="en-US" sz="2400" dirty="0"/>
              <a:t>High in pitch</a:t>
            </a:r>
          </a:p>
          <a:p>
            <a:pPr marL="514350" indent="-514350">
              <a:buAutoNum type="arabicPeriod"/>
            </a:pPr>
            <a:r>
              <a:rPr lang="en-US" sz="2400" dirty="0"/>
              <a:t>Even in intensity</a:t>
            </a:r>
          </a:p>
          <a:p>
            <a:pPr marL="514350" indent="-514350">
              <a:buAutoNum type="arabicPeriod"/>
            </a:pPr>
            <a:r>
              <a:rPr lang="en-US" sz="2400" dirty="0"/>
              <a:t>High in </a:t>
            </a:r>
            <a:r>
              <a:rPr lang="en-US" sz="2400" dirty="0" err="1"/>
              <a:t>harmonicity</a:t>
            </a:r>
            <a:endParaRPr lang="en-US" sz="2400" dirty="0"/>
          </a:p>
          <a:p>
            <a:pPr marL="514350" indent="-514350">
              <a:buAutoNum type="arabicPeriod"/>
            </a:pPr>
            <a:r>
              <a:rPr lang="en-US" sz="2400" dirty="0"/>
              <a:t>Loud</a:t>
            </a:r>
          </a:p>
          <a:p>
            <a:pPr marL="514350" indent="-514350">
              <a:buAutoNum type="arabicPeriod"/>
            </a:pPr>
            <a:r>
              <a:rPr lang="en-US" sz="2400" dirty="0"/>
              <a:t>Flat on lead-in too</a:t>
            </a:r>
          </a:p>
          <a:p>
            <a:pPr marL="514350" indent="-514350">
              <a:buAutoNum type="arabicPeriod"/>
            </a:pPr>
            <a:endParaRPr lang="en-US" sz="2400" dirty="0"/>
          </a:p>
          <a:p>
            <a:pPr marL="514350" indent="-514350">
              <a:buAutoNum type="arabicPeriod"/>
            </a:pPr>
            <a:r>
              <a:rPr lang="en-US" sz="2400" dirty="0"/>
              <a:t>Second syllable</a:t>
            </a:r>
          </a:p>
          <a:p>
            <a:pPr marL="914400" lvl="1" indent="-514350">
              <a:buAutoNum type="alphaLcPeriod"/>
            </a:pPr>
            <a:r>
              <a:rPr lang="en-US" sz="2000" dirty="0"/>
              <a:t>Less flat</a:t>
            </a:r>
          </a:p>
          <a:p>
            <a:pPr marL="914400" lvl="1" indent="-514350">
              <a:buAutoNum type="alphaLcPeriod"/>
            </a:pPr>
            <a:r>
              <a:rPr lang="en-US" sz="2000" dirty="0"/>
              <a:t>Longer</a:t>
            </a:r>
          </a:p>
          <a:p>
            <a:pPr marL="914400" lvl="1" indent="-514350">
              <a:buAutoNum type="alphaLcPeriod"/>
            </a:pPr>
            <a:r>
              <a:rPr lang="en-US" sz="2000" dirty="0"/>
              <a:t>More harmonic</a:t>
            </a:r>
          </a:p>
          <a:p>
            <a:pPr marL="0" indent="0">
              <a:buNone/>
            </a:pPr>
            <a:r>
              <a:rPr lang="en-US" sz="2400" dirty="0"/>
              <a:t>10. Drop is fast</a:t>
            </a:r>
          </a:p>
          <a:p>
            <a:pPr marL="0" indent="0">
              <a:buNone/>
            </a:pPr>
            <a:r>
              <a:rPr lang="en-US" sz="2400" dirty="0"/>
              <a:t>11. Silent after end</a:t>
            </a:r>
          </a:p>
          <a:p>
            <a:pPr marL="0" indent="0">
              <a:buNone/>
            </a:pPr>
            <a:r>
              <a:rPr lang="en-US" sz="2400" dirty="0"/>
              <a:t>12. </a:t>
            </a:r>
            <a:r>
              <a:rPr lang="en-US" sz="2400" dirty="0" err="1"/>
              <a:t>Downstep</a:t>
            </a:r>
            <a:r>
              <a:rPr lang="en-US" sz="2400" dirty="0"/>
              <a:t> at volume dip</a:t>
            </a:r>
          </a:p>
          <a:p>
            <a:pPr marL="0" indent="0">
              <a:buNone/>
            </a:pPr>
            <a:r>
              <a:rPr lang="en-US" sz="2400" dirty="0"/>
              <a:t>13. Preceding </a:t>
            </a:r>
            <a:r>
              <a:rPr lang="en-US" sz="2400" dirty="0" err="1"/>
              <a:t>upstep</a:t>
            </a:r>
            <a:r>
              <a:rPr lang="en-US" sz="2400" dirty="0"/>
              <a:t> common</a:t>
            </a:r>
          </a:p>
          <a:p>
            <a:pPr marL="0" indent="0">
              <a:buNone/>
            </a:pPr>
            <a:r>
              <a:rPr lang="en-US" sz="2400" dirty="0"/>
              <a:t>14. First syllable</a:t>
            </a:r>
          </a:p>
          <a:p>
            <a:pPr marL="0" indent="0">
              <a:buNone/>
            </a:pPr>
            <a:r>
              <a:rPr lang="en-US" sz="2400" dirty="0"/>
              <a:t>       </a:t>
            </a:r>
            <a:r>
              <a:rPr lang="en-US" sz="2000" dirty="0"/>
              <a:t>a. articulatory precision</a:t>
            </a:r>
          </a:p>
          <a:p>
            <a:pPr marL="400050" lvl="1" indent="0">
              <a:buNone/>
            </a:pPr>
            <a:endParaRPr lang="en-US" sz="2400" dirty="0"/>
          </a:p>
        </p:txBody>
      </p:sp>
      <p:sp>
        <p:nvSpPr>
          <p:cNvPr id="5" name="TextBox 4"/>
          <p:cNvSpPr txBox="1"/>
          <p:nvPr/>
        </p:nvSpPr>
        <p:spPr>
          <a:xfrm>
            <a:off x="457199" y="6207690"/>
            <a:ext cx="5955476" cy="584775"/>
          </a:xfrm>
          <a:prstGeom prst="rect">
            <a:avLst/>
          </a:prstGeom>
          <a:noFill/>
        </p:spPr>
        <p:txBody>
          <a:bodyPr wrap="none" rtlCol="0">
            <a:spAutoFit/>
          </a:bodyPr>
          <a:lstStyle/>
          <a:p>
            <a:r>
              <a:rPr lang="en-US" sz="1600" dirty="0"/>
              <a:t>Based on production studies and corpus-based rule refinement </a:t>
            </a:r>
          </a:p>
          <a:p>
            <a:r>
              <a:rPr lang="en-US" sz="1600" dirty="0"/>
              <a:t>(Day-O’Connell 2013, Niebuhr 2015, Ward 2019)</a:t>
            </a:r>
          </a:p>
        </p:txBody>
      </p:sp>
    </p:spTree>
    <p:extLst>
      <p:ext uri="{BB962C8B-B14F-4D97-AF65-F5344CB8AC3E}">
        <p14:creationId xmlns:p14="http://schemas.microsoft.com/office/powerpoint/2010/main" val="109678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228600"/>
            <a:ext cx="8868697" cy="1143000"/>
          </a:xfrm>
        </p:spPr>
        <p:txBody>
          <a:bodyPr/>
          <a:lstStyle/>
          <a:p>
            <a:r>
              <a:rPr lang="en-US" sz="4000" dirty="0"/>
              <a:t>How Does Prosody Convey Meaning?</a:t>
            </a:r>
          </a:p>
        </p:txBody>
      </p:sp>
      <p:sp>
        <p:nvSpPr>
          <p:cNvPr id="3" name="Content Placeholder 2"/>
          <p:cNvSpPr>
            <a:spLocks noGrp="1"/>
          </p:cNvSpPr>
          <p:nvPr>
            <p:ph idx="1"/>
          </p:nvPr>
        </p:nvSpPr>
        <p:spPr>
          <a:xfrm>
            <a:off x="794657" y="1665514"/>
            <a:ext cx="7554686" cy="3385457"/>
          </a:xfrm>
        </p:spPr>
        <p:txBody>
          <a:bodyPr/>
          <a:lstStyle/>
          <a:p>
            <a:pPr marL="0" indent="0">
              <a:buNone/>
            </a:pPr>
            <a:r>
              <a:rPr lang="en-US" sz="2400" dirty="0"/>
              <a:t>Consider intonation contours / melodies / tunes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457200" indent="-457200">
              <a:buAutoNum type="arabicPeriod"/>
            </a:pPr>
            <a:r>
              <a:rPr lang="en-US" sz="2400" dirty="0"/>
              <a:t>Are these symbolic/phonological/categorical? </a:t>
            </a:r>
          </a:p>
          <a:p>
            <a:pPr marL="800100" lvl="2" indent="0">
              <a:buNone/>
            </a:pPr>
            <a:r>
              <a:rPr lang="en-US" sz="1800" dirty="0"/>
              <a:t>e.g. L*_HL-H% </a:t>
            </a:r>
          </a:p>
          <a:p>
            <a:endParaRPr lang="en-US" sz="2400" dirty="0"/>
          </a:p>
          <a:p>
            <a:pPr marL="0" indent="0">
              <a:buNone/>
            </a:pPr>
            <a:r>
              <a:rPr lang="en-US" sz="2400" dirty="0"/>
              <a:t>2. Are these about intonation alone?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190" y="2410545"/>
            <a:ext cx="3653620" cy="947697"/>
          </a:xfrm>
          <a:prstGeom prst="rect">
            <a:avLst/>
          </a:prstGeom>
        </p:spPr>
      </p:pic>
      <p:sp>
        <p:nvSpPr>
          <p:cNvPr id="4" name="TextBox 3">
            <a:extLst>
              <a:ext uri="{FF2B5EF4-FFF2-40B4-BE49-F238E27FC236}">
                <a16:creationId xmlns:a16="http://schemas.microsoft.com/office/drawing/2014/main" id="{33C8AD64-023E-4373-927C-5966C6D39C55}"/>
              </a:ext>
            </a:extLst>
          </p:cNvPr>
          <p:cNvSpPr txBox="1"/>
          <p:nvPr/>
        </p:nvSpPr>
        <p:spPr>
          <a:xfrm>
            <a:off x="794657" y="6358855"/>
            <a:ext cx="2864887" cy="369332"/>
          </a:xfrm>
          <a:prstGeom prst="rect">
            <a:avLst/>
          </a:prstGeom>
          <a:noFill/>
        </p:spPr>
        <p:txBody>
          <a:bodyPr wrap="none" rtlCol="0">
            <a:spAutoFit/>
          </a:bodyPr>
          <a:lstStyle/>
          <a:p>
            <a:r>
              <a:rPr lang="en-US" dirty="0"/>
              <a:t>(Liberman and Sag, 1974)</a:t>
            </a:r>
          </a:p>
        </p:txBody>
      </p:sp>
    </p:spTree>
    <p:extLst>
      <p:ext uri="{BB962C8B-B14F-4D97-AF65-F5344CB8AC3E}">
        <p14:creationId xmlns:p14="http://schemas.microsoft.com/office/powerpoint/2010/main" val="3182305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a:off x="5816840" y="1727622"/>
            <a:ext cx="125178" cy="33885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50409" y="1351728"/>
            <a:ext cx="865430" cy="338554"/>
          </a:xfrm>
          <a:prstGeom prst="rect">
            <a:avLst/>
          </a:prstGeom>
          <a:noFill/>
        </p:spPr>
        <p:txBody>
          <a:bodyPr wrap="none" rtlCol="0">
            <a:spAutoFit/>
          </a:bodyPr>
          <a:lstStyle/>
          <a:p>
            <a:r>
              <a:rPr lang="en-US" sz="1600" dirty="0"/>
              <a:t>offering</a:t>
            </a:r>
          </a:p>
        </p:txBody>
      </p:sp>
      <p:sp>
        <p:nvSpPr>
          <p:cNvPr id="6" name="TextBox 5"/>
          <p:cNvSpPr txBox="1"/>
          <p:nvPr/>
        </p:nvSpPr>
        <p:spPr>
          <a:xfrm>
            <a:off x="3415647" y="5474848"/>
            <a:ext cx="957313" cy="338554"/>
          </a:xfrm>
          <a:prstGeom prst="rect">
            <a:avLst/>
          </a:prstGeom>
          <a:noFill/>
        </p:spPr>
        <p:txBody>
          <a:bodyPr wrap="none" rtlCol="0">
            <a:spAutoFit/>
          </a:bodyPr>
          <a:lstStyle/>
          <a:p>
            <a:r>
              <a:rPr lang="en-US" sz="1600" dirty="0"/>
              <a:t>laughing</a:t>
            </a:r>
          </a:p>
        </p:txBody>
      </p:sp>
      <p:sp>
        <p:nvSpPr>
          <p:cNvPr id="7" name="TextBox 6"/>
          <p:cNvSpPr txBox="1"/>
          <p:nvPr/>
        </p:nvSpPr>
        <p:spPr>
          <a:xfrm>
            <a:off x="3948022" y="3459520"/>
            <a:ext cx="1175322" cy="338554"/>
          </a:xfrm>
          <a:prstGeom prst="rect">
            <a:avLst/>
          </a:prstGeom>
          <a:noFill/>
        </p:spPr>
        <p:txBody>
          <a:bodyPr wrap="none" rtlCol="0">
            <a:spAutoFit/>
          </a:bodyPr>
          <a:lstStyle/>
          <a:p>
            <a:r>
              <a:rPr lang="en-US" sz="1600" dirty="0"/>
              <a:t>suggesting</a:t>
            </a:r>
          </a:p>
        </p:txBody>
      </p:sp>
      <p:sp>
        <p:nvSpPr>
          <p:cNvPr id="8" name="TextBox 7"/>
          <p:cNvSpPr txBox="1"/>
          <p:nvPr/>
        </p:nvSpPr>
        <p:spPr>
          <a:xfrm>
            <a:off x="2797820" y="4625745"/>
            <a:ext cx="1059906" cy="338554"/>
          </a:xfrm>
          <a:prstGeom prst="rect">
            <a:avLst/>
          </a:prstGeom>
          <a:noFill/>
        </p:spPr>
        <p:txBody>
          <a:bodyPr wrap="none" rtlCol="0">
            <a:spAutoFit/>
          </a:bodyPr>
          <a:lstStyle/>
          <a:p>
            <a:r>
              <a:rPr lang="en-US" sz="1600" dirty="0"/>
              <a:t>imagining</a:t>
            </a:r>
          </a:p>
        </p:txBody>
      </p:sp>
      <p:sp>
        <p:nvSpPr>
          <p:cNvPr id="9" name="TextBox 8"/>
          <p:cNvSpPr txBox="1"/>
          <p:nvPr/>
        </p:nvSpPr>
        <p:spPr>
          <a:xfrm>
            <a:off x="6142436" y="3201513"/>
            <a:ext cx="1596912" cy="584775"/>
          </a:xfrm>
          <a:prstGeom prst="rect">
            <a:avLst/>
          </a:prstGeom>
          <a:noFill/>
        </p:spPr>
        <p:txBody>
          <a:bodyPr wrap="none" rtlCol="0">
            <a:spAutoFit/>
          </a:bodyPr>
          <a:lstStyle/>
          <a:p>
            <a:r>
              <a:rPr lang="en-US" sz="1600" dirty="0"/>
              <a:t>correcting</a:t>
            </a:r>
          </a:p>
          <a:p>
            <a:r>
              <a:rPr lang="en-US" sz="1600" dirty="0"/>
              <a:t>misconceptions</a:t>
            </a:r>
          </a:p>
        </p:txBody>
      </p:sp>
      <p:sp>
        <p:nvSpPr>
          <p:cNvPr id="10" name="TextBox 9"/>
          <p:cNvSpPr txBox="1"/>
          <p:nvPr/>
        </p:nvSpPr>
        <p:spPr>
          <a:xfrm>
            <a:off x="6543984" y="4783577"/>
            <a:ext cx="1165704" cy="584775"/>
          </a:xfrm>
          <a:prstGeom prst="rect">
            <a:avLst/>
          </a:prstGeom>
          <a:noFill/>
        </p:spPr>
        <p:txBody>
          <a:bodyPr wrap="none" rtlCol="0">
            <a:spAutoFit/>
          </a:bodyPr>
          <a:lstStyle/>
          <a:p>
            <a:r>
              <a:rPr lang="en-US" sz="1600" dirty="0"/>
              <a:t>partial </a:t>
            </a:r>
          </a:p>
          <a:p>
            <a:r>
              <a:rPr lang="en-US" sz="1600" dirty="0"/>
              <a:t>agreement</a:t>
            </a:r>
          </a:p>
        </p:txBody>
      </p:sp>
      <p:sp>
        <p:nvSpPr>
          <p:cNvPr id="11" name="TextBox 10"/>
          <p:cNvSpPr txBox="1"/>
          <p:nvPr/>
        </p:nvSpPr>
        <p:spPr>
          <a:xfrm>
            <a:off x="5353732" y="2066478"/>
            <a:ext cx="878767" cy="338554"/>
          </a:xfrm>
          <a:prstGeom prst="rect">
            <a:avLst/>
          </a:prstGeom>
          <a:noFill/>
        </p:spPr>
        <p:txBody>
          <a:bodyPr wrap="none" rtlCol="0">
            <a:spAutoFit/>
          </a:bodyPr>
          <a:lstStyle/>
          <a:p>
            <a:r>
              <a:rPr lang="en-US" sz="1600" dirty="0"/>
              <a:t>inviting </a:t>
            </a:r>
          </a:p>
        </p:txBody>
      </p:sp>
      <p:sp>
        <p:nvSpPr>
          <p:cNvPr id="12" name="TextBox 11"/>
          <p:cNvSpPr txBox="1"/>
          <p:nvPr/>
        </p:nvSpPr>
        <p:spPr>
          <a:xfrm>
            <a:off x="3094613" y="2148216"/>
            <a:ext cx="1141659" cy="338554"/>
          </a:xfrm>
          <a:prstGeom prst="rect">
            <a:avLst/>
          </a:prstGeom>
          <a:noFill/>
        </p:spPr>
        <p:txBody>
          <a:bodyPr wrap="none" rtlCol="0">
            <a:spAutoFit/>
          </a:bodyPr>
          <a:lstStyle/>
          <a:p>
            <a:r>
              <a:rPr lang="en-US" sz="1600" dirty="0"/>
              <a:t>requesting</a:t>
            </a:r>
          </a:p>
        </p:txBody>
      </p:sp>
      <p:sp>
        <p:nvSpPr>
          <p:cNvPr id="13" name="TextBox 12"/>
          <p:cNvSpPr txBox="1"/>
          <p:nvPr/>
        </p:nvSpPr>
        <p:spPr>
          <a:xfrm>
            <a:off x="4362270" y="1215311"/>
            <a:ext cx="1210588" cy="338554"/>
          </a:xfrm>
          <a:prstGeom prst="rect">
            <a:avLst/>
          </a:prstGeom>
          <a:noFill/>
        </p:spPr>
        <p:txBody>
          <a:bodyPr wrap="none" rtlCol="0">
            <a:spAutoFit/>
          </a:bodyPr>
          <a:lstStyle/>
          <a:p>
            <a:r>
              <a:rPr lang="en-US" sz="1600" dirty="0"/>
              <a:t>threatening</a:t>
            </a:r>
          </a:p>
        </p:txBody>
      </p:sp>
      <p:sp>
        <p:nvSpPr>
          <p:cNvPr id="14" name="TextBox 13"/>
          <p:cNvSpPr txBox="1"/>
          <p:nvPr/>
        </p:nvSpPr>
        <p:spPr>
          <a:xfrm>
            <a:off x="2231203" y="3645254"/>
            <a:ext cx="1220206" cy="338554"/>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reminiscing</a:t>
            </a:r>
          </a:p>
        </p:txBody>
      </p:sp>
      <p:sp>
        <p:nvSpPr>
          <p:cNvPr id="15" name="TextBox 14"/>
          <p:cNvSpPr txBox="1"/>
          <p:nvPr/>
        </p:nvSpPr>
        <p:spPr>
          <a:xfrm>
            <a:off x="1644680" y="4247946"/>
            <a:ext cx="1277914" cy="338554"/>
          </a:xfrm>
          <a:prstGeom prst="rect">
            <a:avLst/>
          </a:prstGeom>
          <a:noFill/>
        </p:spPr>
        <p:txBody>
          <a:bodyPr wrap="none" rtlCol="0">
            <a:spAutoFit/>
          </a:bodyPr>
          <a:lstStyle/>
          <a:p>
            <a:r>
              <a:rPr lang="en-US" sz="1600" dirty="0"/>
              <a:t>speculating </a:t>
            </a:r>
          </a:p>
        </p:txBody>
      </p:sp>
      <p:cxnSp>
        <p:nvCxnSpPr>
          <p:cNvPr id="16" name="Straight Connector 15"/>
          <p:cNvCxnSpPr/>
          <p:nvPr/>
        </p:nvCxnSpPr>
        <p:spPr>
          <a:xfrm flipV="1">
            <a:off x="1117039" y="4413319"/>
            <a:ext cx="0" cy="37227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66712" y="1593711"/>
            <a:ext cx="630821" cy="62322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54781" y="3216424"/>
            <a:ext cx="202761" cy="418618"/>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0"/>
          </p:cNvCxnSpPr>
          <p:nvPr/>
        </p:nvCxnSpPr>
        <p:spPr>
          <a:xfrm flipV="1">
            <a:off x="2625089" y="5029252"/>
            <a:ext cx="450766" cy="42749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099378" y="3841976"/>
            <a:ext cx="611501" cy="33474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5059" y="2257622"/>
            <a:ext cx="1141146" cy="338554"/>
          </a:xfrm>
          <a:prstGeom prst="rect">
            <a:avLst/>
          </a:prstGeom>
          <a:noFill/>
        </p:spPr>
        <p:txBody>
          <a:bodyPr wrap="square" rtlCol="0">
            <a:spAutoFit/>
          </a:bodyPr>
          <a:lstStyle/>
          <a:p>
            <a:r>
              <a:rPr lang="en-US" sz="1600" dirty="0"/>
              <a:t>grounding</a:t>
            </a:r>
          </a:p>
        </p:txBody>
      </p:sp>
      <p:cxnSp>
        <p:nvCxnSpPr>
          <p:cNvPr id="23" name="Straight Connector 22"/>
          <p:cNvCxnSpPr/>
          <p:nvPr/>
        </p:nvCxnSpPr>
        <p:spPr>
          <a:xfrm>
            <a:off x="3897801" y="2565773"/>
            <a:ext cx="639100" cy="893747"/>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p:nvCxnSpPr>
        <p:spPr>
          <a:xfrm flipH="1" flipV="1">
            <a:off x="1851410" y="1959750"/>
            <a:ext cx="134222" cy="29787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66130" y="5387849"/>
            <a:ext cx="488386" cy="25355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50409" y="4063060"/>
            <a:ext cx="1175322" cy="584775"/>
          </a:xfrm>
          <a:prstGeom prst="rect">
            <a:avLst/>
          </a:prstGeom>
          <a:noFill/>
        </p:spPr>
        <p:txBody>
          <a:bodyPr wrap="none" rtlCol="0">
            <a:spAutoFit/>
          </a:bodyPr>
          <a:lstStyle/>
          <a:p>
            <a:r>
              <a:rPr lang="en-US" sz="1600" dirty="0"/>
              <a:t>expressing</a:t>
            </a:r>
          </a:p>
          <a:p>
            <a:r>
              <a:rPr lang="en-US" sz="1600" dirty="0"/>
              <a:t>approval </a:t>
            </a:r>
          </a:p>
        </p:txBody>
      </p:sp>
      <p:cxnSp>
        <p:nvCxnSpPr>
          <p:cNvPr id="27" name="Straight Connector 26"/>
          <p:cNvCxnSpPr/>
          <p:nvPr/>
        </p:nvCxnSpPr>
        <p:spPr>
          <a:xfrm flipH="1">
            <a:off x="4354926" y="5247228"/>
            <a:ext cx="368400" cy="33996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54516" y="5456742"/>
            <a:ext cx="1141146" cy="338554"/>
          </a:xfrm>
          <a:prstGeom prst="rect">
            <a:avLst/>
          </a:prstGeom>
          <a:noFill/>
        </p:spPr>
        <p:txBody>
          <a:bodyPr wrap="square" rtlCol="0">
            <a:spAutoFit/>
          </a:bodyPr>
          <a:lstStyle/>
          <a:p>
            <a:r>
              <a:rPr lang="en-US" sz="1600" dirty="0"/>
              <a:t>playing</a:t>
            </a:r>
          </a:p>
        </p:txBody>
      </p:sp>
      <p:cxnSp>
        <p:nvCxnSpPr>
          <p:cNvPr id="29" name="Straight Connector 28"/>
          <p:cNvCxnSpPr/>
          <p:nvPr/>
        </p:nvCxnSpPr>
        <p:spPr>
          <a:xfrm>
            <a:off x="2205483" y="2614762"/>
            <a:ext cx="145875" cy="23534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a:endCxn id="9" idx="1"/>
          </p:cNvCxnSpPr>
          <p:nvPr/>
        </p:nvCxnSpPr>
        <p:spPr>
          <a:xfrm flipV="1">
            <a:off x="5123344" y="3493901"/>
            <a:ext cx="1019092" cy="13489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461134" y="4605033"/>
            <a:ext cx="249745" cy="143788"/>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7516" y="4810411"/>
            <a:ext cx="800219" cy="58477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losing</a:t>
            </a:r>
          </a:p>
          <a:p>
            <a:r>
              <a:rPr lang="en-US" sz="1600" dirty="0"/>
              <a:t>control</a:t>
            </a:r>
          </a:p>
        </p:txBody>
      </p:sp>
      <p:sp>
        <p:nvSpPr>
          <p:cNvPr id="33" name="TextBox 32"/>
          <p:cNvSpPr txBox="1"/>
          <p:nvPr/>
        </p:nvSpPr>
        <p:spPr>
          <a:xfrm>
            <a:off x="7344676" y="2629472"/>
            <a:ext cx="1180323" cy="338554"/>
          </a:xfrm>
          <a:prstGeom prst="rect">
            <a:avLst/>
          </a:prstGeom>
          <a:noFill/>
        </p:spPr>
        <p:txBody>
          <a:bodyPr wrap="square" rtlCol="0">
            <a:spAutoFit/>
          </a:bodyPr>
          <a:lstStyle/>
          <a:p>
            <a:r>
              <a:rPr lang="en-US" sz="1600" dirty="0"/>
              <a:t>incredulity</a:t>
            </a:r>
          </a:p>
        </p:txBody>
      </p:sp>
      <p:sp>
        <p:nvSpPr>
          <p:cNvPr id="34" name="TextBox 33"/>
          <p:cNvSpPr txBox="1"/>
          <p:nvPr/>
        </p:nvSpPr>
        <p:spPr>
          <a:xfrm>
            <a:off x="6737432" y="1636584"/>
            <a:ext cx="1027845" cy="584775"/>
          </a:xfrm>
          <a:prstGeom prst="rect">
            <a:avLst/>
          </a:prstGeom>
          <a:noFill/>
        </p:spPr>
        <p:txBody>
          <a:bodyPr wrap="none" rtlCol="0">
            <a:spAutoFit/>
          </a:bodyPr>
          <a:lstStyle/>
          <a:p>
            <a:r>
              <a:rPr lang="en-US" sz="1600" dirty="0"/>
              <a:t>inviting </a:t>
            </a:r>
          </a:p>
          <a:p>
            <a:r>
              <a:rPr lang="en-US" sz="1600" dirty="0"/>
              <a:t>inference</a:t>
            </a:r>
          </a:p>
        </p:txBody>
      </p:sp>
      <p:cxnSp>
        <p:nvCxnSpPr>
          <p:cNvPr id="35" name="Straight Connector 34"/>
          <p:cNvCxnSpPr/>
          <p:nvPr/>
        </p:nvCxnSpPr>
        <p:spPr>
          <a:xfrm flipV="1">
            <a:off x="7285156" y="3072186"/>
            <a:ext cx="301980" cy="32651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0"/>
          </p:cNvCxnSpPr>
          <p:nvPr/>
        </p:nvCxnSpPr>
        <p:spPr>
          <a:xfrm flipV="1">
            <a:off x="6940892" y="2303653"/>
            <a:ext cx="133420" cy="89786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21570" y="1600463"/>
            <a:ext cx="2215303" cy="338554"/>
          </a:xfrm>
          <a:prstGeom prst="rect">
            <a:avLst/>
          </a:prstGeom>
          <a:noFill/>
        </p:spPr>
        <p:txBody>
          <a:bodyPr wrap="square" rtlCol="0">
            <a:spAutoFit/>
          </a:bodyPr>
          <a:lstStyle/>
          <a:p>
            <a:r>
              <a:rPr lang="en-US" sz="1600" dirty="0"/>
              <a:t>seeking confirmation</a:t>
            </a:r>
          </a:p>
        </p:txBody>
      </p:sp>
      <p:cxnSp>
        <p:nvCxnSpPr>
          <p:cNvPr id="38" name="Straight Connector 37"/>
          <p:cNvCxnSpPr/>
          <p:nvPr/>
        </p:nvCxnSpPr>
        <p:spPr>
          <a:xfrm>
            <a:off x="3003050" y="1912372"/>
            <a:ext cx="325789" cy="30456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14787" y="3946244"/>
            <a:ext cx="889987" cy="584775"/>
          </a:xfrm>
          <a:prstGeom prst="rect">
            <a:avLst/>
          </a:prstGeom>
          <a:noFill/>
        </p:spPr>
        <p:txBody>
          <a:bodyPr wrap="none" rtlCol="0">
            <a:spAutoFit/>
          </a:bodyPr>
          <a:lstStyle/>
          <a:p>
            <a:r>
              <a:rPr lang="en-US" sz="1600" dirty="0"/>
              <a:t>mixed</a:t>
            </a:r>
          </a:p>
          <a:p>
            <a:r>
              <a:rPr lang="en-US" sz="1600" dirty="0"/>
              <a:t>feelings</a:t>
            </a:r>
          </a:p>
        </p:txBody>
      </p:sp>
      <p:cxnSp>
        <p:nvCxnSpPr>
          <p:cNvPr id="40" name="Straight Connector 39"/>
          <p:cNvCxnSpPr/>
          <p:nvPr/>
        </p:nvCxnSpPr>
        <p:spPr>
          <a:xfrm flipH="1">
            <a:off x="6279948" y="1990858"/>
            <a:ext cx="384349" cy="14233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000492" y="2500969"/>
            <a:ext cx="661235" cy="928005"/>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9224" y="4015398"/>
            <a:ext cx="891591" cy="338554"/>
          </a:xfrm>
          <a:prstGeom prst="rect">
            <a:avLst/>
          </a:prstGeom>
          <a:noFill/>
        </p:spPr>
        <p:txBody>
          <a:bodyPr wrap="none" rtlCol="0">
            <a:spAutoFit/>
          </a:bodyPr>
          <a:lstStyle/>
          <a:p>
            <a:r>
              <a:rPr lang="en-US" sz="1600" dirty="0"/>
              <a:t>distress</a:t>
            </a:r>
          </a:p>
        </p:txBody>
      </p:sp>
      <p:cxnSp>
        <p:nvCxnSpPr>
          <p:cNvPr id="43" name="Straight Connector 42"/>
          <p:cNvCxnSpPr>
            <a:stCxn id="10" idx="1"/>
          </p:cNvCxnSpPr>
          <p:nvPr/>
        </p:nvCxnSpPr>
        <p:spPr>
          <a:xfrm flipH="1" flipV="1">
            <a:off x="5526006" y="5018788"/>
            <a:ext cx="1017978" cy="57177"/>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97456" y="2850105"/>
            <a:ext cx="1050288" cy="338554"/>
          </a:xfrm>
          <a:prstGeom prst="rect">
            <a:avLst/>
          </a:prstGeom>
          <a:noFill/>
        </p:spPr>
        <p:txBody>
          <a:bodyPr wrap="none" rtlCol="0">
            <a:spAutoFit/>
          </a:bodyPr>
          <a:lstStyle/>
          <a:p>
            <a:r>
              <a:rPr lang="en-US" sz="1600" dirty="0"/>
              <a:t>new topic</a:t>
            </a:r>
          </a:p>
        </p:txBody>
      </p:sp>
      <p:cxnSp>
        <p:nvCxnSpPr>
          <p:cNvPr id="45" name="Straight Connector 44"/>
          <p:cNvCxnSpPr/>
          <p:nvPr/>
        </p:nvCxnSpPr>
        <p:spPr>
          <a:xfrm flipH="1">
            <a:off x="3537149" y="3716735"/>
            <a:ext cx="336207" cy="7445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64556" y="4657520"/>
            <a:ext cx="869149" cy="584775"/>
          </a:xfrm>
          <a:prstGeom prst="rect">
            <a:avLst/>
          </a:prstGeom>
          <a:noFill/>
        </p:spPr>
        <p:txBody>
          <a:bodyPr wrap="none" rtlCol="0">
            <a:spAutoFit/>
          </a:bodyPr>
          <a:lstStyle/>
          <a:p>
            <a:r>
              <a:rPr lang="en-US" sz="1600" dirty="0"/>
              <a:t>shared </a:t>
            </a:r>
          </a:p>
          <a:p>
            <a:r>
              <a:rPr lang="en-US" sz="1600" dirty="0"/>
              <a:t>feeling</a:t>
            </a:r>
          </a:p>
        </p:txBody>
      </p:sp>
      <p:cxnSp>
        <p:nvCxnSpPr>
          <p:cNvPr id="47" name="Straight Connector 46"/>
          <p:cNvCxnSpPr/>
          <p:nvPr/>
        </p:nvCxnSpPr>
        <p:spPr>
          <a:xfrm>
            <a:off x="2874426" y="5659145"/>
            <a:ext cx="541221" cy="36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371493" y="4546604"/>
            <a:ext cx="381155" cy="36806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94935" y="3894954"/>
            <a:ext cx="229419" cy="68154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125959" y="4065784"/>
            <a:ext cx="203456" cy="52578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98998" y="4055696"/>
            <a:ext cx="198822" cy="18040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2598998" y="4599455"/>
            <a:ext cx="202709" cy="21367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007790" y="3880077"/>
            <a:ext cx="109780" cy="88011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7587136" y="2331415"/>
            <a:ext cx="165512" cy="29162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99089" y="3345944"/>
            <a:ext cx="1164101" cy="338554"/>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storytelling</a:t>
            </a:r>
          </a:p>
        </p:txBody>
      </p:sp>
      <p:cxnSp>
        <p:nvCxnSpPr>
          <p:cNvPr id="56" name="Straight Connector 55"/>
          <p:cNvCxnSpPr/>
          <p:nvPr/>
        </p:nvCxnSpPr>
        <p:spPr>
          <a:xfrm>
            <a:off x="2022954" y="3596308"/>
            <a:ext cx="232633" cy="23361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17242" y="1118946"/>
            <a:ext cx="1061509" cy="584775"/>
          </a:xfrm>
          <a:prstGeom prst="rect">
            <a:avLst/>
          </a:prstGeom>
          <a:noFill/>
        </p:spPr>
        <p:txBody>
          <a:bodyPr wrap="none" rtlCol="0">
            <a:spAutoFit/>
          </a:bodyPr>
          <a:lstStyle/>
          <a:p>
            <a:r>
              <a:rPr lang="en-US" sz="1600" dirty="0"/>
              <a:t>asking </a:t>
            </a:r>
          </a:p>
          <a:p>
            <a:r>
              <a:rPr lang="en-US" sz="1600" dirty="0"/>
              <a:t>questions</a:t>
            </a:r>
          </a:p>
        </p:txBody>
      </p:sp>
      <p:cxnSp>
        <p:nvCxnSpPr>
          <p:cNvPr id="58" name="Straight Connector 57"/>
          <p:cNvCxnSpPr/>
          <p:nvPr/>
        </p:nvCxnSpPr>
        <p:spPr>
          <a:xfrm flipH="1">
            <a:off x="3528806" y="1756103"/>
            <a:ext cx="7020" cy="47675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18420" y="1499920"/>
            <a:ext cx="198822" cy="18040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64" name="Title 1"/>
          <p:cNvSpPr>
            <a:spLocks noGrp="1"/>
          </p:cNvSpPr>
          <p:nvPr>
            <p:ph type="title"/>
          </p:nvPr>
        </p:nvSpPr>
        <p:spPr>
          <a:xfrm>
            <a:off x="457200" y="0"/>
            <a:ext cx="8229600" cy="964137"/>
          </a:xfrm>
        </p:spPr>
        <p:txBody>
          <a:bodyPr/>
          <a:lstStyle/>
          <a:p>
            <a:r>
              <a:rPr lang="en-US" sz="3600" dirty="0"/>
              <a:t>Meanings in English</a:t>
            </a:r>
          </a:p>
        </p:txBody>
      </p:sp>
      <p:sp>
        <p:nvSpPr>
          <p:cNvPr id="65" name="Rectangle 64"/>
          <p:cNvSpPr/>
          <p:nvPr/>
        </p:nvSpPr>
        <p:spPr>
          <a:xfrm>
            <a:off x="655446" y="6315697"/>
            <a:ext cx="4878259" cy="430887"/>
          </a:xfrm>
          <a:prstGeom prst="rect">
            <a:avLst/>
          </a:prstGeom>
          <a:solidFill>
            <a:schemeClr val="bg1"/>
          </a:solidFill>
        </p:spPr>
        <p:txBody>
          <a:bodyPr wrap="none">
            <a:spAutoFit/>
          </a:bodyPr>
          <a:lstStyle/>
          <a:p>
            <a:r>
              <a:rPr lang="en-US" sz="2200" dirty="0">
                <a:solidFill>
                  <a:srgbClr val="FFFF00"/>
                </a:solidFill>
              </a:rPr>
              <a:t>#15  Sprawling networks of meanings</a:t>
            </a:r>
          </a:p>
        </p:txBody>
      </p:sp>
    </p:spTree>
    <p:extLst>
      <p:ext uri="{BB962C8B-B14F-4D97-AF65-F5344CB8AC3E}">
        <p14:creationId xmlns:p14="http://schemas.microsoft.com/office/powerpoint/2010/main" val="410770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224" y="1118946"/>
            <a:ext cx="7855775" cy="4694456"/>
            <a:chOff x="1850750" y="1118946"/>
            <a:chExt cx="7855775" cy="4694456"/>
          </a:xfrm>
        </p:grpSpPr>
        <p:cxnSp>
          <p:nvCxnSpPr>
            <p:cNvPr id="21" name="Straight Connector 20"/>
            <p:cNvCxnSpPr/>
            <p:nvPr/>
          </p:nvCxnSpPr>
          <p:spPr>
            <a:xfrm flipH="1">
              <a:off x="6998366" y="1727622"/>
              <a:ext cx="125178" cy="33885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31935" y="1351728"/>
              <a:ext cx="865430" cy="338554"/>
            </a:xfrm>
            <a:prstGeom prst="rect">
              <a:avLst/>
            </a:prstGeom>
            <a:noFill/>
          </p:spPr>
          <p:txBody>
            <a:bodyPr wrap="none" rtlCol="0">
              <a:spAutoFit/>
            </a:bodyPr>
            <a:lstStyle/>
            <a:p>
              <a:r>
                <a:rPr lang="en-US" sz="1600" dirty="0"/>
                <a:t>offering</a:t>
              </a:r>
            </a:p>
          </p:txBody>
        </p:sp>
        <p:sp>
          <p:nvSpPr>
            <p:cNvPr id="6" name="TextBox 5"/>
            <p:cNvSpPr txBox="1"/>
            <p:nvPr/>
          </p:nvSpPr>
          <p:spPr>
            <a:xfrm>
              <a:off x="4597173" y="5474848"/>
              <a:ext cx="957313" cy="338554"/>
            </a:xfrm>
            <a:prstGeom prst="rect">
              <a:avLst/>
            </a:prstGeom>
            <a:noFill/>
          </p:spPr>
          <p:txBody>
            <a:bodyPr wrap="none" rtlCol="0">
              <a:spAutoFit/>
            </a:bodyPr>
            <a:lstStyle/>
            <a:p>
              <a:r>
                <a:rPr lang="en-US" sz="1600" dirty="0"/>
                <a:t>laughing</a:t>
              </a:r>
            </a:p>
          </p:txBody>
        </p:sp>
        <p:sp>
          <p:nvSpPr>
            <p:cNvPr id="7" name="TextBox 6"/>
            <p:cNvSpPr txBox="1"/>
            <p:nvPr/>
          </p:nvSpPr>
          <p:spPr>
            <a:xfrm>
              <a:off x="5129548" y="3459520"/>
              <a:ext cx="1175322" cy="338554"/>
            </a:xfrm>
            <a:prstGeom prst="rect">
              <a:avLst/>
            </a:prstGeom>
            <a:noFill/>
          </p:spPr>
          <p:txBody>
            <a:bodyPr wrap="none" rtlCol="0">
              <a:spAutoFit/>
            </a:bodyPr>
            <a:lstStyle/>
            <a:p>
              <a:r>
                <a:rPr lang="en-US" sz="1600" dirty="0"/>
                <a:t>suggesting</a:t>
              </a:r>
            </a:p>
          </p:txBody>
        </p:sp>
        <p:sp>
          <p:nvSpPr>
            <p:cNvPr id="8" name="TextBox 7"/>
            <p:cNvSpPr txBox="1"/>
            <p:nvPr/>
          </p:nvSpPr>
          <p:spPr>
            <a:xfrm>
              <a:off x="3979346" y="4625745"/>
              <a:ext cx="1059906" cy="338554"/>
            </a:xfrm>
            <a:prstGeom prst="rect">
              <a:avLst/>
            </a:prstGeom>
            <a:noFill/>
          </p:spPr>
          <p:txBody>
            <a:bodyPr wrap="none" rtlCol="0">
              <a:spAutoFit/>
            </a:bodyPr>
            <a:lstStyle/>
            <a:p>
              <a:r>
                <a:rPr lang="en-US" sz="1600" dirty="0"/>
                <a:t>imagining</a:t>
              </a:r>
            </a:p>
          </p:txBody>
        </p:sp>
        <p:sp>
          <p:nvSpPr>
            <p:cNvPr id="9" name="TextBox 8"/>
            <p:cNvSpPr txBox="1"/>
            <p:nvPr/>
          </p:nvSpPr>
          <p:spPr>
            <a:xfrm>
              <a:off x="7323962" y="3201513"/>
              <a:ext cx="1596912" cy="584775"/>
            </a:xfrm>
            <a:prstGeom prst="rect">
              <a:avLst/>
            </a:prstGeom>
            <a:noFill/>
          </p:spPr>
          <p:txBody>
            <a:bodyPr wrap="none" rtlCol="0">
              <a:spAutoFit/>
            </a:bodyPr>
            <a:lstStyle/>
            <a:p>
              <a:r>
                <a:rPr lang="en-US" sz="1600" dirty="0"/>
                <a:t>correcting</a:t>
              </a:r>
            </a:p>
            <a:p>
              <a:r>
                <a:rPr lang="en-US" sz="1600" dirty="0"/>
                <a:t>misconceptions</a:t>
              </a:r>
            </a:p>
          </p:txBody>
        </p:sp>
        <p:sp>
          <p:nvSpPr>
            <p:cNvPr id="10" name="TextBox 9"/>
            <p:cNvSpPr txBox="1"/>
            <p:nvPr/>
          </p:nvSpPr>
          <p:spPr>
            <a:xfrm>
              <a:off x="7725510" y="4783577"/>
              <a:ext cx="1165704" cy="584775"/>
            </a:xfrm>
            <a:prstGeom prst="rect">
              <a:avLst/>
            </a:prstGeom>
            <a:noFill/>
          </p:spPr>
          <p:txBody>
            <a:bodyPr wrap="none" rtlCol="0">
              <a:spAutoFit/>
            </a:bodyPr>
            <a:lstStyle/>
            <a:p>
              <a:r>
                <a:rPr lang="en-US" sz="1600" dirty="0"/>
                <a:t>partial </a:t>
              </a:r>
            </a:p>
            <a:p>
              <a:r>
                <a:rPr lang="en-US" sz="1600" dirty="0"/>
                <a:t>agreement</a:t>
              </a:r>
            </a:p>
          </p:txBody>
        </p:sp>
        <p:sp>
          <p:nvSpPr>
            <p:cNvPr id="11" name="TextBox 10"/>
            <p:cNvSpPr txBox="1"/>
            <p:nvPr/>
          </p:nvSpPr>
          <p:spPr>
            <a:xfrm>
              <a:off x="6535258" y="2066478"/>
              <a:ext cx="878767" cy="338554"/>
            </a:xfrm>
            <a:prstGeom prst="rect">
              <a:avLst/>
            </a:prstGeom>
            <a:noFill/>
          </p:spPr>
          <p:txBody>
            <a:bodyPr wrap="none" rtlCol="0">
              <a:spAutoFit/>
            </a:bodyPr>
            <a:lstStyle/>
            <a:p>
              <a:r>
                <a:rPr lang="en-US" sz="1600" dirty="0"/>
                <a:t>inviting </a:t>
              </a:r>
            </a:p>
          </p:txBody>
        </p:sp>
        <p:sp>
          <p:nvSpPr>
            <p:cNvPr id="12" name="TextBox 11"/>
            <p:cNvSpPr txBox="1"/>
            <p:nvPr/>
          </p:nvSpPr>
          <p:spPr>
            <a:xfrm>
              <a:off x="4276139" y="2148216"/>
              <a:ext cx="1141659" cy="338554"/>
            </a:xfrm>
            <a:prstGeom prst="rect">
              <a:avLst/>
            </a:prstGeom>
            <a:noFill/>
          </p:spPr>
          <p:txBody>
            <a:bodyPr wrap="none" rtlCol="0">
              <a:spAutoFit/>
            </a:bodyPr>
            <a:lstStyle/>
            <a:p>
              <a:r>
                <a:rPr lang="en-US" sz="1600" dirty="0"/>
                <a:t>requesting</a:t>
              </a:r>
            </a:p>
          </p:txBody>
        </p:sp>
        <p:sp>
          <p:nvSpPr>
            <p:cNvPr id="13" name="TextBox 12"/>
            <p:cNvSpPr txBox="1"/>
            <p:nvPr/>
          </p:nvSpPr>
          <p:spPr>
            <a:xfrm>
              <a:off x="5543796" y="1215311"/>
              <a:ext cx="1210588" cy="338554"/>
            </a:xfrm>
            <a:prstGeom prst="rect">
              <a:avLst/>
            </a:prstGeom>
            <a:noFill/>
          </p:spPr>
          <p:txBody>
            <a:bodyPr wrap="none" rtlCol="0">
              <a:spAutoFit/>
            </a:bodyPr>
            <a:lstStyle/>
            <a:p>
              <a:r>
                <a:rPr lang="en-US" sz="1600" dirty="0"/>
                <a:t>threatening</a:t>
              </a:r>
            </a:p>
          </p:txBody>
        </p:sp>
        <p:sp>
          <p:nvSpPr>
            <p:cNvPr id="14" name="TextBox 13"/>
            <p:cNvSpPr txBox="1"/>
            <p:nvPr/>
          </p:nvSpPr>
          <p:spPr>
            <a:xfrm>
              <a:off x="3412729" y="3645254"/>
              <a:ext cx="1220206" cy="338554"/>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reminiscing</a:t>
              </a:r>
            </a:p>
          </p:txBody>
        </p:sp>
        <p:sp>
          <p:nvSpPr>
            <p:cNvPr id="15" name="TextBox 14"/>
            <p:cNvSpPr txBox="1"/>
            <p:nvPr/>
          </p:nvSpPr>
          <p:spPr>
            <a:xfrm>
              <a:off x="2826206" y="4247946"/>
              <a:ext cx="1277914" cy="338554"/>
            </a:xfrm>
            <a:prstGeom prst="rect">
              <a:avLst/>
            </a:prstGeom>
            <a:noFill/>
          </p:spPr>
          <p:txBody>
            <a:bodyPr wrap="none" rtlCol="0">
              <a:spAutoFit/>
            </a:bodyPr>
            <a:lstStyle/>
            <a:p>
              <a:r>
                <a:rPr lang="en-US" sz="1600" dirty="0"/>
                <a:t>speculating </a:t>
              </a:r>
            </a:p>
          </p:txBody>
        </p:sp>
        <p:cxnSp>
          <p:nvCxnSpPr>
            <p:cNvPr id="16" name="Straight Connector 15"/>
            <p:cNvCxnSpPr/>
            <p:nvPr/>
          </p:nvCxnSpPr>
          <p:spPr>
            <a:xfrm flipV="1">
              <a:off x="2298565" y="4413319"/>
              <a:ext cx="0" cy="37227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248238" y="1593711"/>
              <a:ext cx="630821" cy="62322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736307" y="3216424"/>
              <a:ext cx="202761" cy="418618"/>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0"/>
            </p:cNvCxnSpPr>
            <p:nvPr/>
          </p:nvCxnSpPr>
          <p:spPr>
            <a:xfrm flipV="1">
              <a:off x="3806615" y="5029252"/>
              <a:ext cx="450766" cy="42749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280904" y="3841976"/>
              <a:ext cx="611501" cy="33474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6585" y="2257622"/>
              <a:ext cx="1141146" cy="338554"/>
            </a:xfrm>
            <a:prstGeom prst="rect">
              <a:avLst/>
            </a:prstGeom>
            <a:noFill/>
          </p:spPr>
          <p:txBody>
            <a:bodyPr wrap="square" rtlCol="0">
              <a:spAutoFit/>
            </a:bodyPr>
            <a:lstStyle/>
            <a:p>
              <a:r>
                <a:rPr lang="en-US" sz="1600" dirty="0"/>
                <a:t>grounding</a:t>
              </a:r>
            </a:p>
          </p:txBody>
        </p:sp>
        <p:cxnSp>
          <p:nvCxnSpPr>
            <p:cNvPr id="23" name="Straight Connector 22"/>
            <p:cNvCxnSpPr/>
            <p:nvPr/>
          </p:nvCxnSpPr>
          <p:spPr>
            <a:xfrm>
              <a:off x="5079327" y="2565773"/>
              <a:ext cx="639100" cy="893747"/>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p:nvCxnSpPr>
          <p:spPr>
            <a:xfrm flipH="1" flipV="1">
              <a:off x="3032936" y="1959750"/>
              <a:ext cx="134222" cy="29787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47656" y="5387849"/>
              <a:ext cx="488386" cy="25355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31935" y="4063060"/>
              <a:ext cx="1175322" cy="584775"/>
            </a:xfrm>
            <a:prstGeom prst="rect">
              <a:avLst/>
            </a:prstGeom>
            <a:noFill/>
          </p:spPr>
          <p:txBody>
            <a:bodyPr wrap="none" rtlCol="0">
              <a:spAutoFit/>
            </a:bodyPr>
            <a:lstStyle/>
            <a:p>
              <a:r>
                <a:rPr lang="en-US" sz="1600" dirty="0"/>
                <a:t>expressing</a:t>
              </a:r>
            </a:p>
            <a:p>
              <a:r>
                <a:rPr lang="en-US" sz="1600" dirty="0"/>
                <a:t>approval </a:t>
              </a:r>
            </a:p>
          </p:txBody>
        </p:sp>
        <p:cxnSp>
          <p:nvCxnSpPr>
            <p:cNvPr id="27" name="Straight Connector 26"/>
            <p:cNvCxnSpPr/>
            <p:nvPr/>
          </p:nvCxnSpPr>
          <p:spPr>
            <a:xfrm flipH="1">
              <a:off x="5536452" y="5247228"/>
              <a:ext cx="368400" cy="33996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36042" y="5456742"/>
              <a:ext cx="1141146" cy="338554"/>
            </a:xfrm>
            <a:prstGeom prst="rect">
              <a:avLst/>
            </a:prstGeom>
            <a:noFill/>
          </p:spPr>
          <p:txBody>
            <a:bodyPr wrap="square" rtlCol="0">
              <a:spAutoFit/>
            </a:bodyPr>
            <a:lstStyle/>
            <a:p>
              <a:r>
                <a:rPr lang="en-US" sz="1600" dirty="0"/>
                <a:t>playing</a:t>
              </a:r>
            </a:p>
          </p:txBody>
        </p:sp>
        <p:cxnSp>
          <p:nvCxnSpPr>
            <p:cNvPr id="29" name="Straight Connector 28"/>
            <p:cNvCxnSpPr/>
            <p:nvPr/>
          </p:nvCxnSpPr>
          <p:spPr>
            <a:xfrm>
              <a:off x="3387009" y="2614762"/>
              <a:ext cx="145875" cy="23534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a:endCxn id="9" idx="1"/>
            </p:cNvCxnSpPr>
            <p:nvPr/>
          </p:nvCxnSpPr>
          <p:spPr>
            <a:xfrm flipV="1">
              <a:off x="6304870" y="3493901"/>
              <a:ext cx="1019092" cy="13489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42660" y="4605033"/>
              <a:ext cx="249745" cy="143788"/>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19042" y="4810411"/>
              <a:ext cx="800219" cy="58477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losing</a:t>
              </a:r>
            </a:p>
            <a:p>
              <a:r>
                <a:rPr lang="en-US" sz="1600" dirty="0"/>
                <a:t>control</a:t>
              </a:r>
            </a:p>
          </p:txBody>
        </p:sp>
        <p:sp>
          <p:nvSpPr>
            <p:cNvPr id="33" name="TextBox 32"/>
            <p:cNvSpPr txBox="1"/>
            <p:nvPr/>
          </p:nvSpPr>
          <p:spPr>
            <a:xfrm>
              <a:off x="8526202" y="2629472"/>
              <a:ext cx="1180323" cy="338554"/>
            </a:xfrm>
            <a:prstGeom prst="rect">
              <a:avLst/>
            </a:prstGeom>
            <a:noFill/>
          </p:spPr>
          <p:txBody>
            <a:bodyPr wrap="square" rtlCol="0">
              <a:spAutoFit/>
            </a:bodyPr>
            <a:lstStyle/>
            <a:p>
              <a:r>
                <a:rPr lang="en-US" sz="1600" dirty="0"/>
                <a:t>incredulity</a:t>
              </a:r>
            </a:p>
          </p:txBody>
        </p:sp>
        <p:sp>
          <p:nvSpPr>
            <p:cNvPr id="34" name="TextBox 33"/>
            <p:cNvSpPr txBox="1"/>
            <p:nvPr/>
          </p:nvSpPr>
          <p:spPr>
            <a:xfrm>
              <a:off x="7918958" y="1636584"/>
              <a:ext cx="1027845" cy="584775"/>
            </a:xfrm>
            <a:prstGeom prst="rect">
              <a:avLst/>
            </a:prstGeom>
            <a:noFill/>
          </p:spPr>
          <p:txBody>
            <a:bodyPr wrap="none" rtlCol="0">
              <a:spAutoFit/>
            </a:bodyPr>
            <a:lstStyle/>
            <a:p>
              <a:r>
                <a:rPr lang="en-US" sz="1600" dirty="0"/>
                <a:t>inviting </a:t>
              </a:r>
            </a:p>
            <a:p>
              <a:r>
                <a:rPr lang="en-US" sz="1600" dirty="0"/>
                <a:t>inference</a:t>
              </a:r>
            </a:p>
          </p:txBody>
        </p:sp>
        <p:cxnSp>
          <p:nvCxnSpPr>
            <p:cNvPr id="35" name="Straight Connector 34"/>
            <p:cNvCxnSpPr/>
            <p:nvPr/>
          </p:nvCxnSpPr>
          <p:spPr>
            <a:xfrm flipV="1">
              <a:off x="8466682" y="3072186"/>
              <a:ext cx="301980" cy="32651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0"/>
            </p:cNvCxnSpPr>
            <p:nvPr/>
          </p:nvCxnSpPr>
          <p:spPr>
            <a:xfrm flipV="1">
              <a:off x="8122418" y="2303653"/>
              <a:ext cx="133420" cy="89786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03096" y="1600463"/>
              <a:ext cx="2215303" cy="338554"/>
            </a:xfrm>
            <a:prstGeom prst="rect">
              <a:avLst/>
            </a:prstGeom>
            <a:noFill/>
          </p:spPr>
          <p:txBody>
            <a:bodyPr wrap="square" rtlCol="0">
              <a:spAutoFit/>
            </a:bodyPr>
            <a:lstStyle/>
            <a:p>
              <a:r>
                <a:rPr lang="en-US" sz="1600" dirty="0"/>
                <a:t>seeking confirmation</a:t>
              </a:r>
            </a:p>
          </p:txBody>
        </p:sp>
        <p:cxnSp>
          <p:nvCxnSpPr>
            <p:cNvPr id="38" name="Straight Connector 37"/>
            <p:cNvCxnSpPr/>
            <p:nvPr/>
          </p:nvCxnSpPr>
          <p:spPr>
            <a:xfrm>
              <a:off x="4184576" y="1912372"/>
              <a:ext cx="325789" cy="30456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96313" y="3946244"/>
              <a:ext cx="889987" cy="584775"/>
            </a:xfrm>
            <a:prstGeom prst="rect">
              <a:avLst/>
            </a:prstGeom>
            <a:noFill/>
          </p:spPr>
          <p:txBody>
            <a:bodyPr wrap="none" rtlCol="0">
              <a:spAutoFit/>
            </a:bodyPr>
            <a:lstStyle/>
            <a:p>
              <a:r>
                <a:rPr lang="en-US" sz="1600" dirty="0"/>
                <a:t>mixed</a:t>
              </a:r>
            </a:p>
            <a:p>
              <a:r>
                <a:rPr lang="en-US" sz="1600" dirty="0"/>
                <a:t>feelings</a:t>
              </a:r>
            </a:p>
          </p:txBody>
        </p:sp>
        <p:cxnSp>
          <p:nvCxnSpPr>
            <p:cNvPr id="40" name="Straight Connector 39"/>
            <p:cNvCxnSpPr/>
            <p:nvPr/>
          </p:nvCxnSpPr>
          <p:spPr>
            <a:xfrm flipH="1">
              <a:off x="7461474" y="1990858"/>
              <a:ext cx="384349" cy="14233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82018" y="2500969"/>
              <a:ext cx="661235" cy="928005"/>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850750" y="4015398"/>
              <a:ext cx="891591" cy="338554"/>
            </a:xfrm>
            <a:prstGeom prst="rect">
              <a:avLst/>
            </a:prstGeom>
            <a:noFill/>
          </p:spPr>
          <p:txBody>
            <a:bodyPr wrap="none" rtlCol="0">
              <a:spAutoFit/>
            </a:bodyPr>
            <a:lstStyle/>
            <a:p>
              <a:r>
                <a:rPr lang="en-US" sz="1600" dirty="0"/>
                <a:t>distress</a:t>
              </a:r>
            </a:p>
          </p:txBody>
        </p:sp>
        <p:cxnSp>
          <p:nvCxnSpPr>
            <p:cNvPr id="43" name="Straight Connector 42"/>
            <p:cNvCxnSpPr>
              <a:stCxn id="10" idx="1"/>
            </p:cNvCxnSpPr>
            <p:nvPr/>
          </p:nvCxnSpPr>
          <p:spPr>
            <a:xfrm flipH="1" flipV="1">
              <a:off x="6707532" y="5018788"/>
              <a:ext cx="1017978" cy="57177"/>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78982" y="2850105"/>
              <a:ext cx="1050288" cy="338554"/>
            </a:xfrm>
            <a:prstGeom prst="rect">
              <a:avLst/>
            </a:prstGeom>
            <a:noFill/>
          </p:spPr>
          <p:txBody>
            <a:bodyPr wrap="none" rtlCol="0">
              <a:spAutoFit/>
            </a:bodyPr>
            <a:lstStyle/>
            <a:p>
              <a:r>
                <a:rPr lang="en-US" sz="1600" dirty="0"/>
                <a:t>new topic</a:t>
              </a:r>
            </a:p>
          </p:txBody>
        </p:sp>
        <p:cxnSp>
          <p:nvCxnSpPr>
            <p:cNvPr id="45" name="Straight Connector 44"/>
            <p:cNvCxnSpPr/>
            <p:nvPr/>
          </p:nvCxnSpPr>
          <p:spPr>
            <a:xfrm flipH="1">
              <a:off x="4718675" y="3716735"/>
              <a:ext cx="336207" cy="7445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46082" y="4657520"/>
              <a:ext cx="869149" cy="584775"/>
            </a:xfrm>
            <a:prstGeom prst="rect">
              <a:avLst/>
            </a:prstGeom>
            <a:noFill/>
          </p:spPr>
          <p:txBody>
            <a:bodyPr wrap="none" rtlCol="0">
              <a:spAutoFit/>
            </a:bodyPr>
            <a:lstStyle/>
            <a:p>
              <a:r>
                <a:rPr lang="en-US" sz="1600" dirty="0"/>
                <a:t>shared </a:t>
              </a:r>
            </a:p>
            <a:p>
              <a:r>
                <a:rPr lang="en-US" sz="1600" dirty="0"/>
                <a:t>feeling</a:t>
              </a:r>
            </a:p>
          </p:txBody>
        </p:sp>
        <p:cxnSp>
          <p:nvCxnSpPr>
            <p:cNvPr id="47" name="Straight Connector 46"/>
            <p:cNvCxnSpPr/>
            <p:nvPr/>
          </p:nvCxnSpPr>
          <p:spPr>
            <a:xfrm>
              <a:off x="4055952" y="5659145"/>
              <a:ext cx="541221" cy="369"/>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553019" y="4546604"/>
              <a:ext cx="381155" cy="36806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76461" y="3894954"/>
              <a:ext cx="229419" cy="68154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307485" y="4065784"/>
              <a:ext cx="203456" cy="525786"/>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780524" y="4055696"/>
              <a:ext cx="198822" cy="18040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780524" y="4599455"/>
              <a:ext cx="202709" cy="213671"/>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189316" y="3880077"/>
              <a:ext cx="109780" cy="88011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8768662" y="2331415"/>
              <a:ext cx="165512" cy="291624"/>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80615" y="3345944"/>
              <a:ext cx="1164101" cy="338554"/>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1600" dirty="0"/>
                <a:t>storytelling</a:t>
              </a:r>
            </a:p>
          </p:txBody>
        </p:sp>
        <p:cxnSp>
          <p:nvCxnSpPr>
            <p:cNvPr id="56" name="Straight Connector 55"/>
            <p:cNvCxnSpPr/>
            <p:nvPr/>
          </p:nvCxnSpPr>
          <p:spPr>
            <a:xfrm>
              <a:off x="3204480" y="3596308"/>
              <a:ext cx="232633" cy="233612"/>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398768" y="1118946"/>
              <a:ext cx="1061509" cy="584775"/>
            </a:xfrm>
            <a:prstGeom prst="rect">
              <a:avLst/>
            </a:prstGeom>
            <a:noFill/>
          </p:spPr>
          <p:txBody>
            <a:bodyPr wrap="none" rtlCol="0">
              <a:spAutoFit/>
            </a:bodyPr>
            <a:lstStyle/>
            <a:p>
              <a:r>
                <a:rPr lang="en-US" sz="1600" dirty="0"/>
                <a:t>asking </a:t>
              </a:r>
            </a:p>
            <a:p>
              <a:r>
                <a:rPr lang="en-US" sz="1600" dirty="0"/>
                <a:t>questions</a:t>
              </a:r>
            </a:p>
          </p:txBody>
        </p:sp>
        <p:cxnSp>
          <p:nvCxnSpPr>
            <p:cNvPr id="58" name="Straight Connector 57"/>
            <p:cNvCxnSpPr/>
            <p:nvPr/>
          </p:nvCxnSpPr>
          <p:spPr>
            <a:xfrm flipH="1">
              <a:off x="4710332" y="1756103"/>
              <a:ext cx="7020" cy="476753"/>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99946" y="1499920"/>
              <a:ext cx="198822" cy="180400"/>
            </a:xfrm>
            <a:prstGeom prst="line">
              <a:avLst/>
            </a:prstGeom>
            <a:ln w="762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4" name="Title 1"/>
          <p:cNvSpPr>
            <a:spLocks noGrp="1"/>
          </p:cNvSpPr>
          <p:nvPr>
            <p:ph type="title"/>
          </p:nvPr>
        </p:nvSpPr>
        <p:spPr>
          <a:xfrm>
            <a:off x="952059" y="0"/>
            <a:ext cx="8229600" cy="964137"/>
          </a:xfrm>
        </p:spPr>
        <p:txBody>
          <a:bodyPr/>
          <a:lstStyle/>
          <a:p>
            <a:r>
              <a:rPr lang="en-US" sz="3600" dirty="0"/>
              <a:t>Meanings in English, etc. </a:t>
            </a:r>
          </a:p>
        </p:txBody>
      </p:sp>
      <p:sp>
        <p:nvSpPr>
          <p:cNvPr id="65" name="Rectangle 64"/>
          <p:cNvSpPr/>
          <p:nvPr/>
        </p:nvSpPr>
        <p:spPr>
          <a:xfrm>
            <a:off x="655446" y="6315697"/>
            <a:ext cx="4878259" cy="430887"/>
          </a:xfrm>
          <a:prstGeom prst="rect">
            <a:avLst/>
          </a:prstGeom>
          <a:solidFill>
            <a:schemeClr val="bg1">
              <a:lumMod val="60000"/>
              <a:lumOff val="40000"/>
            </a:schemeClr>
          </a:solidFill>
        </p:spPr>
        <p:txBody>
          <a:bodyPr wrap="none">
            <a:spAutoFit/>
          </a:bodyPr>
          <a:lstStyle/>
          <a:p>
            <a:r>
              <a:rPr lang="en-US" sz="2200" dirty="0">
                <a:solidFill>
                  <a:srgbClr val="FFFF00"/>
                </a:solidFill>
              </a:rPr>
              <a:t>#12  Sprawling networks of meanings</a:t>
            </a:r>
          </a:p>
        </p:txBody>
      </p:sp>
      <p:grpSp>
        <p:nvGrpSpPr>
          <p:cNvPr id="73" name="Group 72"/>
          <p:cNvGrpSpPr/>
          <p:nvPr/>
        </p:nvGrpSpPr>
        <p:grpSpPr>
          <a:xfrm>
            <a:off x="5373840" y="876268"/>
            <a:ext cx="3351510" cy="2117559"/>
            <a:chOff x="5373840" y="876268"/>
            <a:chExt cx="3351510" cy="2117559"/>
          </a:xfrm>
        </p:grpSpPr>
        <p:cxnSp>
          <p:nvCxnSpPr>
            <p:cNvPr id="66" name="Straight Connector 65"/>
            <p:cNvCxnSpPr/>
            <p:nvPr/>
          </p:nvCxnSpPr>
          <p:spPr bwMode="auto">
            <a:xfrm flipV="1">
              <a:off x="6515839" y="1077141"/>
              <a:ext cx="212897" cy="151557"/>
            </a:xfrm>
            <a:prstGeom prst="line">
              <a:avLst/>
            </a:prstGeom>
            <a:solidFill>
              <a:schemeClr val="accent1"/>
            </a:solidFill>
            <a:ln w="28575" cap="flat" cmpd="sng" algn="ctr">
              <a:solidFill>
                <a:schemeClr val="bg2">
                  <a:lumMod val="50000"/>
                  <a:lumOff val="50000"/>
                </a:schemeClr>
              </a:solidFill>
              <a:prstDash val="solid"/>
              <a:round/>
              <a:headEnd type="none" w="med" len="med"/>
              <a:tailEnd type="none" w="med" len="med"/>
            </a:ln>
            <a:effectLst/>
          </p:spPr>
        </p:cxnSp>
        <p:sp>
          <p:nvSpPr>
            <p:cNvPr id="67" name="TextBox 66"/>
            <p:cNvSpPr txBox="1"/>
            <p:nvPr/>
          </p:nvSpPr>
          <p:spPr>
            <a:xfrm>
              <a:off x="6694025" y="876268"/>
              <a:ext cx="2031325" cy="369332"/>
            </a:xfrm>
            <a:prstGeom prst="rect">
              <a:avLst/>
            </a:prstGeom>
            <a:noFill/>
          </p:spPr>
          <p:txBody>
            <a:bodyPr wrap="none" rtlCol="0">
              <a:spAutoFit/>
            </a:bodyPr>
            <a:lstStyle/>
            <a:p>
              <a:r>
                <a:rPr lang="en-US" dirty="0">
                  <a:solidFill>
                    <a:schemeClr val="bg2">
                      <a:lumMod val="50000"/>
                      <a:lumOff val="50000"/>
                    </a:schemeClr>
                  </a:solidFill>
                </a:rPr>
                <a:t>but not in German</a:t>
              </a:r>
            </a:p>
          </p:txBody>
        </p:sp>
        <p:sp>
          <p:nvSpPr>
            <p:cNvPr id="2" name="Oval 1"/>
            <p:cNvSpPr/>
            <p:nvPr/>
          </p:nvSpPr>
          <p:spPr bwMode="auto">
            <a:xfrm rot="1450424">
              <a:off x="5373840" y="1011309"/>
              <a:ext cx="1115119" cy="1982518"/>
            </a:xfrm>
            <a:prstGeom prst="ellipse">
              <a:avLst/>
            </a:prstGeom>
            <a:solidFill>
              <a:srgbClr val="E6D2A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74" name="Group 73"/>
          <p:cNvGrpSpPr/>
          <p:nvPr/>
        </p:nvGrpSpPr>
        <p:grpSpPr>
          <a:xfrm>
            <a:off x="6099233" y="3088167"/>
            <a:ext cx="2783114" cy="2861017"/>
            <a:chOff x="6099233" y="3088167"/>
            <a:chExt cx="2783114" cy="2861017"/>
          </a:xfrm>
        </p:grpSpPr>
        <p:sp>
          <p:nvSpPr>
            <p:cNvPr id="70" name="Oval 69"/>
            <p:cNvSpPr/>
            <p:nvPr/>
          </p:nvSpPr>
          <p:spPr bwMode="auto">
            <a:xfrm rot="5583627">
              <a:off x="6433660" y="2753740"/>
              <a:ext cx="905082" cy="1573935"/>
            </a:xfrm>
            <a:prstGeom prst="ellipse">
              <a:avLst/>
            </a:prstGeom>
            <a:solidFill>
              <a:srgbClr val="E6D2A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1" name="TextBox 70"/>
            <p:cNvSpPr txBox="1"/>
            <p:nvPr/>
          </p:nvSpPr>
          <p:spPr>
            <a:xfrm>
              <a:off x="7748703" y="5302853"/>
              <a:ext cx="1133644" cy="646331"/>
            </a:xfrm>
            <a:prstGeom prst="rect">
              <a:avLst/>
            </a:prstGeom>
            <a:noFill/>
          </p:spPr>
          <p:txBody>
            <a:bodyPr wrap="none" rtlCol="0">
              <a:spAutoFit/>
            </a:bodyPr>
            <a:lstStyle/>
            <a:p>
              <a:r>
                <a:rPr lang="en-US" dirty="0">
                  <a:solidFill>
                    <a:schemeClr val="bg2">
                      <a:lumMod val="10000"/>
                      <a:lumOff val="90000"/>
                    </a:schemeClr>
                  </a:solidFill>
                </a:rPr>
                <a:t>but not in</a:t>
              </a:r>
            </a:p>
            <a:p>
              <a:r>
                <a:rPr lang="en-US" dirty="0">
                  <a:solidFill>
                    <a:schemeClr val="bg2">
                      <a:lumMod val="10000"/>
                      <a:lumOff val="90000"/>
                    </a:schemeClr>
                  </a:solidFill>
                </a:rPr>
                <a:t>Swedish</a:t>
              </a:r>
            </a:p>
          </p:txBody>
        </p:sp>
        <p:cxnSp>
          <p:nvCxnSpPr>
            <p:cNvPr id="72" name="Straight Connector 71"/>
            <p:cNvCxnSpPr/>
            <p:nvPr/>
          </p:nvCxnSpPr>
          <p:spPr bwMode="auto">
            <a:xfrm>
              <a:off x="7319140" y="3937846"/>
              <a:ext cx="665638" cy="1365007"/>
            </a:xfrm>
            <a:prstGeom prst="line">
              <a:avLst/>
            </a:prstGeom>
            <a:solidFill>
              <a:schemeClr val="accent1"/>
            </a:solidFill>
            <a:ln w="28575" cap="flat" cmpd="sng" algn="ctr">
              <a:solidFill>
                <a:schemeClr val="bg2">
                  <a:lumMod val="50000"/>
                  <a:lumOff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4312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t>Perceptions of Pitch </a:t>
            </a:r>
          </a:p>
        </p:txBody>
      </p:sp>
      <p:sp>
        <p:nvSpPr>
          <p:cNvPr id="3" name="Content Placeholder 2"/>
          <p:cNvSpPr>
            <a:spLocks noGrp="1"/>
          </p:cNvSpPr>
          <p:nvPr>
            <p:ph idx="1"/>
          </p:nvPr>
        </p:nvSpPr>
        <p:spPr>
          <a:xfrm>
            <a:off x="635199" y="1420900"/>
            <a:ext cx="7551370" cy="910832"/>
          </a:xfrm>
        </p:spPr>
        <p:txBody>
          <a:bodyPr/>
          <a:lstStyle/>
          <a:p>
            <a:pPr marL="0" indent="0">
              <a:buNone/>
            </a:pPr>
            <a:r>
              <a:rPr lang="en-US" sz="2800" dirty="0"/>
              <a:t>Factors affecting perceptions of lateness</a:t>
            </a:r>
          </a:p>
        </p:txBody>
      </p:sp>
      <p:sp>
        <p:nvSpPr>
          <p:cNvPr id="5" name="TextBox 4"/>
          <p:cNvSpPr txBox="1"/>
          <p:nvPr/>
        </p:nvSpPr>
        <p:spPr>
          <a:xfrm>
            <a:off x="479251" y="6340097"/>
            <a:ext cx="3452676" cy="307777"/>
          </a:xfrm>
          <a:prstGeom prst="rect">
            <a:avLst/>
          </a:prstGeom>
          <a:noFill/>
        </p:spPr>
        <p:txBody>
          <a:bodyPr wrap="none" rtlCol="0">
            <a:spAutoFit/>
          </a:bodyPr>
          <a:lstStyle/>
          <a:p>
            <a:r>
              <a:rPr lang="en-US" sz="1400" dirty="0"/>
              <a:t>(Niebuhr </a:t>
            </a:r>
            <a:r>
              <a:rPr lang="en-US" sz="1400" i="1" dirty="0"/>
              <a:t>et al</a:t>
            </a:r>
            <a:r>
              <a:rPr lang="en-US" sz="1400" dirty="0"/>
              <a:t>., 2011; Barnes </a:t>
            </a:r>
            <a:r>
              <a:rPr lang="en-US" sz="1400" i="1" dirty="0"/>
              <a:t>et al., </a:t>
            </a:r>
            <a:r>
              <a:rPr lang="en-US" sz="1400" dirty="0"/>
              <a:t>2012)</a:t>
            </a:r>
          </a:p>
        </p:txBody>
      </p:sp>
      <p:sp>
        <p:nvSpPr>
          <p:cNvPr id="6" name="Rectangle 5"/>
          <p:cNvSpPr/>
          <p:nvPr/>
        </p:nvSpPr>
        <p:spPr>
          <a:xfrm>
            <a:off x="635199" y="4917379"/>
            <a:ext cx="8029506" cy="430887"/>
          </a:xfrm>
          <a:prstGeom prst="rect">
            <a:avLst/>
          </a:prstGeom>
        </p:spPr>
        <p:txBody>
          <a:bodyPr wrap="none">
            <a:spAutoFit/>
          </a:bodyPr>
          <a:lstStyle/>
          <a:p>
            <a:r>
              <a:rPr lang="en-US" sz="2200" dirty="0">
                <a:solidFill>
                  <a:srgbClr val="FFFF00"/>
                </a:solidFill>
              </a:rPr>
              <a:t>#13  We don’t directly perceive pitch max (</a:t>
            </a:r>
            <a:r>
              <a:rPr lang="en-US" sz="2200" dirty="0" err="1">
                <a:solidFill>
                  <a:srgbClr val="FFFF00"/>
                </a:solidFill>
              </a:rPr>
              <a:t>avg</a:t>
            </a:r>
            <a:r>
              <a:rPr lang="en-US" sz="2200" dirty="0">
                <a:solidFill>
                  <a:srgbClr val="FFFF00"/>
                </a:solidFill>
              </a:rPr>
              <a:t>, min, height …) </a:t>
            </a:r>
          </a:p>
        </p:txBody>
      </p:sp>
      <p:cxnSp>
        <p:nvCxnSpPr>
          <p:cNvPr id="8" name="Straight Connector 7"/>
          <p:cNvCxnSpPr/>
          <p:nvPr/>
        </p:nvCxnSpPr>
        <p:spPr bwMode="auto">
          <a:xfrm flipV="1">
            <a:off x="756859" y="2880366"/>
            <a:ext cx="640073" cy="640073"/>
          </a:xfrm>
          <a:prstGeom prst="line">
            <a:avLst/>
          </a:prstGeom>
          <a:noFill/>
          <a:ln w="28575" cap="flat" cmpd="sng" algn="ctr">
            <a:solidFill>
              <a:schemeClr val="accent1"/>
            </a:solidFill>
            <a:prstDash val="solid"/>
            <a:round/>
            <a:headEnd type="none" w="med" len="med"/>
            <a:tailEnd type="none" w="med" len="med"/>
          </a:ln>
          <a:effectLst/>
        </p:spPr>
      </p:cxnSp>
      <p:cxnSp>
        <p:nvCxnSpPr>
          <p:cNvPr id="12" name="Straight Connector 11"/>
          <p:cNvCxnSpPr/>
          <p:nvPr/>
        </p:nvCxnSpPr>
        <p:spPr bwMode="auto">
          <a:xfrm>
            <a:off x="1396932" y="2880366"/>
            <a:ext cx="548634" cy="618429"/>
          </a:xfrm>
          <a:prstGeom prst="line">
            <a:avLst/>
          </a:prstGeom>
          <a:noFill/>
          <a:ln w="28575" cap="flat" cmpd="sng" algn="ctr">
            <a:solidFill>
              <a:schemeClr val="accent1"/>
            </a:solidFill>
            <a:prstDash val="solid"/>
            <a:round/>
            <a:headEnd type="none" w="med" len="med"/>
            <a:tailEnd type="none" w="med" len="med"/>
          </a:ln>
          <a:effectLst/>
        </p:spPr>
      </p:cxnSp>
      <p:grpSp>
        <p:nvGrpSpPr>
          <p:cNvPr id="16" name="Group 15"/>
          <p:cNvGrpSpPr/>
          <p:nvPr/>
        </p:nvGrpSpPr>
        <p:grpSpPr>
          <a:xfrm>
            <a:off x="2350240" y="2860187"/>
            <a:ext cx="1167242" cy="640073"/>
            <a:chOff x="914440" y="2880366"/>
            <a:chExt cx="1167242" cy="640073"/>
          </a:xfrm>
        </p:grpSpPr>
        <p:cxnSp>
          <p:nvCxnSpPr>
            <p:cNvPr id="17" name="Straight Connector 16"/>
            <p:cNvCxnSpPr/>
            <p:nvPr/>
          </p:nvCxnSpPr>
          <p:spPr bwMode="auto">
            <a:xfrm flipV="1">
              <a:off x="914440" y="2880366"/>
              <a:ext cx="640073" cy="640073"/>
            </a:xfrm>
            <a:prstGeom prst="line">
              <a:avLst/>
            </a:prstGeom>
            <a:noFill/>
            <a:ln w="28575"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1554513" y="2880366"/>
              <a:ext cx="527169" cy="294496"/>
            </a:xfrm>
            <a:prstGeom prst="line">
              <a:avLst/>
            </a:prstGeom>
            <a:noFill/>
            <a:ln w="28575" cap="flat" cmpd="sng" algn="ctr">
              <a:solidFill>
                <a:schemeClr val="accent1"/>
              </a:solidFill>
              <a:prstDash val="solid"/>
              <a:round/>
              <a:headEnd type="none" w="med" len="med"/>
              <a:tailEnd type="none" w="med" len="med"/>
            </a:ln>
            <a:effectLst/>
          </p:spPr>
        </p:cxnSp>
      </p:grpSp>
      <p:grpSp>
        <p:nvGrpSpPr>
          <p:cNvPr id="19" name="Group 18"/>
          <p:cNvGrpSpPr/>
          <p:nvPr/>
        </p:nvGrpSpPr>
        <p:grpSpPr>
          <a:xfrm>
            <a:off x="4048663" y="2840008"/>
            <a:ext cx="1083665" cy="618429"/>
            <a:chOff x="1019482" y="2880366"/>
            <a:chExt cx="1083665" cy="618429"/>
          </a:xfrm>
        </p:grpSpPr>
        <p:cxnSp>
          <p:nvCxnSpPr>
            <p:cNvPr id="20" name="Straight Connector 19"/>
            <p:cNvCxnSpPr/>
            <p:nvPr/>
          </p:nvCxnSpPr>
          <p:spPr bwMode="auto">
            <a:xfrm flipV="1">
              <a:off x="1019482" y="2880367"/>
              <a:ext cx="535031" cy="314674"/>
            </a:xfrm>
            <a:prstGeom prst="line">
              <a:avLst/>
            </a:prstGeom>
            <a:noFill/>
            <a:ln w="28575" cap="flat" cmpd="sng" algn="ctr">
              <a:solidFill>
                <a:schemeClr val="accent1"/>
              </a:solidFill>
              <a:prstDash val="solid"/>
              <a:round/>
              <a:headEnd type="none" w="med" len="med"/>
              <a:tailEnd type="none" w="med" len="med"/>
            </a:ln>
            <a:effectLst/>
          </p:spPr>
        </p:cxnSp>
        <p:cxnSp>
          <p:nvCxnSpPr>
            <p:cNvPr id="21" name="Straight Connector 20"/>
            <p:cNvCxnSpPr/>
            <p:nvPr/>
          </p:nvCxnSpPr>
          <p:spPr bwMode="auto">
            <a:xfrm>
              <a:off x="1554513" y="2880366"/>
              <a:ext cx="548634" cy="618429"/>
            </a:xfrm>
            <a:prstGeom prst="line">
              <a:avLst/>
            </a:prstGeom>
            <a:noFill/>
            <a:ln w="28575" cap="flat" cmpd="sng" algn="ctr">
              <a:solidFill>
                <a:schemeClr val="accent1"/>
              </a:solidFill>
              <a:prstDash val="solid"/>
              <a:round/>
              <a:headEnd type="none" w="med" len="med"/>
              <a:tailEnd type="none" w="med" len="med"/>
            </a:ln>
            <a:effectLst/>
          </p:spPr>
        </p:cxnSp>
      </p:grpSp>
      <p:cxnSp>
        <p:nvCxnSpPr>
          <p:cNvPr id="29" name="Straight Connector 28"/>
          <p:cNvCxnSpPr/>
          <p:nvPr/>
        </p:nvCxnSpPr>
        <p:spPr bwMode="auto">
          <a:xfrm>
            <a:off x="1396932" y="2606049"/>
            <a:ext cx="0" cy="91439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0" name="Freeform 29"/>
          <p:cNvSpPr/>
          <p:nvPr/>
        </p:nvSpPr>
        <p:spPr bwMode="auto">
          <a:xfrm>
            <a:off x="391103" y="3702636"/>
            <a:ext cx="1402365" cy="307260"/>
          </a:xfrm>
          <a:custGeom>
            <a:avLst/>
            <a:gdLst>
              <a:gd name="connsiteX0" fmla="*/ 0 w 2670772"/>
              <a:gd name="connsiteY0" fmla="*/ 921933 h 921933"/>
              <a:gd name="connsiteX1" fmla="*/ 669956 w 2670772"/>
              <a:gd name="connsiteY1" fmla="*/ 740864 h 921933"/>
              <a:gd name="connsiteX2" fmla="*/ 1167897 w 2670772"/>
              <a:gd name="connsiteY2" fmla="*/ 98068 h 921933"/>
              <a:gd name="connsiteX3" fmla="*/ 1620570 w 2670772"/>
              <a:gd name="connsiteY3" fmla="*/ 43747 h 921933"/>
              <a:gd name="connsiteX4" fmla="*/ 1991762 w 2670772"/>
              <a:gd name="connsiteY4" fmla="*/ 505474 h 921933"/>
              <a:gd name="connsiteX5" fmla="*/ 2281473 w 2670772"/>
              <a:gd name="connsiteY5" fmla="*/ 795185 h 921933"/>
              <a:gd name="connsiteX6" fmla="*/ 2670772 w 2670772"/>
              <a:gd name="connsiteY6" fmla="*/ 876666 h 9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772" h="921933">
                <a:moveTo>
                  <a:pt x="0" y="921933"/>
                </a:moveTo>
                <a:cubicBezTo>
                  <a:pt x="237653" y="900054"/>
                  <a:pt x="475307" y="878175"/>
                  <a:pt x="669956" y="740864"/>
                </a:cubicBezTo>
                <a:cubicBezTo>
                  <a:pt x="864606" y="603553"/>
                  <a:pt x="1009461" y="214254"/>
                  <a:pt x="1167897" y="98068"/>
                </a:cubicBezTo>
                <a:cubicBezTo>
                  <a:pt x="1326333" y="-18118"/>
                  <a:pt x="1483259" y="-24154"/>
                  <a:pt x="1620570" y="43747"/>
                </a:cubicBezTo>
                <a:cubicBezTo>
                  <a:pt x="1757881" y="111648"/>
                  <a:pt x="1881612" y="380234"/>
                  <a:pt x="1991762" y="505474"/>
                </a:cubicBezTo>
                <a:cubicBezTo>
                  <a:pt x="2101913" y="630714"/>
                  <a:pt x="2168305" y="733320"/>
                  <a:pt x="2281473" y="795185"/>
                </a:cubicBezTo>
                <a:cubicBezTo>
                  <a:pt x="2394641" y="857050"/>
                  <a:pt x="2670772" y="876666"/>
                  <a:pt x="2670772" y="876666"/>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a:p>
        </p:txBody>
      </p:sp>
      <p:cxnSp>
        <p:nvCxnSpPr>
          <p:cNvPr id="34" name="Straight Connector 33"/>
          <p:cNvCxnSpPr/>
          <p:nvPr/>
        </p:nvCxnSpPr>
        <p:spPr bwMode="auto">
          <a:xfrm>
            <a:off x="3134273" y="2697488"/>
            <a:ext cx="0" cy="91439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6" name="Straight Connector 35"/>
          <p:cNvCxnSpPr/>
          <p:nvPr/>
        </p:nvCxnSpPr>
        <p:spPr bwMode="auto">
          <a:xfrm>
            <a:off x="4505858" y="2697488"/>
            <a:ext cx="0" cy="914390"/>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0" name="Group 39"/>
          <p:cNvGrpSpPr/>
          <p:nvPr/>
        </p:nvGrpSpPr>
        <p:grpSpPr>
          <a:xfrm>
            <a:off x="5560105" y="2830633"/>
            <a:ext cx="1197281" cy="633329"/>
            <a:chOff x="5443369" y="2830633"/>
            <a:chExt cx="1197281" cy="633329"/>
          </a:xfrm>
        </p:grpSpPr>
        <p:sp>
          <p:nvSpPr>
            <p:cNvPr id="38" name="Freeform 37"/>
            <p:cNvSpPr/>
            <p:nvPr/>
          </p:nvSpPr>
          <p:spPr bwMode="auto">
            <a:xfrm>
              <a:off x="5443369" y="2840019"/>
              <a:ext cx="602429" cy="623943"/>
            </a:xfrm>
            <a:custGeom>
              <a:avLst/>
              <a:gdLst>
                <a:gd name="connsiteX0" fmla="*/ 0 w 602429"/>
                <a:gd name="connsiteY0" fmla="*/ 623943 h 623943"/>
                <a:gd name="connsiteX1" fmla="*/ 355003 w 602429"/>
                <a:gd name="connsiteY1" fmla="*/ 441063 h 623943"/>
                <a:gd name="connsiteX2" fmla="*/ 602429 w 602429"/>
                <a:gd name="connsiteY2" fmla="*/ 0 h 623943"/>
              </a:gdLst>
              <a:ahLst/>
              <a:cxnLst>
                <a:cxn ang="0">
                  <a:pos x="connsiteX0" y="connsiteY0"/>
                </a:cxn>
                <a:cxn ang="0">
                  <a:pos x="connsiteX1" y="connsiteY1"/>
                </a:cxn>
                <a:cxn ang="0">
                  <a:pos x="connsiteX2" y="connsiteY2"/>
                </a:cxn>
              </a:cxnLst>
              <a:rect l="l" t="t" r="r" b="b"/>
              <a:pathLst>
                <a:path w="602429" h="623943">
                  <a:moveTo>
                    <a:pt x="0" y="623943"/>
                  </a:moveTo>
                  <a:cubicBezTo>
                    <a:pt x="127299" y="584498"/>
                    <a:pt x="254598" y="545053"/>
                    <a:pt x="355003" y="441063"/>
                  </a:cubicBezTo>
                  <a:cubicBezTo>
                    <a:pt x="455408" y="337072"/>
                    <a:pt x="528918" y="168536"/>
                    <a:pt x="602429" y="0"/>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9" name="Freeform 38"/>
            <p:cNvSpPr/>
            <p:nvPr/>
          </p:nvSpPr>
          <p:spPr bwMode="auto">
            <a:xfrm flipV="1">
              <a:off x="6038221" y="2830633"/>
              <a:ext cx="602429" cy="623943"/>
            </a:xfrm>
            <a:custGeom>
              <a:avLst/>
              <a:gdLst>
                <a:gd name="connsiteX0" fmla="*/ 0 w 602429"/>
                <a:gd name="connsiteY0" fmla="*/ 623943 h 623943"/>
                <a:gd name="connsiteX1" fmla="*/ 355003 w 602429"/>
                <a:gd name="connsiteY1" fmla="*/ 441063 h 623943"/>
                <a:gd name="connsiteX2" fmla="*/ 602429 w 602429"/>
                <a:gd name="connsiteY2" fmla="*/ 0 h 623943"/>
              </a:gdLst>
              <a:ahLst/>
              <a:cxnLst>
                <a:cxn ang="0">
                  <a:pos x="connsiteX0" y="connsiteY0"/>
                </a:cxn>
                <a:cxn ang="0">
                  <a:pos x="connsiteX1" y="connsiteY1"/>
                </a:cxn>
                <a:cxn ang="0">
                  <a:pos x="connsiteX2" y="connsiteY2"/>
                </a:cxn>
              </a:cxnLst>
              <a:rect l="l" t="t" r="r" b="b"/>
              <a:pathLst>
                <a:path w="602429" h="623943">
                  <a:moveTo>
                    <a:pt x="0" y="623943"/>
                  </a:moveTo>
                  <a:cubicBezTo>
                    <a:pt x="127299" y="584498"/>
                    <a:pt x="254598" y="545053"/>
                    <a:pt x="355003" y="441063"/>
                  </a:cubicBezTo>
                  <a:cubicBezTo>
                    <a:pt x="455408" y="337072"/>
                    <a:pt x="528918" y="168536"/>
                    <a:pt x="602429" y="0"/>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grpSp>
        <p:nvGrpSpPr>
          <p:cNvPr id="41" name="Group 40"/>
          <p:cNvGrpSpPr/>
          <p:nvPr/>
        </p:nvGrpSpPr>
        <p:grpSpPr>
          <a:xfrm flipH="1">
            <a:off x="7320056" y="2821247"/>
            <a:ext cx="1197281" cy="633329"/>
            <a:chOff x="5443369" y="2830633"/>
            <a:chExt cx="1197281" cy="633329"/>
          </a:xfrm>
        </p:grpSpPr>
        <p:sp>
          <p:nvSpPr>
            <p:cNvPr id="42" name="Freeform 41"/>
            <p:cNvSpPr/>
            <p:nvPr/>
          </p:nvSpPr>
          <p:spPr bwMode="auto">
            <a:xfrm>
              <a:off x="5443369" y="2840019"/>
              <a:ext cx="602429" cy="623943"/>
            </a:xfrm>
            <a:custGeom>
              <a:avLst/>
              <a:gdLst>
                <a:gd name="connsiteX0" fmla="*/ 0 w 602429"/>
                <a:gd name="connsiteY0" fmla="*/ 623943 h 623943"/>
                <a:gd name="connsiteX1" fmla="*/ 355003 w 602429"/>
                <a:gd name="connsiteY1" fmla="*/ 441063 h 623943"/>
                <a:gd name="connsiteX2" fmla="*/ 602429 w 602429"/>
                <a:gd name="connsiteY2" fmla="*/ 0 h 623943"/>
              </a:gdLst>
              <a:ahLst/>
              <a:cxnLst>
                <a:cxn ang="0">
                  <a:pos x="connsiteX0" y="connsiteY0"/>
                </a:cxn>
                <a:cxn ang="0">
                  <a:pos x="connsiteX1" y="connsiteY1"/>
                </a:cxn>
                <a:cxn ang="0">
                  <a:pos x="connsiteX2" y="connsiteY2"/>
                </a:cxn>
              </a:cxnLst>
              <a:rect l="l" t="t" r="r" b="b"/>
              <a:pathLst>
                <a:path w="602429" h="623943">
                  <a:moveTo>
                    <a:pt x="0" y="623943"/>
                  </a:moveTo>
                  <a:cubicBezTo>
                    <a:pt x="127299" y="584498"/>
                    <a:pt x="254598" y="545053"/>
                    <a:pt x="355003" y="441063"/>
                  </a:cubicBezTo>
                  <a:cubicBezTo>
                    <a:pt x="455408" y="337072"/>
                    <a:pt x="528918" y="168536"/>
                    <a:pt x="602429" y="0"/>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3" name="Freeform 42"/>
            <p:cNvSpPr/>
            <p:nvPr/>
          </p:nvSpPr>
          <p:spPr bwMode="auto">
            <a:xfrm flipV="1">
              <a:off x="6038221" y="2830633"/>
              <a:ext cx="602429" cy="623943"/>
            </a:xfrm>
            <a:custGeom>
              <a:avLst/>
              <a:gdLst>
                <a:gd name="connsiteX0" fmla="*/ 0 w 602429"/>
                <a:gd name="connsiteY0" fmla="*/ 623943 h 623943"/>
                <a:gd name="connsiteX1" fmla="*/ 355003 w 602429"/>
                <a:gd name="connsiteY1" fmla="*/ 441063 h 623943"/>
                <a:gd name="connsiteX2" fmla="*/ 602429 w 602429"/>
                <a:gd name="connsiteY2" fmla="*/ 0 h 623943"/>
              </a:gdLst>
              <a:ahLst/>
              <a:cxnLst>
                <a:cxn ang="0">
                  <a:pos x="connsiteX0" y="connsiteY0"/>
                </a:cxn>
                <a:cxn ang="0">
                  <a:pos x="connsiteX1" y="connsiteY1"/>
                </a:cxn>
                <a:cxn ang="0">
                  <a:pos x="connsiteX2" y="connsiteY2"/>
                </a:cxn>
              </a:cxnLst>
              <a:rect l="l" t="t" r="r" b="b"/>
              <a:pathLst>
                <a:path w="602429" h="623943">
                  <a:moveTo>
                    <a:pt x="0" y="623943"/>
                  </a:moveTo>
                  <a:cubicBezTo>
                    <a:pt x="127299" y="584498"/>
                    <a:pt x="254598" y="545053"/>
                    <a:pt x="355003" y="441063"/>
                  </a:cubicBezTo>
                  <a:cubicBezTo>
                    <a:pt x="455408" y="337072"/>
                    <a:pt x="528918" y="168536"/>
                    <a:pt x="602429" y="0"/>
                  </a:cubicBezTo>
                </a:path>
              </a:pathLst>
            </a:cu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cxnSp>
        <p:nvCxnSpPr>
          <p:cNvPr id="44" name="Straight Connector 43"/>
          <p:cNvCxnSpPr/>
          <p:nvPr/>
        </p:nvCxnSpPr>
        <p:spPr bwMode="auto">
          <a:xfrm>
            <a:off x="6292505" y="2676023"/>
            <a:ext cx="0" cy="91439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5" name="Straight Connector 44"/>
          <p:cNvCxnSpPr/>
          <p:nvPr/>
        </p:nvCxnSpPr>
        <p:spPr bwMode="auto">
          <a:xfrm>
            <a:off x="7758139" y="2676023"/>
            <a:ext cx="0" cy="914390"/>
          </a:xfrm>
          <a:prstGeom prst="line">
            <a:avLst/>
          </a:prstGeom>
          <a:solidFill>
            <a:schemeClr val="accent1"/>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427246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 y="53288"/>
            <a:ext cx="8988425" cy="1143000"/>
          </a:xfrm>
        </p:spPr>
        <p:txBody>
          <a:bodyPr/>
          <a:lstStyle/>
          <a:p>
            <a:r>
              <a:rPr lang="en-US" sz="4000" dirty="0"/>
              <a:t>The Positive Assessment Construction</a:t>
            </a:r>
          </a:p>
        </p:txBody>
      </p:sp>
      <p:sp>
        <p:nvSpPr>
          <p:cNvPr id="3" name="Content Placeholder 2"/>
          <p:cNvSpPr>
            <a:spLocks noGrp="1"/>
          </p:cNvSpPr>
          <p:nvPr>
            <p:ph idx="1"/>
          </p:nvPr>
        </p:nvSpPr>
        <p:spPr>
          <a:xfrm>
            <a:off x="1344295" y="1600196"/>
            <a:ext cx="7799705" cy="822971"/>
          </a:xfrm>
        </p:spPr>
        <p:txBody>
          <a:bodyPr/>
          <a:lstStyle/>
          <a:p>
            <a:pPr marL="0" indent="0">
              <a:buNone/>
            </a:pPr>
            <a:r>
              <a:rPr lang="en-US" i="1"/>
              <a:t>“we’re very glad you’re here”</a:t>
            </a:r>
            <a:endParaRPr lang="en-US" i="1" dirty="0"/>
          </a:p>
        </p:txBody>
      </p:sp>
      <p:cxnSp>
        <p:nvCxnSpPr>
          <p:cNvPr id="5" name="Straight Connector 4"/>
          <p:cNvCxnSpPr>
            <a:cxnSpLocks/>
          </p:cNvCxnSpPr>
          <p:nvPr/>
        </p:nvCxnSpPr>
        <p:spPr bwMode="auto">
          <a:xfrm>
            <a:off x="1602920" y="3956910"/>
            <a:ext cx="60034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a:cxnSpLocks/>
          </p:cNvCxnSpPr>
          <p:nvPr/>
        </p:nvCxnSpPr>
        <p:spPr bwMode="auto">
          <a:xfrm>
            <a:off x="2624866" y="3451283"/>
            <a:ext cx="43071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563017"/>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757553"/>
            <a:ext cx="701394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290953"/>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964556" y="4989550"/>
            <a:ext cx="620683" cy="369332"/>
          </a:xfrm>
          <a:prstGeom prst="rect">
            <a:avLst/>
          </a:prstGeom>
          <a:noFill/>
        </p:spPr>
        <p:txBody>
          <a:bodyPr wrap="none" rtlCol="0">
            <a:spAutoFit/>
          </a:bodyPr>
          <a:lstStyle/>
          <a:p>
            <a:r>
              <a:rPr lang="en-US" dirty="0">
                <a:solidFill>
                  <a:srgbClr val="FFFFFF"/>
                </a:solidFill>
              </a:rPr>
              <a:t>time</a:t>
            </a:r>
          </a:p>
        </p:txBody>
      </p:sp>
      <p:sp>
        <p:nvSpPr>
          <p:cNvPr id="4" name="AutoShape 2" descr="Image result for musical rest"/>
          <p:cNvSpPr>
            <a:spLocks noChangeAspect="1" noChangeArrowheads="1"/>
          </p:cNvSpPr>
          <p:nvPr/>
        </p:nvSpPr>
        <p:spPr bwMode="auto">
          <a:xfrm>
            <a:off x="155575" y="-2520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996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17" name="Straight Connector 16"/>
          <p:cNvCxnSpPr>
            <a:cxnSpLocks/>
          </p:cNvCxnSpPr>
          <p:nvPr/>
        </p:nvCxnSpPr>
        <p:spPr bwMode="auto">
          <a:xfrm flipV="1">
            <a:off x="3195021" y="3956910"/>
            <a:ext cx="1000461" cy="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031CD76-AEE2-4B88-8D69-09CFA85B2897}"/>
              </a:ext>
            </a:extLst>
          </p:cNvPr>
          <p:cNvCxnSpPr>
            <a:cxnSpLocks/>
          </p:cNvCxnSpPr>
          <p:nvPr/>
        </p:nvCxnSpPr>
        <p:spPr bwMode="auto">
          <a:xfrm>
            <a:off x="4713238" y="3799802"/>
            <a:ext cx="43071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A2035FF1-012E-46C4-A57B-F77B10B5AEA9}"/>
              </a:ext>
            </a:extLst>
          </p:cNvPr>
          <p:cNvCxnSpPr>
            <a:cxnSpLocks/>
          </p:cNvCxnSpPr>
          <p:nvPr/>
        </p:nvCxnSpPr>
        <p:spPr bwMode="auto">
          <a:xfrm flipV="1">
            <a:off x="5548238" y="3956910"/>
            <a:ext cx="809754" cy="1908"/>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43F82C6-C6CB-409A-B720-FAFB1C5D411A}"/>
              </a:ext>
            </a:extLst>
          </p:cNvPr>
          <p:cNvSpPr txBox="1"/>
          <p:nvPr/>
        </p:nvSpPr>
        <p:spPr>
          <a:xfrm>
            <a:off x="701795" y="5482618"/>
            <a:ext cx="8442205" cy="461665"/>
          </a:xfrm>
          <a:prstGeom prst="rect">
            <a:avLst/>
          </a:prstGeom>
          <a:noFill/>
        </p:spPr>
        <p:txBody>
          <a:bodyPr wrap="square" rtlCol="0">
            <a:spAutoFit/>
          </a:bodyPr>
          <a:lstStyle/>
          <a:p>
            <a:r>
              <a:rPr lang="en-US" sz="2400"/>
              <a:t>Meant sincerely, felt sincerely … thanks to the prosody </a:t>
            </a:r>
          </a:p>
        </p:txBody>
      </p:sp>
    </p:spTree>
    <p:extLst>
      <p:ext uri="{BB962C8B-B14F-4D97-AF65-F5344CB8AC3E}">
        <p14:creationId xmlns:p14="http://schemas.microsoft.com/office/powerpoint/2010/main" val="2485684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CBA8-3DC7-4955-9FCC-81BDF157428C}"/>
              </a:ext>
            </a:extLst>
          </p:cNvPr>
          <p:cNvSpPr>
            <a:spLocks noGrp="1"/>
          </p:cNvSpPr>
          <p:nvPr>
            <p:ph type="title"/>
          </p:nvPr>
        </p:nvSpPr>
        <p:spPr>
          <a:xfrm>
            <a:off x="457200" y="-5802"/>
            <a:ext cx="8229600" cy="1143000"/>
          </a:xfrm>
        </p:spPr>
        <p:txBody>
          <a:bodyPr/>
          <a:lstStyle/>
          <a:p>
            <a:r>
              <a:rPr lang="en-US" sz="4000"/>
              <a:t>Some Pragmatic Functions Served</a:t>
            </a:r>
            <a:endParaRPr lang="en-US" sz="4000" dirty="0"/>
          </a:p>
        </p:txBody>
      </p:sp>
      <p:sp>
        <p:nvSpPr>
          <p:cNvPr id="3" name="Content Placeholder 2">
            <a:extLst>
              <a:ext uri="{FF2B5EF4-FFF2-40B4-BE49-F238E27FC236}">
                <a16:creationId xmlns:a16="http://schemas.microsoft.com/office/drawing/2014/main" id="{009D2E1C-A376-44B7-B380-7C9AF410A340}"/>
              </a:ext>
            </a:extLst>
          </p:cNvPr>
          <p:cNvSpPr>
            <a:spLocks noGrp="1"/>
          </p:cNvSpPr>
          <p:nvPr>
            <p:ph idx="1"/>
          </p:nvPr>
        </p:nvSpPr>
        <p:spPr>
          <a:xfrm>
            <a:off x="599242" y="1539889"/>
            <a:ext cx="4230211" cy="3401511"/>
          </a:xfrm>
        </p:spPr>
        <p:txBody>
          <a:bodyPr/>
          <a:lstStyle/>
          <a:p>
            <a:pPr marL="0" indent="0">
              <a:lnSpc>
                <a:spcPct val="130000"/>
              </a:lnSpc>
              <a:spcBef>
                <a:spcPts val="0"/>
              </a:spcBef>
              <a:buNone/>
            </a:pPr>
            <a:r>
              <a:rPr lang="en-US" sz="2000"/>
              <a:t>Hold the turn</a:t>
            </a:r>
          </a:p>
          <a:p>
            <a:pPr marL="0" indent="0">
              <a:lnSpc>
                <a:spcPct val="130000"/>
              </a:lnSpc>
              <a:spcBef>
                <a:spcPts val="0"/>
              </a:spcBef>
              <a:buNone/>
            </a:pPr>
            <a:r>
              <a:rPr lang="en-US" sz="2000"/>
              <a:t>Mark a transient disfluency</a:t>
            </a:r>
          </a:p>
          <a:p>
            <a:pPr marL="0" indent="0">
              <a:lnSpc>
                <a:spcPct val="130000"/>
              </a:lnSpc>
              <a:spcBef>
                <a:spcPts val="0"/>
              </a:spcBef>
              <a:buNone/>
            </a:pPr>
            <a:r>
              <a:rPr lang="en-US" sz="2000"/>
              <a:t>Yield the turn</a:t>
            </a:r>
          </a:p>
          <a:p>
            <a:pPr marL="0" indent="0">
              <a:lnSpc>
                <a:spcPct val="130000"/>
              </a:lnSpc>
              <a:spcBef>
                <a:spcPts val="0"/>
              </a:spcBef>
              <a:buNone/>
            </a:pPr>
            <a:r>
              <a:rPr lang="en-US" sz="2000"/>
              <a:t>Cue a backchannel</a:t>
            </a:r>
          </a:p>
          <a:p>
            <a:pPr marL="0" indent="0">
              <a:lnSpc>
                <a:spcPct val="130000"/>
              </a:lnSpc>
              <a:spcBef>
                <a:spcPts val="0"/>
              </a:spcBef>
              <a:buNone/>
            </a:pPr>
            <a:r>
              <a:rPr lang="en-US" sz="2000"/>
              <a:t>Produce a backchannel</a:t>
            </a:r>
          </a:p>
          <a:p>
            <a:pPr marL="0" indent="0">
              <a:lnSpc>
                <a:spcPct val="130000"/>
              </a:lnSpc>
              <a:spcBef>
                <a:spcPts val="0"/>
              </a:spcBef>
              <a:buNone/>
            </a:pPr>
            <a:r>
              <a:rPr lang="en-US" sz="2000"/>
              <a:t>Yield/take for an extended turn</a:t>
            </a:r>
          </a:p>
          <a:p>
            <a:pPr marL="0" indent="0">
              <a:lnSpc>
                <a:spcPct val="130000"/>
              </a:lnSpc>
              <a:spcBef>
                <a:spcPts val="0"/>
              </a:spcBef>
              <a:buNone/>
            </a:pPr>
            <a:r>
              <a:rPr lang="en-US" sz="2000"/>
              <a:t>Supportively overlap</a:t>
            </a:r>
          </a:p>
          <a:p>
            <a:pPr marL="0" indent="0">
              <a:lnSpc>
                <a:spcPct val="130000"/>
              </a:lnSpc>
              <a:spcBef>
                <a:spcPts val="0"/>
              </a:spcBef>
              <a:buNone/>
            </a:pPr>
            <a:r>
              <a:rPr lang="en-US" sz="2000"/>
              <a:t>Cue an immediate response  </a:t>
            </a:r>
          </a:p>
          <a:p>
            <a:pPr marL="0" indent="0">
              <a:lnSpc>
                <a:spcPct val="130000"/>
              </a:lnSpc>
              <a:spcBef>
                <a:spcPts val="0"/>
              </a:spcBef>
              <a:buNone/>
            </a:pPr>
            <a:endParaRPr lang="en-US" sz="2000"/>
          </a:p>
        </p:txBody>
      </p:sp>
      <p:sp>
        <p:nvSpPr>
          <p:cNvPr id="7" name="Slide Number Placeholder 3">
            <a:extLst>
              <a:ext uri="{FF2B5EF4-FFF2-40B4-BE49-F238E27FC236}">
                <a16:creationId xmlns:a16="http://schemas.microsoft.com/office/drawing/2014/main" id="{275E0394-A3BE-4063-AFD0-E47063A1D686}"/>
              </a:ext>
            </a:extLst>
          </p:cNvPr>
          <p:cNvSpPr>
            <a:spLocks noGrp="1"/>
          </p:cNvSpPr>
          <p:nvPr>
            <p:ph type="sldNum" sz="quarter" idx="12"/>
          </p:nvPr>
        </p:nvSpPr>
        <p:spPr>
          <a:xfrm>
            <a:off x="6553200" y="6248400"/>
            <a:ext cx="2133600" cy="457200"/>
          </a:xfrm>
        </p:spPr>
        <p:txBody>
          <a:bodyPr/>
          <a:lstStyle/>
          <a:p>
            <a:fld id="{8A6C2852-C21C-48FF-9C48-C01BA854C3FA}" type="slidenum">
              <a:rPr lang="en-US" altLang="ja-JP" smtClean="0"/>
              <a:pPr/>
              <a:t>37</a:t>
            </a:fld>
            <a:endParaRPr lang="en-US" altLang="ja-JP" dirty="0"/>
          </a:p>
        </p:txBody>
      </p:sp>
      <p:sp>
        <p:nvSpPr>
          <p:cNvPr id="8" name="TextBox 7">
            <a:extLst>
              <a:ext uri="{FF2B5EF4-FFF2-40B4-BE49-F238E27FC236}">
                <a16:creationId xmlns:a16="http://schemas.microsoft.com/office/drawing/2014/main" id="{A2F909C1-1BB9-4667-B18A-E32D5B70E9F0}"/>
              </a:ext>
            </a:extLst>
          </p:cNvPr>
          <p:cNvSpPr txBox="1"/>
          <p:nvPr/>
        </p:nvSpPr>
        <p:spPr>
          <a:xfrm>
            <a:off x="4421080" y="4020457"/>
            <a:ext cx="4572000" cy="2051267"/>
          </a:xfrm>
          <a:prstGeom prst="rect">
            <a:avLst/>
          </a:prstGeom>
          <a:noFill/>
        </p:spPr>
        <p:txBody>
          <a:bodyPr wrap="square">
            <a:spAutoFit/>
          </a:bodyPr>
          <a:lstStyle/>
          <a:p>
            <a:pPr marL="0" indent="0">
              <a:lnSpc>
                <a:spcPct val="130000"/>
              </a:lnSpc>
              <a:spcBef>
                <a:spcPts val="0"/>
              </a:spcBef>
              <a:buNone/>
            </a:pPr>
            <a:r>
              <a:rPr lang="en-US" sz="2000"/>
              <a:t>Close a topic </a:t>
            </a:r>
          </a:p>
          <a:p>
            <a:pPr marL="0" indent="0">
              <a:lnSpc>
                <a:spcPct val="130000"/>
              </a:lnSpc>
              <a:spcBef>
                <a:spcPts val="0"/>
              </a:spcBef>
              <a:buNone/>
            </a:pPr>
            <a:r>
              <a:rPr lang="en-US" sz="2000"/>
              <a:t>Promote continuation of a topic </a:t>
            </a:r>
          </a:p>
          <a:p>
            <a:pPr marL="0" indent="0">
              <a:lnSpc>
                <a:spcPct val="130000"/>
              </a:lnSpc>
              <a:spcBef>
                <a:spcPts val="0"/>
              </a:spcBef>
              <a:buNone/>
            </a:pPr>
            <a:r>
              <a:rPr lang="en-US" sz="2000"/>
              <a:t>Develop a topic 	</a:t>
            </a:r>
          </a:p>
          <a:p>
            <a:pPr marL="0" indent="0">
              <a:lnSpc>
                <a:spcPct val="130000"/>
              </a:lnSpc>
              <a:spcBef>
                <a:spcPts val="0"/>
              </a:spcBef>
              <a:buNone/>
            </a:pPr>
            <a:r>
              <a:rPr lang="en-US" sz="2000"/>
              <a:t>Make a meta comment	</a:t>
            </a:r>
          </a:p>
          <a:p>
            <a:pPr marL="0" indent="0">
              <a:lnSpc>
                <a:spcPct val="130000"/>
              </a:lnSpc>
              <a:spcBef>
                <a:spcPts val="0"/>
              </a:spcBef>
              <a:buNone/>
            </a:pPr>
            <a:r>
              <a:rPr lang="en-US" sz="2000"/>
              <a:t>Interpolate a parenthetical or subdialog</a:t>
            </a:r>
          </a:p>
        </p:txBody>
      </p:sp>
      <p:sp>
        <p:nvSpPr>
          <p:cNvPr id="9" name="TextBox 8">
            <a:extLst>
              <a:ext uri="{FF2B5EF4-FFF2-40B4-BE49-F238E27FC236}">
                <a16:creationId xmlns:a16="http://schemas.microsoft.com/office/drawing/2014/main" id="{E6A925F8-6CBA-42CA-B531-19585BDBE69B}"/>
              </a:ext>
            </a:extLst>
          </p:cNvPr>
          <p:cNvSpPr txBox="1"/>
          <p:nvPr/>
        </p:nvSpPr>
        <p:spPr>
          <a:xfrm>
            <a:off x="5331781" y="1539889"/>
            <a:ext cx="4576438" cy="2051267"/>
          </a:xfrm>
          <a:prstGeom prst="rect">
            <a:avLst/>
          </a:prstGeom>
          <a:noFill/>
        </p:spPr>
        <p:txBody>
          <a:bodyPr wrap="square">
            <a:spAutoFit/>
          </a:bodyPr>
          <a:lstStyle/>
          <a:p>
            <a:pPr marL="0" indent="0">
              <a:lnSpc>
                <a:spcPct val="130000"/>
              </a:lnSpc>
              <a:spcBef>
                <a:spcPts val="0"/>
              </a:spcBef>
              <a:buNone/>
            </a:pPr>
            <a:r>
              <a:rPr lang="en-US" sz="2000"/>
              <a:t>Show autonomy</a:t>
            </a:r>
          </a:p>
          <a:p>
            <a:pPr marL="0" indent="0">
              <a:lnSpc>
                <a:spcPct val="130000"/>
              </a:lnSpc>
              <a:spcBef>
                <a:spcPts val="0"/>
              </a:spcBef>
              <a:buNone/>
            </a:pPr>
            <a:r>
              <a:rPr lang="en-US" sz="2000"/>
              <a:t>Bid for empathy </a:t>
            </a:r>
          </a:p>
          <a:p>
            <a:pPr marL="0" indent="0">
              <a:lnSpc>
                <a:spcPct val="130000"/>
              </a:lnSpc>
              <a:spcBef>
                <a:spcPts val="0"/>
              </a:spcBef>
              <a:buNone/>
            </a:pPr>
            <a:r>
              <a:rPr lang="en-US" sz="2000"/>
              <a:t>Assess positively </a:t>
            </a:r>
          </a:p>
          <a:p>
            <a:pPr marL="0" indent="0">
              <a:lnSpc>
                <a:spcPct val="130000"/>
              </a:lnSpc>
              <a:spcBef>
                <a:spcPts val="0"/>
              </a:spcBef>
              <a:buNone/>
            </a:pPr>
            <a:r>
              <a:rPr lang="en-US" sz="2000"/>
              <a:t>Contrast or complain </a:t>
            </a:r>
          </a:p>
          <a:p>
            <a:pPr marL="0" indent="0">
              <a:lnSpc>
                <a:spcPct val="130000"/>
              </a:lnSpc>
              <a:spcBef>
                <a:spcPts val="0"/>
              </a:spcBef>
              <a:buNone/>
            </a:pPr>
            <a:r>
              <a:rPr lang="en-US" sz="2000"/>
              <a:t>Invite an inference</a:t>
            </a:r>
          </a:p>
        </p:txBody>
      </p:sp>
      <p:sp>
        <p:nvSpPr>
          <p:cNvPr id="10" name="TextBox 9">
            <a:extLst>
              <a:ext uri="{FF2B5EF4-FFF2-40B4-BE49-F238E27FC236}">
                <a16:creationId xmlns:a16="http://schemas.microsoft.com/office/drawing/2014/main" id="{BE190D6B-19C9-4061-A8B3-660A44FCD260}"/>
              </a:ext>
            </a:extLst>
          </p:cNvPr>
          <p:cNvSpPr txBox="1"/>
          <p:nvPr/>
        </p:nvSpPr>
        <p:spPr>
          <a:xfrm>
            <a:off x="599242" y="6396335"/>
            <a:ext cx="4230211" cy="430887"/>
          </a:xfrm>
          <a:prstGeom prst="rect">
            <a:avLst/>
          </a:prstGeom>
          <a:noFill/>
        </p:spPr>
        <p:txBody>
          <a:bodyPr wrap="square" rtlCol="0">
            <a:spAutoFit/>
          </a:bodyPr>
          <a:lstStyle/>
          <a:p>
            <a:r>
              <a:rPr lang="en-US" sz="1100" i="1"/>
              <a:t>Prosodic Patterns in English Conversation, </a:t>
            </a:r>
          </a:p>
          <a:p>
            <a:r>
              <a:rPr lang="en-US" sz="1100"/>
              <a:t>Nigel G. Ward, Cambridge University Press, 2019</a:t>
            </a:r>
          </a:p>
        </p:txBody>
      </p:sp>
    </p:spTree>
    <p:extLst>
      <p:ext uri="{BB962C8B-B14F-4D97-AF65-F5344CB8AC3E}">
        <p14:creationId xmlns:p14="http://schemas.microsoft.com/office/powerpoint/2010/main" val="626829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82"/>
            <a:ext cx="9144000" cy="1143000"/>
          </a:xfrm>
        </p:spPr>
        <p:txBody>
          <a:bodyPr/>
          <a:lstStyle/>
          <a:p>
            <a:r>
              <a:rPr lang="en-US"/>
              <a:t>Four Downstep (HL) Constructions </a:t>
            </a:r>
            <a:endParaRPr lang="en-US" dirty="0"/>
          </a:p>
        </p:txBody>
      </p:sp>
      <p:sp>
        <p:nvSpPr>
          <p:cNvPr id="3" name="Content Placeholder 2"/>
          <p:cNvSpPr>
            <a:spLocks noGrp="1"/>
          </p:cNvSpPr>
          <p:nvPr>
            <p:ph idx="1"/>
          </p:nvPr>
        </p:nvSpPr>
        <p:spPr>
          <a:xfrm>
            <a:off x="461169" y="1308529"/>
            <a:ext cx="8229600" cy="4342729"/>
          </a:xfrm>
        </p:spPr>
        <p:txBody>
          <a:bodyPr/>
          <a:lstStyle/>
          <a:p>
            <a:pPr marL="0" indent="0">
              <a:buNone/>
            </a:pPr>
            <a:r>
              <a:rPr lang="en-US" sz="2400" dirty="0"/>
              <a:t>Minor Third </a:t>
            </a:r>
            <a:r>
              <a:rPr lang="en-US" sz="2400" i="1" dirty="0"/>
              <a:t>(excuse </a:t>
            </a:r>
            <a:r>
              <a:rPr lang="en-US" sz="2400" i="1"/>
              <a:t>me)  </a:t>
            </a:r>
            <a:r>
              <a:rPr lang="en-US" sz="2400">
                <a:solidFill>
                  <a:schemeClr val="tx1">
                    <a:lumMod val="65000"/>
                  </a:schemeClr>
                </a:solidFill>
              </a:rPr>
              <a:t>(H!H) </a:t>
            </a:r>
            <a:endParaRPr lang="en-US" sz="2400" i="1" dirty="0">
              <a:solidFill>
                <a:schemeClr val="tx1">
                  <a:lumMod val="65000"/>
                </a:schemeClr>
              </a:solidFill>
            </a:endParaRPr>
          </a:p>
          <a:p>
            <a:pPr marL="0" indent="0">
              <a:buNone/>
            </a:pPr>
            <a:r>
              <a:rPr lang="en-US" sz="2400" dirty="0"/>
              <a:t>	</a:t>
            </a:r>
            <a:r>
              <a:rPr lang="en-US" sz="1800" dirty="0"/>
              <a:t>high, very flat, </a:t>
            </a:r>
            <a:r>
              <a:rPr lang="en-US" sz="1800" dirty="0" err="1"/>
              <a:t>downstep</a:t>
            </a:r>
            <a:r>
              <a:rPr lang="en-US" sz="1800" dirty="0"/>
              <a:t>, harmonic, lengthened</a:t>
            </a:r>
          </a:p>
          <a:p>
            <a:pPr marL="0" indent="0">
              <a:buNone/>
            </a:pPr>
            <a:endParaRPr lang="en-US" sz="1800" dirty="0"/>
          </a:p>
          <a:p>
            <a:pPr marL="0" indent="0">
              <a:buNone/>
            </a:pPr>
            <a:r>
              <a:rPr lang="en-US" sz="2400" dirty="0"/>
              <a:t>Positive Assessment </a:t>
            </a:r>
            <a:r>
              <a:rPr lang="en-US" sz="2400" i="1" dirty="0"/>
              <a:t>(good </a:t>
            </a:r>
            <a:r>
              <a:rPr lang="en-US" sz="2400" i="1"/>
              <a:t>job!)  </a:t>
            </a:r>
            <a:r>
              <a:rPr lang="en-US" sz="2400">
                <a:solidFill>
                  <a:schemeClr val="tx1">
                    <a:lumMod val="65000"/>
                  </a:schemeClr>
                </a:solidFill>
              </a:rPr>
              <a:t>(typically)</a:t>
            </a:r>
            <a:endParaRPr lang="en-US" sz="2400" dirty="0">
              <a:solidFill>
                <a:schemeClr val="tx1">
                  <a:lumMod val="65000"/>
                </a:schemeClr>
              </a:solidFill>
            </a:endParaRPr>
          </a:p>
          <a:p>
            <a:pPr marL="0" indent="0">
              <a:buNone/>
            </a:pPr>
            <a:r>
              <a:rPr lang="en-US" sz="2400" dirty="0"/>
              <a:t>	</a:t>
            </a:r>
            <a:r>
              <a:rPr lang="en-US" sz="1800" dirty="0"/>
              <a:t>high initial pitch, lengthened second syllable, wide range</a:t>
            </a:r>
          </a:p>
          <a:p>
            <a:pPr marL="0" indent="0">
              <a:buNone/>
            </a:pPr>
            <a:endParaRPr lang="en-US" sz="1800" dirty="0"/>
          </a:p>
          <a:p>
            <a:pPr marL="0" indent="0">
              <a:buNone/>
            </a:pPr>
            <a:r>
              <a:rPr lang="en-US" sz="2400" dirty="0"/>
              <a:t>Apology </a:t>
            </a:r>
            <a:r>
              <a:rPr lang="en-US" sz="2400" i="1" dirty="0"/>
              <a:t>(I’m really sorry)</a:t>
            </a:r>
          </a:p>
          <a:p>
            <a:pPr marL="0" indent="0">
              <a:buNone/>
            </a:pPr>
            <a:r>
              <a:rPr lang="en-US" sz="1800" dirty="0"/>
              <a:t>	small </a:t>
            </a:r>
            <a:r>
              <a:rPr lang="en-US" sz="1800" dirty="0" err="1"/>
              <a:t>downstep</a:t>
            </a:r>
            <a:r>
              <a:rPr lang="en-US" sz="1800" dirty="0"/>
              <a:t>, long second syllable, fairly flat</a:t>
            </a:r>
            <a:r>
              <a:rPr lang="en-US" sz="1800"/>
              <a:t>, slightly </a:t>
            </a:r>
            <a:r>
              <a:rPr lang="en-US" sz="1800" dirty="0"/>
              <a:t>creaky </a:t>
            </a:r>
          </a:p>
          <a:p>
            <a:pPr marL="0" indent="0">
              <a:buNone/>
            </a:pPr>
            <a:endParaRPr lang="en-US" sz="1800" dirty="0"/>
          </a:p>
          <a:p>
            <a:pPr marL="0" indent="0">
              <a:buNone/>
            </a:pPr>
            <a:r>
              <a:rPr lang="en-US" sz="2400" dirty="0"/>
              <a:t>Cursing </a:t>
            </a:r>
            <a:r>
              <a:rPr lang="en-US" sz="2400" i="1" dirty="0"/>
              <a:t>(screw you) </a:t>
            </a:r>
          </a:p>
          <a:p>
            <a:pPr marL="0" indent="0">
              <a:buNone/>
            </a:pPr>
            <a:r>
              <a:rPr lang="en-US" sz="2000" i="1" dirty="0"/>
              <a:t>	</a:t>
            </a:r>
            <a:r>
              <a:rPr lang="en-US" sz="1800" dirty="0"/>
              <a:t>lengthened consonants, </a:t>
            </a:r>
            <a:r>
              <a:rPr lang="en-US" sz="1800"/>
              <a:t>tiny downstep</a:t>
            </a:r>
            <a:endParaRPr lang="en-US" sz="1800" i="1" dirty="0"/>
          </a:p>
        </p:txBody>
      </p:sp>
      <p:sp>
        <p:nvSpPr>
          <p:cNvPr id="4" name="TextBox 3">
            <a:extLst>
              <a:ext uri="{FF2B5EF4-FFF2-40B4-BE49-F238E27FC236}">
                <a16:creationId xmlns:a16="http://schemas.microsoft.com/office/drawing/2014/main" id="{360332E1-E82C-47DE-9D40-C87984DC0EFC}"/>
              </a:ext>
            </a:extLst>
          </p:cNvPr>
          <p:cNvSpPr txBox="1"/>
          <p:nvPr/>
        </p:nvSpPr>
        <p:spPr>
          <a:xfrm>
            <a:off x="461169" y="6511770"/>
            <a:ext cx="2001915" cy="276999"/>
          </a:xfrm>
          <a:prstGeom prst="rect">
            <a:avLst/>
          </a:prstGeom>
          <a:noFill/>
        </p:spPr>
        <p:txBody>
          <a:bodyPr wrap="square" rtlCol="0">
            <a:spAutoFit/>
          </a:bodyPr>
          <a:lstStyle/>
          <a:p>
            <a:r>
              <a:rPr lang="en-US" sz="1200"/>
              <a:t>Oliver Niebuhr (2015)</a:t>
            </a:r>
          </a:p>
        </p:txBody>
      </p:sp>
    </p:spTree>
    <p:extLst>
      <p:ext uri="{BB962C8B-B14F-4D97-AF65-F5344CB8AC3E}">
        <p14:creationId xmlns:p14="http://schemas.microsoft.com/office/powerpoint/2010/main" val="3401325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228600"/>
            <a:ext cx="8686799" cy="1143000"/>
          </a:xfrm>
        </p:spPr>
        <p:txBody>
          <a:bodyPr/>
          <a:lstStyle/>
          <a:p>
            <a:pPr marL="0" indent="0">
              <a:buNone/>
            </a:pPr>
            <a:r>
              <a:rPr lang="en-US" sz="4000"/>
              <a:t>Correlates of Positive </a:t>
            </a:r>
            <a:r>
              <a:rPr lang="en-US" sz="4000" dirty="0"/>
              <a:t>Feeling </a:t>
            </a:r>
          </a:p>
        </p:txBody>
      </p:sp>
      <p:sp>
        <p:nvSpPr>
          <p:cNvPr id="3" name="Content Placeholder 2"/>
          <p:cNvSpPr>
            <a:spLocks noGrp="1"/>
          </p:cNvSpPr>
          <p:nvPr>
            <p:ph idx="1"/>
          </p:nvPr>
        </p:nvSpPr>
        <p:spPr>
          <a:xfrm>
            <a:off x="535258" y="1516566"/>
            <a:ext cx="8229600" cy="4495800"/>
          </a:xfrm>
        </p:spPr>
        <p:txBody>
          <a:bodyPr/>
          <a:lstStyle/>
          <a:p>
            <a:pPr>
              <a:spcBef>
                <a:spcPts val="1200"/>
              </a:spcBef>
            </a:pPr>
            <a:r>
              <a:rPr lang="en-US" dirty="0"/>
              <a:t>In meetings </a:t>
            </a:r>
            <a:r>
              <a:rPr lang="en-US" sz="2000" dirty="0"/>
              <a:t>… </a:t>
            </a:r>
            <a:r>
              <a:rPr lang="en-US" sz="1800" dirty="0"/>
              <a:t>on the word </a:t>
            </a:r>
            <a:r>
              <a:rPr lang="en-US" sz="1800" i="1" dirty="0"/>
              <a:t>yeah: </a:t>
            </a:r>
            <a:r>
              <a:rPr lang="en-US" sz="1800" dirty="0"/>
              <a:t>longer vowel duration, pitch ranges that extend higher, lower mean intensity, earlier and steeper intensity drop (Freeman et al., 2015)</a:t>
            </a:r>
          </a:p>
          <a:p>
            <a:pPr>
              <a:spcBef>
                <a:spcPts val="1200"/>
              </a:spcBef>
            </a:pPr>
            <a:r>
              <a:rPr lang="en-US" sz="2800" dirty="0"/>
              <a:t>In meetings </a:t>
            </a:r>
            <a:r>
              <a:rPr lang="en-US" sz="2000" dirty="0"/>
              <a:t>… </a:t>
            </a:r>
            <a:r>
              <a:rPr lang="en-US" sz="1800" dirty="0"/>
              <a:t>in general: longer stressed vowels in content words  (Freeman, 2015)</a:t>
            </a:r>
          </a:p>
          <a:p>
            <a:pPr>
              <a:spcBef>
                <a:spcPts val="1200"/>
              </a:spcBef>
            </a:pPr>
            <a:r>
              <a:rPr lang="en-US" sz="2800" dirty="0"/>
              <a:t>In announcements of good news</a:t>
            </a:r>
            <a:r>
              <a:rPr lang="en-US" sz="1800" dirty="0"/>
              <a:t>… high pitch level, increased pitch range, abrupt step-ups and rises, modal voice, loudness on key words, fast and increasing rate (</a:t>
            </a:r>
            <a:r>
              <a:rPr lang="en-US" sz="1800" dirty="0" err="1"/>
              <a:t>Freese</a:t>
            </a:r>
            <a:r>
              <a:rPr lang="en-US" sz="1800" dirty="0"/>
              <a:t> and Maynard, 1998)</a:t>
            </a:r>
          </a:p>
          <a:p>
            <a:pPr>
              <a:spcBef>
                <a:spcPts val="1200"/>
              </a:spcBef>
            </a:pPr>
            <a:r>
              <a:rPr lang="en-US" sz="2800" dirty="0"/>
              <a:t>To infants</a:t>
            </a:r>
            <a:r>
              <a:rPr lang="en-US" sz="2000" dirty="0"/>
              <a:t>… </a:t>
            </a:r>
            <a:r>
              <a:rPr lang="en-US" sz="1800" dirty="0"/>
              <a:t>exaggerated rise-fall F</a:t>
            </a:r>
            <a:r>
              <a:rPr lang="en-US" sz="1800" baseline="-25000" dirty="0"/>
              <a:t>0</a:t>
            </a:r>
            <a:r>
              <a:rPr lang="en-US" sz="1800" dirty="0"/>
              <a:t> (Fernald 1989)</a:t>
            </a:r>
          </a:p>
          <a:p>
            <a:pPr>
              <a:spcBef>
                <a:spcPts val="1200"/>
              </a:spcBef>
            </a:pPr>
            <a:r>
              <a:rPr lang="en-US" sz="2800" dirty="0"/>
              <a:t>In emotion displays</a:t>
            </a:r>
            <a:r>
              <a:rPr lang="en-US" sz="1800" dirty="0"/>
              <a:t>… higher intensity, breathy voice, upward inflections </a:t>
            </a:r>
          </a:p>
        </p:txBody>
      </p:sp>
      <p:sp>
        <p:nvSpPr>
          <p:cNvPr id="4" name="TextBox 3">
            <a:extLst>
              <a:ext uri="{FF2B5EF4-FFF2-40B4-BE49-F238E27FC236}">
                <a16:creationId xmlns:a16="http://schemas.microsoft.com/office/drawing/2014/main" id="{E3907A38-331A-4950-AEF3-3B95FCF57128}"/>
              </a:ext>
            </a:extLst>
          </p:cNvPr>
          <p:cNvSpPr txBox="1"/>
          <p:nvPr/>
        </p:nvSpPr>
        <p:spPr>
          <a:xfrm>
            <a:off x="6312459" y="1760495"/>
            <a:ext cx="802374" cy="259925"/>
          </a:xfrm>
          <a:prstGeom prst="rect">
            <a:avLst/>
          </a:prstGeom>
          <a:noFill/>
        </p:spPr>
        <p:txBody>
          <a:bodyPr wrap="none" rtlCol="0">
            <a:spAutoFit/>
          </a:bodyPr>
          <a:lstStyle/>
          <a:p>
            <a:r>
              <a:rPr lang="en-US" sz="900" dirty="0">
                <a:solidFill>
                  <a:schemeClr val="tx1">
                    <a:lumMod val="75000"/>
                  </a:schemeClr>
                </a:solidFill>
              </a:rPr>
              <a:t>Burr Sutter</a:t>
            </a:r>
          </a:p>
        </p:txBody>
      </p:sp>
    </p:spTree>
    <p:extLst>
      <p:ext uri="{BB962C8B-B14F-4D97-AF65-F5344CB8AC3E}">
        <p14:creationId xmlns:p14="http://schemas.microsoft.com/office/powerpoint/2010/main" val="332006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110262"/>
            <a:ext cx="8463322" cy="1143000"/>
          </a:xfrm>
        </p:spPr>
        <p:txBody>
          <a:bodyPr/>
          <a:lstStyle/>
          <a:p>
            <a:pPr marL="0" indent="0" algn="l">
              <a:buNone/>
            </a:pPr>
            <a:r>
              <a:rPr lang="en-US" sz="4000"/>
              <a:t>Positive Assessment (+)</a:t>
            </a:r>
            <a:endParaRPr lang="en-US" sz="4000" dirty="0"/>
          </a:p>
        </p:txBody>
      </p:sp>
      <p:sp>
        <p:nvSpPr>
          <p:cNvPr id="5" name="Content Placeholder 4">
            <a:extLst>
              <a:ext uri="{FF2B5EF4-FFF2-40B4-BE49-F238E27FC236}">
                <a16:creationId xmlns:a16="http://schemas.microsoft.com/office/drawing/2014/main" id="{21B3DB78-F9AB-CCAD-D92F-35B5C5B645DD}"/>
              </a:ext>
            </a:extLst>
          </p:cNvPr>
          <p:cNvSpPr>
            <a:spLocks noGrp="1"/>
          </p:cNvSpPr>
          <p:nvPr>
            <p:ph idx="1"/>
          </p:nvPr>
        </p:nvSpPr>
        <p:spPr>
          <a:xfrm>
            <a:off x="574766" y="1557167"/>
            <a:ext cx="7910325" cy="4495800"/>
          </a:xfrm>
        </p:spPr>
        <p:txBody>
          <a:bodyPr/>
          <a:lstStyle/>
          <a:p>
            <a:pPr marL="0" indent="0">
              <a:buNone/>
            </a:pPr>
            <a:r>
              <a:rPr lang="en-US" sz="2800"/>
              <a:t>How do people show they feel good about something? </a:t>
            </a:r>
          </a:p>
          <a:p>
            <a:pPr marL="0" indent="0">
              <a:buNone/>
            </a:pPr>
            <a:endParaRPr lang="en-US" sz="2800" i="1"/>
          </a:p>
          <a:p>
            <a:pPr marL="0" indent="0" algn="ctr">
              <a:buNone/>
            </a:pPr>
            <a:r>
              <a:rPr lang="en-US" sz="2400" i="1"/>
              <a:t>We’re really glad you’re watching these videos.  </a:t>
            </a:r>
          </a:p>
          <a:p>
            <a:endParaRPr lang="en-US" sz="2800"/>
          </a:p>
          <a:p>
            <a:pPr marL="0" indent="0">
              <a:buNone/>
            </a:pPr>
            <a:r>
              <a:rPr lang="en-US" sz="2800"/>
              <a:t>Not paralinguistically (not a visceral emotion)</a:t>
            </a:r>
          </a:p>
          <a:p>
            <a:endParaRPr lang="en-US" sz="2800"/>
          </a:p>
          <a:p>
            <a:pPr marL="0" indent="0">
              <a:buNone/>
            </a:pPr>
            <a:endParaRPr lang="en-US" sz="2800"/>
          </a:p>
        </p:txBody>
      </p:sp>
    </p:spTree>
    <p:extLst>
      <p:ext uri="{BB962C8B-B14F-4D97-AF65-F5344CB8AC3E}">
        <p14:creationId xmlns:p14="http://schemas.microsoft.com/office/powerpoint/2010/main" val="948485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the first here? </a:t>
            </a:r>
          </a:p>
        </p:txBody>
      </p:sp>
      <p:sp>
        <p:nvSpPr>
          <p:cNvPr id="3" name="Content Placeholder 2"/>
          <p:cNvSpPr>
            <a:spLocks noGrp="1"/>
          </p:cNvSpPr>
          <p:nvPr>
            <p:ph idx="1"/>
          </p:nvPr>
        </p:nvSpPr>
        <p:spPr/>
        <p:txBody>
          <a:bodyPr/>
          <a:lstStyle/>
          <a:p>
            <a:pPr marL="0" indent="0">
              <a:lnSpc>
                <a:spcPct val="150000"/>
              </a:lnSpc>
              <a:buNone/>
            </a:pPr>
            <a:r>
              <a:rPr lang="en-US" sz="2400" dirty="0"/>
              <a:t>It’s so obvious (at least in retrospect)</a:t>
            </a:r>
          </a:p>
          <a:p>
            <a:pPr marL="0" indent="0">
              <a:lnSpc>
                <a:spcPct val="150000"/>
              </a:lnSpc>
              <a:buNone/>
            </a:pPr>
            <a:r>
              <a:rPr lang="en-US" sz="2400" dirty="0"/>
              <a:t>Possible reasons</a:t>
            </a:r>
          </a:p>
          <a:p>
            <a:pPr>
              <a:lnSpc>
                <a:spcPct val="150000"/>
              </a:lnSpc>
              <a:buFontTx/>
              <a:buChar char="-"/>
            </a:pPr>
            <a:r>
              <a:rPr lang="en-US" sz="2400" dirty="0"/>
              <a:t>Over-focus on intonation alone</a:t>
            </a:r>
          </a:p>
          <a:p>
            <a:pPr>
              <a:lnSpc>
                <a:spcPct val="150000"/>
              </a:lnSpc>
              <a:buFontTx/>
              <a:buChar char="-"/>
            </a:pPr>
            <a:r>
              <a:rPr lang="en-US" sz="2400" dirty="0"/>
              <a:t>Over-focus on logical semantics alone</a:t>
            </a:r>
          </a:p>
          <a:p>
            <a:pPr>
              <a:lnSpc>
                <a:spcPct val="150000"/>
              </a:lnSpc>
              <a:buFontTx/>
              <a:buChar char="-"/>
            </a:pPr>
            <a:r>
              <a:rPr lang="en-US" sz="2400" dirty="0"/>
              <a:t>Over-focus on intelligibility </a:t>
            </a:r>
          </a:p>
          <a:p>
            <a:pPr>
              <a:lnSpc>
                <a:spcPct val="150000"/>
              </a:lnSpc>
              <a:buFontTx/>
              <a:buChar char="-"/>
            </a:pPr>
            <a:r>
              <a:rPr lang="en-US" sz="2400" dirty="0"/>
              <a:t>Inability to tease out superimposed patterns</a:t>
            </a:r>
          </a:p>
          <a:p>
            <a:pPr>
              <a:lnSpc>
                <a:spcPct val="150000"/>
              </a:lnSpc>
              <a:buFontTx/>
              <a:buChar char="-"/>
            </a:pPr>
            <a:endParaRPr lang="en-US" sz="2400" dirty="0"/>
          </a:p>
          <a:p>
            <a:pPr>
              <a:lnSpc>
                <a:spcPct val="150000"/>
              </a:lnSpc>
              <a:buFontTx/>
              <a:buChar char="-"/>
            </a:pPr>
            <a:endParaRPr lang="en-US" sz="2400" dirty="0"/>
          </a:p>
        </p:txBody>
      </p:sp>
    </p:spTree>
    <p:extLst>
      <p:ext uri="{BB962C8B-B14F-4D97-AF65-F5344CB8AC3E}">
        <p14:creationId xmlns:p14="http://schemas.microsoft.com/office/powerpoint/2010/main" val="379515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806" y="331135"/>
            <a:ext cx="8212137" cy="2084225"/>
          </a:xfrm>
          <a:prstGeom prst="rect">
            <a:avLst/>
          </a:prstGeom>
        </p:spPr>
        <p:txBody>
          <a:bodyPr wrap="square">
            <a:spAutoFit/>
          </a:bodyPr>
          <a:lstStyle/>
          <a:p>
            <a:pPr>
              <a:lnSpc>
                <a:spcPct val="150000"/>
              </a:lnSpc>
            </a:pPr>
            <a:r>
              <a:rPr lang="en-US" sz="3000" b="1" dirty="0"/>
              <a:t>A Prosodic Configuration that Conveys </a:t>
            </a:r>
          </a:p>
          <a:p>
            <a:pPr>
              <a:lnSpc>
                <a:spcPct val="150000"/>
              </a:lnSpc>
            </a:pPr>
            <a:r>
              <a:rPr lang="en-US" sz="3000" b="1" dirty="0"/>
              <a:t>Positive Assessment in American English </a:t>
            </a:r>
            <a:endParaRPr lang="en-US" sz="3000" dirty="0"/>
          </a:p>
          <a:p>
            <a:pPr>
              <a:lnSpc>
                <a:spcPct val="150000"/>
              </a:lnSpc>
            </a:pPr>
            <a:endParaRPr lang="en-US" sz="3000" dirty="0"/>
          </a:p>
        </p:txBody>
      </p:sp>
      <p:sp>
        <p:nvSpPr>
          <p:cNvPr id="9" name="Rectangle 8"/>
          <p:cNvSpPr/>
          <p:nvPr/>
        </p:nvSpPr>
        <p:spPr>
          <a:xfrm>
            <a:off x="4754878" y="2331732"/>
            <a:ext cx="4095993" cy="1061829"/>
          </a:xfrm>
          <a:prstGeom prst="rect">
            <a:avLst/>
          </a:prstGeom>
        </p:spPr>
        <p:txBody>
          <a:bodyPr wrap="none">
            <a:spAutoFit/>
          </a:bodyPr>
          <a:lstStyle/>
          <a:p>
            <a:pPr>
              <a:lnSpc>
                <a:spcPct val="150000"/>
              </a:lnSpc>
            </a:pPr>
            <a:r>
              <a:rPr lang="en-US" sz="1400" dirty="0"/>
              <a:t>Nigel G. Ward, James A. </a:t>
            </a:r>
            <a:r>
              <a:rPr lang="en-US" sz="1400" dirty="0" err="1"/>
              <a:t>Jodoin</a:t>
            </a:r>
            <a:endParaRPr lang="en-US" sz="1400" dirty="0"/>
          </a:p>
          <a:p>
            <a:pPr>
              <a:lnSpc>
                <a:spcPct val="150000"/>
              </a:lnSpc>
            </a:pPr>
            <a:r>
              <a:rPr lang="en-US" sz="1400" dirty="0"/>
              <a:t>International Congress of the Phonetic Sciences </a:t>
            </a:r>
          </a:p>
          <a:p>
            <a:pPr>
              <a:lnSpc>
                <a:spcPct val="150000"/>
              </a:lnSpc>
            </a:pPr>
            <a:r>
              <a:rPr lang="en-US" sz="1400" dirty="0"/>
              <a:t>August 2019</a:t>
            </a:r>
          </a:p>
        </p:txBody>
      </p:sp>
    </p:spTree>
    <p:extLst>
      <p:ext uri="{BB962C8B-B14F-4D97-AF65-F5344CB8AC3E}">
        <p14:creationId xmlns:p14="http://schemas.microsoft.com/office/powerpoint/2010/main" val="1137618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solidFill>
                  <a:schemeClr val="tx1">
                    <a:lumMod val="50000"/>
                  </a:schemeClr>
                </a:solidFill>
              </a:rPr>
              <a:t>2) Fine differences in pattern strength are perceived as differences in positivity</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solidFill>
                  <a:schemeClr val="tx1">
                    <a:lumMod val="50000"/>
                  </a:schemeClr>
                </a:solidFill>
              </a:rPr>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Hypotheses</a:t>
            </a:r>
          </a:p>
        </p:txBody>
      </p:sp>
    </p:spTree>
    <p:extLst>
      <p:ext uri="{BB962C8B-B14F-4D97-AF65-F5344CB8AC3E}">
        <p14:creationId xmlns:p14="http://schemas.microsoft.com/office/powerpoint/2010/main" val="1116995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of Stimuli</a:t>
            </a:r>
          </a:p>
        </p:txBody>
      </p:sp>
      <p:sp>
        <p:nvSpPr>
          <p:cNvPr id="3" name="Content Placeholder 2"/>
          <p:cNvSpPr>
            <a:spLocks noGrp="1"/>
          </p:cNvSpPr>
          <p:nvPr>
            <p:ph idx="1"/>
          </p:nvPr>
        </p:nvSpPr>
        <p:spPr>
          <a:xfrm>
            <a:off x="457200" y="1600200"/>
            <a:ext cx="5170714" cy="3089787"/>
          </a:xfrm>
        </p:spPr>
        <p:txBody>
          <a:bodyPr/>
          <a:lstStyle/>
          <a:p>
            <a:pPr marL="0" indent="0">
              <a:buNone/>
            </a:pPr>
            <a:r>
              <a:rPr lang="en-US" sz="2400" dirty="0"/>
              <a:t>Neutral source + neutral prosody</a:t>
            </a:r>
          </a:p>
          <a:p>
            <a:pPr marL="0" indent="0">
              <a:buNone/>
            </a:pPr>
            <a:r>
              <a:rPr lang="en-US" sz="2400" dirty="0"/>
              <a:t>Neutral source + positive prosody </a:t>
            </a:r>
          </a:p>
          <a:p>
            <a:pPr marL="0" indent="0">
              <a:buNone/>
            </a:pPr>
            <a:endParaRPr lang="en-US" sz="2400" dirty="0"/>
          </a:p>
          <a:p>
            <a:pPr marL="0" indent="0">
              <a:buNone/>
            </a:pPr>
            <a:r>
              <a:rPr lang="en-US" sz="2400" dirty="0"/>
              <a:t>Positive source + neutral prosody</a:t>
            </a:r>
          </a:p>
          <a:p>
            <a:pPr marL="0" indent="0">
              <a:buNone/>
            </a:pPr>
            <a:r>
              <a:rPr lang="en-US" sz="2400" dirty="0"/>
              <a:t>Positive source + positive prosody </a:t>
            </a:r>
          </a:p>
          <a:p>
            <a:pPr marL="0" indent="0">
              <a:buNone/>
            </a:pPr>
            <a:endParaRPr lang="en-US" sz="2400" dirty="0"/>
          </a:p>
        </p:txBody>
      </p:sp>
      <p:sp>
        <p:nvSpPr>
          <p:cNvPr id="4" name="Content Placeholder 2"/>
          <p:cNvSpPr txBox="1">
            <a:spLocks/>
          </p:cNvSpPr>
          <p:nvPr/>
        </p:nvSpPr>
        <p:spPr bwMode="auto">
          <a:xfrm>
            <a:off x="457200" y="4377819"/>
            <a:ext cx="8568813" cy="1482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Prepared using </a:t>
            </a:r>
            <a:r>
              <a:rPr lang="en-US" sz="2400" kern="0" dirty="0" err="1"/>
              <a:t>Praat</a:t>
            </a:r>
            <a:r>
              <a:rPr lang="en-US" sz="2400" kern="0" dirty="0"/>
              <a:t>:</a:t>
            </a:r>
          </a:p>
          <a:p>
            <a:pPr marL="0" indent="0">
              <a:spcBef>
                <a:spcPts val="1800"/>
              </a:spcBef>
              <a:buFontTx/>
              <a:buNone/>
            </a:pPr>
            <a:r>
              <a:rPr lang="en-US" sz="2400" kern="0" dirty="0"/>
              <a:t>            annotate … adjust duration … transplant pitch </a:t>
            </a:r>
          </a:p>
        </p:txBody>
      </p:sp>
      <p:pic>
        <p:nvPicPr>
          <p:cNvPr id="5" name="goodjob-neg-C0-C1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27914" y="1817914"/>
            <a:ext cx="609600" cy="609600"/>
          </a:xfrm>
          <a:prstGeom prst="rect">
            <a:avLst/>
          </a:prstGeom>
        </p:spPr>
      </p:pic>
      <p:pic>
        <p:nvPicPr>
          <p:cNvPr id="6" name="goodjob-pos-C0-C10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27914" y="3017105"/>
            <a:ext cx="609600" cy="609600"/>
          </a:xfrm>
          <a:prstGeom prst="rect">
            <a:avLst/>
          </a:prstGeom>
        </p:spPr>
      </p:pic>
      <p:sp>
        <p:nvSpPr>
          <p:cNvPr id="7" name="5-Point Star 6"/>
          <p:cNvSpPr/>
          <p:nvPr/>
        </p:nvSpPr>
        <p:spPr bwMode="auto">
          <a:xfrm>
            <a:off x="8078993" y="5483514"/>
            <a:ext cx="817581" cy="753035"/>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86434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2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1: Results</a:t>
            </a:r>
          </a:p>
        </p:txBody>
      </p:sp>
      <p:sp>
        <p:nvSpPr>
          <p:cNvPr id="3" name="Content Placeholder 2"/>
          <p:cNvSpPr>
            <a:spLocks noGrp="1"/>
          </p:cNvSpPr>
          <p:nvPr>
            <p:ph idx="1"/>
          </p:nvPr>
        </p:nvSpPr>
        <p:spPr>
          <a:xfrm>
            <a:off x="1861458" y="3835284"/>
            <a:ext cx="7752735" cy="1329813"/>
          </a:xfrm>
        </p:spPr>
        <p:txBody>
          <a:bodyPr/>
          <a:lstStyle/>
          <a:p>
            <a:pPr marL="0" indent="0">
              <a:buNone/>
            </a:pPr>
            <a:r>
              <a:rPr lang="en-US" sz="2400" dirty="0"/>
              <a:t>p &lt; 0.05 by the binomial distribution </a:t>
            </a:r>
          </a:p>
        </p:txBody>
      </p:sp>
      <p:pic>
        <p:nvPicPr>
          <p:cNvPr id="4" name="Picture 3"/>
          <p:cNvPicPr>
            <a:picLocks noChangeAspect="1"/>
          </p:cNvPicPr>
          <p:nvPr/>
        </p:nvPicPr>
        <p:blipFill rotWithShape="1">
          <a:blip r:embed="rId2"/>
          <a:srcRect l="37419" t="50039" r="8064" b="10005"/>
          <a:stretch/>
        </p:blipFill>
        <p:spPr>
          <a:xfrm>
            <a:off x="2438401" y="1752600"/>
            <a:ext cx="3810000" cy="1916273"/>
          </a:xfrm>
          <a:prstGeom prst="rect">
            <a:avLst/>
          </a:prstGeom>
        </p:spPr>
      </p:pic>
      <p:sp>
        <p:nvSpPr>
          <p:cNvPr id="5" name="TextBox 4"/>
          <p:cNvSpPr txBox="1"/>
          <p:nvPr/>
        </p:nvSpPr>
        <p:spPr>
          <a:xfrm>
            <a:off x="770358" y="6453404"/>
            <a:ext cx="6200713" cy="369332"/>
          </a:xfrm>
          <a:prstGeom prst="rect">
            <a:avLst/>
          </a:prstGeom>
          <a:noFill/>
        </p:spPr>
        <p:txBody>
          <a:bodyPr wrap="square" rtlCol="0">
            <a:spAutoFit/>
          </a:bodyPr>
          <a:lstStyle/>
          <a:p>
            <a:r>
              <a:rPr lang="en-US" dirty="0"/>
              <a:t>(Actually p &lt; .0000000000000000000000000000002)</a:t>
            </a:r>
          </a:p>
        </p:txBody>
      </p:sp>
    </p:spTree>
    <p:extLst>
      <p:ext uri="{BB962C8B-B14F-4D97-AF65-F5344CB8AC3E}">
        <p14:creationId xmlns:p14="http://schemas.microsoft.com/office/powerpoint/2010/main" val="3346438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solidFill>
                  <a:schemeClr val="tx1">
                    <a:lumMod val="50000"/>
                  </a:schemeClr>
                </a:solidFill>
              </a:rPr>
              <a:t>2) The stronger the prosody, the stronger the positive perception</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solidFill>
                  <a:schemeClr val="tx1">
                    <a:lumMod val="50000"/>
                  </a:schemeClr>
                </a:solidFill>
              </a:rPr>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Hypotheses</a:t>
            </a:r>
          </a:p>
        </p:txBody>
      </p:sp>
    </p:spTree>
    <p:extLst>
      <p:ext uri="{BB962C8B-B14F-4D97-AF65-F5344CB8AC3E}">
        <p14:creationId xmlns:p14="http://schemas.microsoft.com/office/powerpoint/2010/main" val="2673266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t>2) The stronger the prosody, the stronger the positive perception</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solidFill>
                  <a:schemeClr val="tx1">
                    <a:lumMod val="50000"/>
                  </a:schemeClr>
                </a:solidFill>
              </a:rPr>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Hypotheses</a:t>
            </a:r>
          </a:p>
        </p:txBody>
      </p:sp>
    </p:spTree>
    <p:extLst>
      <p:ext uri="{BB962C8B-B14F-4D97-AF65-F5344CB8AC3E}">
        <p14:creationId xmlns:p14="http://schemas.microsoft.com/office/powerpoint/2010/main" val="2727399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19948" y="1491343"/>
            <a:ext cx="5682343" cy="3200400"/>
          </a:xfrm>
          <a:prstGeom prst="rect">
            <a:avLst/>
          </a:prstGeom>
        </p:spPr>
      </p:pic>
      <p:sp>
        <p:nvSpPr>
          <p:cNvPr id="5" name="Content Placeholder 2"/>
          <p:cNvSpPr txBox="1">
            <a:spLocks/>
          </p:cNvSpPr>
          <p:nvPr/>
        </p:nvSpPr>
        <p:spPr bwMode="auto">
          <a:xfrm>
            <a:off x="1632860" y="4811486"/>
            <a:ext cx="6897823" cy="1329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all p &lt; 0.05 by the binomial distribution </a:t>
            </a:r>
          </a:p>
        </p:txBody>
      </p:sp>
    </p:spTree>
    <p:extLst>
      <p:ext uri="{BB962C8B-B14F-4D97-AF65-F5344CB8AC3E}">
        <p14:creationId xmlns:p14="http://schemas.microsoft.com/office/powerpoint/2010/main" val="3375887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43BA094-2D67-4DF5-B2FC-6AEB968ED62F}"/>
              </a:ext>
            </a:extLst>
          </p:cNvPr>
          <p:cNvSpPr>
            <a:spLocks noGrp="1"/>
          </p:cNvSpPr>
          <p:nvPr>
            <p:ph type="title"/>
          </p:nvPr>
        </p:nvSpPr>
        <p:spPr/>
        <p:txBody>
          <a:bodyPr/>
          <a:lstStyle/>
          <a:p>
            <a:pPr algn="ctr"/>
            <a:r>
              <a:rPr lang="en-US" dirty="0"/>
              <a:t>Stimuli Generation - Algorithms</a:t>
            </a:r>
          </a:p>
        </p:txBody>
      </p:sp>
      <p:sp>
        <p:nvSpPr>
          <p:cNvPr id="4" name="TextBox 3"/>
          <p:cNvSpPr txBox="1"/>
          <p:nvPr/>
        </p:nvSpPr>
        <p:spPr>
          <a:xfrm>
            <a:off x="624468" y="2114550"/>
            <a:ext cx="8062332" cy="3046988"/>
          </a:xfrm>
          <a:prstGeom prst="rect">
            <a:avLst/>
          </a:prstGeom>
          <a:noFill/>
        </p:spPr>
        <p:txBody>
          <a:bodyPr wrap="square" rtlCol="0">
            <a:spAutoFit/>
          </a:bodyPr>
          <a:lstStyle/>
          <a:p>
            <a:pPr>
              <a:lnSpc>
                <a:spcPct val="200000"/>
              </a:lnSpc>
            </a:pPr>
            <a:r>
              <a:rPr lang="en-US" sz="2400" dirty="0">
                <a:latin typeface="Times New Roman" panose="02020603050405020304" pitchFamily="18" charset="0"/>
                <a:cs typeface="Times New Roman" panose="02020603050405020304" pitchFamily="18" charset="0"/>
              </a:rPr>
              <a:t>Duration = </a:t>
            </a:r>
            <a:r>
              <a:rPr lang="en-US" sz="2400" dirty="0" err="1">
                <a:latin typeface="Times New Roman" panose="02020603050405020304" pitchFamily="18" charset="0"/>
                <a:cs typeface="Times New Roman" panose="02020603050405020304" pitchFamily="18" charset="0"/>
              </a:rPr>
              <a:t>neutral_duration</a:t>
            </a:r>
            <a:r>
              <a:rPr lang="en-US" sz="2400" dirty="0">
                <a:latin typeface="Times New Roman" panose="02020603050405020304" pitchFamily="18" charset="0"/>
                <a:cs typeface="Times New Roman" panose="02020603050405020304" pitchFamily="18" charset="0"/>
              </a:rPr>
              <a:t> * (1 – s)  + </a:t>
            </a:r>
            <a:r>
              <a:rPr lang="en-US" sz="2400" dirty="0" err="1">
                <a:latin typeface="Times New Roman" panose="02020603050405020304" pitchFamily="18" charset="0"/>
                <a:cs typeface="Times New Roman" panose="02020603050405020304" pitchFamily="18" charset="0"/>
              </a:rPr>
              <a:t>positive_duration</a:t>
            </a:r>
            <a:r>
              <a:rPr lang="en-US" sz="2400" dirty="0">
                <a:latin typeface="Times New Roman" panose="02020603050405020304" pitchFamily="18" charset="0"/>
                <a:cs typeface="Times New Roman" panose="02020603050405020304" pitchFamily="18" charset="0"/>
              </a:rPr>
              <a:t> * s</a:t>
            </a:r>
          </a:p>
          <a:p>
            <a:pPr>
              <a:lnSpc>
                <a:spcPct val="200000"/>
              </a:lnSpc>
            </a:pPr>
            <a:endParaRPr lang="en-US" sz="2400" dirty="0">
              <a:latin typeface="Times New Roman" panose="02020603050405020304" pitchFamily="18" charset="0"/>
              <a:cs typeface="Times New Roman" panose="02020603050405020304" pitchFamily="18" charset="0"/>
            </a:endParaRPr>
          </a:p>
          <a:p>
            <a:pPr>
              <a:lnSpc>
                <a:spcPct val="200000"/>
              </a:lnSpc>
            </a:pPr>
            <a:r>
              <a:rPr lang="en-US" sz="2400" dirty="0">
                <a:latin typeface="Times New Roman" panose="02020603050405020304" pitchFamily="18" charset="0"/>
                <a:cs typeface="Times New Roman" panose="02020603050405020304" pitchFamily="18" charset="0"/>
              </a:rPr>
              <a:t>Pitch = </a:t>
            </a:r>
            <a:r>
              <a:rPr lang="en-US" sz="2400" dirty="0" err="1">
                <a:latin typeface="Times New Roman" panose="02020603050405020304" pitchFamily="18" charset="0"/>
                <a:cs typeface="Times New Roman" panose="02020603050405020304" pitchFamily="18" charset="0"/>
              </a:rPr>
              <a:t>neutral_pitch</a:t>
            </a:r>
            <a:r>
              <a:rPr lang="en-US" sz="2400" dirty="0">
                <a:latin typeface="Times New Roman" panose="02020603050405020304" pitchFamily="18" charset="0"/>
                <a:cs typeface="Times New Roman" panose="02020603050405020304" pitchFamily="18" charset="0"/>
              </a:rPr>
              <a:t> * (b – 1)  + </a:t>
            </a:r>
            <a:r>
              <a:rPr lang="en-US" sz="2400" dirty="0" err="1">
                <a:latin typeface="Times New Roman" panose="02020603050405020304" pitchFamily="18" charset="0"/>
                <a:cs typeface="Times New Roman" panose="02020603050405020304" pitchFamily="18" charset="0"/>
              </a:rPr>
              <a:t>positive_pitch</a:t>
            </a:r>
            <a:r>
              <a:rPr lang="en-US" sz="2400" dirty="0">
                <a:latin typeface="Times New Roman" panose="02020603050405020304" pitchFamily="18" charset="0"/>
                <a:cs typeface="Times New Roman" panose="02020603050405020304" pitchFamily="18" charset="0"/>
              </a:rPr>
              <a:t> * b</a:t>
            </a:r>
          </a:p>
          <a:p>
            <a:pPr>
              <a:lnSpc>
                <a:spcPct val="200000"/>
              </a:lnSpc>
            </a:pPr>
            <a:r>
              <a:rPr lang="en-US" sz="2400" dirty="0">
                <a:latin typeface="Times New Roman" panose="02020603050405020304" pitchFamily="18" charset="0"/>
                <a:cs typeface="Times New Roman" panose="02020603050405020304" pitchFamily="18" charset="0"/>
              </a:rPr>
              <a:t>		where b = 2</a:t>
            </a:r>
            <a:r>
              <a:rPr lang="en-US" sz="3200" baseline="30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 , to make the steps log-linear</a:t>
            </a:r>
          </a:p>
        </p:txBody>
      </p:sp>
    </p:spTree>
    <p:extLst>
      <p:ext uri="{BB962C8B-B14F-4D97-AF65-F5344CB8AC3E}">
        <p14:creationId xmlns:p14="http://schemas.microsoft.com/office/powerpoint/2010/main" val="176255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t>2) Fine differences in pattern strength are perceived as differences in positivity</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solidFill>
                  <a:schemeClr val="tx1">
                    <a:lumMod val="50000"/>
                  </a:schemeClr>
                </a:solidFill>
              </a:rPr>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Hypotheses</a:t>
            </a:r>
          </a:p>
        </p:txBody>
      </p:sp>
      <p:sp>
        <p:nvSpPr>
          <p:cNvPr id="3" name="5-Point Star 2"/>
          <p:cNvSpPr/>
          <p:nvPr/>
        </p:nvSpPr>
        <p:spPr bwMode="auto">
          <a:xfrm>
            <a:off x="7982174" y="5378824"/>
            <a:ext cx="796066" cy="74227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04619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228600"/>
            <a:ext cx="8463322" cy="1143000"/>
          </a:xfrm>
        </p:spPr>
        <p:txBody>
          <a:bodyPr/>
          <a:lstStyle/>
          <a:p>
            <a:pPr marL="0" indent="0" algn="l">
              <a:buNone/>
            </a:pPr>
            <a:r>
              <a:rPr lang="en-US" sz="4000"/>
              <a:t>Correlates of +</a:t>
            </a:r>
            <a:endParaRPr lang="en-US" sz="4000" dirty="0"/>
          </a:p>
        </p:txBody>
      </p:sp>
      <p:sp>
        <p:nvSpPr>
          <p:cNvPr id="3" name="Content Placeholder 2"/>
          <p:cNvSpPr>
            <a:spLocks noGrp="1"/>
          </p:cNvSpPr>
          <p:nvPr>
            <p:ph idx="1"/>
          </p:nvPr>
        </p:nvSpPr>
        <p:spPr>
          <a:xfrm>
            <a:off x="408790" y="1484293"/>
            <a:ext cx="8229600" cy="4495800"/>
          </a:xfrm>
        </p:spPr>
        <p:txBody>
          <a:bodyPr/>
          <a:lstStyle/>
          <a:p>
            <a:pPr>
              <a:spcBef>
                <a:spcPts val="1200"/>
              </a:spcBef>
            </a:pPr>
            <a:r>
              <a:rPr lang="en-US" dirty="0"/>
              <a:t>In meetings </a:t>
            </a:r>
            <a:r>
              <a:rPr lang="en-US" sz="2000" dirty="0"/>
              <a:t>… </a:t>
            </a:r>
            <a:r>
              <a:rPr lang="en-US" sz="1800" dirty="0"/>
              <a:t>on the word </a:t>
            </a:r>
            <a:r>
              <a:rPr lang="en-US" sz="1800" i="1" dirty="0"/>
              <a:t>yeah: </a:t>
            </a:r>
            <a:r>
              <a:rPr lang="en-US" sz="1800" dirty="0"/>
              <a:t>longer vowel duration, pitch ranges that extend higher, lower mean intensity, earlier and steeper intensity drop (Freeman et al., 2015)</a:t>
            </a:r>
          </a:p>
          <a:p>
            <a:pPr>
              <a:spcBef>
                <a:spcPts val="1200"/>
              </a:spcBef>
            </a:pPr>
            <a:r>
              <a:rPr lang="en-US" sz="2800" dirty="0"/>
              <a:t>In meetings </a:t>
            </a:r>
            <a:r>
              <a:rPr lang="en-US" sz="2000" dirty="0"/>
              <a:t>… </a:t>
            </a:r>
            <a:r>
              <a:rPr lang="en-US" sz="1800" dirty="0"/>
              <a:t>in general: longer stressed vowels in content words  (Freeman, 2015)</a:t>
            </a:r>
          </a:p>
          <a:p>
            <a:pPr>
              <a:spcBef>
                <a:spcPts val="1200"/>
              </a:spcBef>
            </a:pPr>
            <a:r>
              <a:rPr lang="en-US" sz="2800" dirty="0"/>
              <a:t>In announcements of good news</a:t>
            </a:r>
            <a:r>
              <a:rPr lang="en-US" sz="1800" dirty="0"/>
              <a:t>… high pitch level, increased pitch range, abrupt step-ups and rises, modal voice, loudness on key words, fast and increasing rate (</a:t>
            </a:r>
            <a:r>
              <a:rPr lang="en-US" sz="1800" dirty="0" err="1"/>
              <a:t>Freese</a:t>
            </a:r>
            <a:r>
              <a:rPr lang="en-US" sz="1800" dirty="0"/>
              <a:t> and Maynard, 1998)</a:t>
            </a:r>
          </a:p>
          <a:p>
            <a:pPr>
              <a:spcBef>
                <a:spcPts val="1200"/>
              </a:spcBef>
            </a:pPr>
            <a:r>
              <a:rPr lang="en-US" sz="2800" dirty="0"/>
              <a:t>To infants</a:t>
            </a:r>
            <a:r>
              <a:rPr lang="en-US" sz="2000" dirty="0"/>
              <a:t>… </a:t>
            </a:r>
            <a:r>
              <a:rPr lang="en-US" sz="1800" dirty="0"/>
              <a:t>exaggerated rise-fall F</a:t>
            </a:r>
            <a:r>
              <a:rPr lang="en-US" sz="1800" baseline="-25000" dirty="0"/>
              <a:t>0</a:t>
            </a:r>
            <a:r>
              <a:rPr lang="en-US" sz="1800" dirty="0"/>
              <a:t> (Fernald 1989)</a:t>
            </a:r>
          </a:p>
          <a:p>
            <a:pPr>
              <a:spcBef>
                <a:spcPts val="1200"/>
              </a:spcBef>
            </a:pPr>
            <a:r>
              <a:rPr lang="en-US" sz="2800" dirty="0"/>
              <a:t>In emotion displays</a:t>
            </a:r>
            <a:r>
              <a:rPr lang="en-US" sz="1800" dirty="0"/>
              <a:t>… higher intensity, breathy voice, upward inflections </a:t>
            </a:r>
          </a:p>
        </p:txBody>
      </p:sp>
    </p:spTree>
    <p:extLst>
      <p:ext uri="{BB962C8B-B14F-4D97-AF65-F5344CB8AC3E}">
        <p14:creationId xmlns:p14="http://schemas.microsoft.com/office/powerpoint/2010/main" val="11396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5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5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5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t>2) Fine differences in pattern strength are perceived as differences in positivity</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Hypotheses</a:t>
            </a:r>
          </a:p>
        </p:txBody>
      </p:sp>
    </p:spTree>
    <p:extLst>
      <p:ext uri="{BB962C8B-B14F-4D97-AF65-F5344CB8AC3E}">
        <p14:creationId xmlns:p14="http://schemas.microsoft.com/office/powerpoint/2010/main" val="2655367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3 </a:t>
            </a:r>
          </a:p>
        </p:txBody>
      </p:sp>
      <p:sp>
        <p:nvSpPr>
          <p:cNvPr id="3" name="Content Placeholder 2"/>
          <p:cNvSpPr>
            <a:spLocks noGrp="1"/>
          </p:cNvSpPr>
          <p:nvPr>
            <p:ph idx="1"/>
          </p:nvPr>
        </p:nvSpPr>
        <p:spPr/>
        <p:txBody>
          <a:bodyPr/>
          <a:lstStyle/>
          <a:p>
            <a:pPr marL="0" indent="0">
              <a:buNone/>
            </a:pPr>
            <a:r>
              <a:rPr lang="en-US" sz="2400" dirty="0"/>
              <a:t>Stimuli:</a:t>
            </a:r>
          </a:p>
          <a:p>
            <a:r>
              <a:rPr lang="en-US" sz="2400" dirty="0"/>
              <a:t>Increased pitch in syllable 1 and duration in syllable 2 </a:t>
            </a:r>
          </a:p>
          <a:p>
            <a:r>
              <a:rPr lang="en-US" sz="2400" dirty="0"/>
              <a:t>Increased pitch and duration in both syllables</a:t>
            </a:r>
          </a:p>
          <a:p>
            <a:pPr marL="0" indent="0">
              <a:buNone/>
            </a:pPr>
            <a:endParaRPr lang="en-US" sz="2400" dirty="0"/>
          </a:p>
          <a:p>
            <a:pPr marL="0" indent="0">
              <a:buNone/>
            </a:pPr>
            <a:r>
              <a:rPr lang="en-US" sz="2400" dirty="0"/>
              <a:t>(while matching the total duration and the average pitch)</a:t>
            </a:r>
          </a:p>
          <a:p>
            <a:pPr marL="0" indent="0">
              <a:buNone/>
            </a:pPr>
            <a:endParaRPr lang="en-US" sz="2400" dirty="0"/>
          </a:p>
        </p:txBody>
      </p:sp>
      <p:pic>
        <p:nvPicPr>
          <p:cNvPr id="4" name="goodjob-neg-A100-C1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25686" y="4027714"/>
            <a:ext cx="609600" cy="609600"/>
          </a:xfrm>
          <a:prstGeom prst="rect">
            <a:avLst/>
          </a:prstGeom>
        </p:spPr>
      </p:pic>
      <p:pic>
        <p:nvPicPr>
          <p:cNvPr id="5" name="thankyou-neg-C100-A10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125686" y="5061857"/>
            <a:ext cx="609600" cy="609600"/>
          </a:xfrm>
          <a:prstGeom prst="rect">
            <a:avLst/>
          </a:prstGeom>
        </p:spPr>
      </p:pic>
    </p:spTree>
    <p:extLst>
      <p:ext uri="{BB962C8B-B14F-4D97-AF65-F5344CB8AC3E}">
        <p14:creationId xmlns:p14="http://schemas.microsoft.com/office/powerpoint/2010/main" val="582656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5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4" name="Picture 3"/>
          <p:cNvPicPr>
            <a:picLocks noChangeAspect="1"/>
          </p:cNvPicPr>
          <p:nvPr/>
        </p:nvPicPr>
        <p:blipFill rotWithShape="1">
          <a:blip r:embed="rId2"/>
          <a:srcRect l="3333" t="16910" r="21905" b="19698"/>
          <a:stretch/>
        </p:blipFill>
        <p:spPr>
          <a:xfrm>
            <a:off x="1817914" y="1447801"/>
            <a:ext cx="5524500" cy="2999768"/>
          </a:xfrm>
          <a:prstGeom prst="rect">
            <a:avLst/>
          </a:prstGeom>
        </p:spPr>
      </p:pic>
      <p:sp>
        <p:nvSpPr>
          <p:cNvPr id="5" name="Content Placeholder 2"/>
          <p:cNvSpPr>
            <a:spLocks noGrp="1"/>
          </p:cNvSpPr>
          <p:nvPr>
            <p:ph idx="1"/>
          </p:nvPr>
        </p:nvSpPr>
        <p:spPr>
          <a:xfrm>
            <a:off x="1752598" y="4523770"/>
            <a:ext cx="7752735" cy="1329813"/>
          </a:xfrm>
        </p:spPr>
        <p:txBody>
          <a:bodyPr/>
          <a:lstStyle/>
          <a:p>
            <a:pPr marL="0" indent="0">
              <a:buNone/>
            </a:pPr>
            <a:r>
              <a:rPr lang="en-US" sz="2400" dirty="0"/>
              <a:t>p &lt; 0.05 by the binomial distribution </a:t>
            </a:r>
          </a:p>
        </p:txBody>
      </p:sp>
    </p:spTree>
    <p:extLst>
      <p:ext uri="{BB962C8B-B14F-4D97-AF65-F5344CB8AC3E}">
        <p14:creationId xmlns:p14="http://schemas.microsoft.com/office/powerpoint/2010/main" val="1658696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62049"/>
            <a:ext cx="7755641" cy="830997"/>
          </a:xfrm>
          <a:prstGeom prst="rect">
            <a:avLst/>
          </a:prstGeom>
        </p:spPr>
        <p:txBody>
          <a:bodyPr wrap="square">
            <a:spAutoFit/>
          </a:bodyPr>
          <a:lstStyle/>
          <a:p>
            <a:r>
              <a:rPr lang="en-US" sz="2400" dirty="0"/>
              <a:t>1) This prosodic configuration conveys positive assessment</a:t>
            </a:r>
            <a:endParaRPr lang="en-US" dirty="0"/>
          </a:p>
        </p:txBody>
      </p:sp>
      <p:sp>
        <p:nvSpPr>
          <p:cNvPr id="6" name="Rectangle 5"/>
          <p:cNvSpPr/>
          <p:nvPr/>
        </p:nvSpPr>
        <p:spPr>
          <a:xfrm>
            <a:off x="457200" y="2868757"/>
            <a:ext cx="7755640" cy="830997"/>
          </a:xfrm>
          <a:prstGeom prst="rect">
            <a:avLst/>
          </a:prstGeom>
        </p:spPr>
        <p:txBody>
          <a:bodyPr wrap="square">
            <a:spAutoFit/>
          </a:bodyPr>
          <a:lstStyle/>
          <a:p>
            <a:pPr indent="-457200"/>
            <a:r>
              <a:rPr lang="en-US" sz="2400" dirty="0"/>
              <a:t>2) Fine differences in pattern strength are perceived as differences in positivity</a:t>
            </a:r>
          </a:p>
        </p:txBody>
      </p:sp>
      <p:sp>
        <p:nvSpPr>
          <p:cNvPr id="7" name="Rectangle 6"/>
          <p:cNvSpPr/>
          <p:nvPr/>
        </p:nvSpPr>
        <p:spPr>
          <a:xfrm>
            <a:off x="457200" y="4175465"/>
            <a:ext cx="7637654" cy="461665"/>
          </a:xfrm>
          <a:prstGeom prst="rect">
            <a:avLst/>
          </a:prstGeom>
        </p:spPr>
        <p:txBody>
          <a:bodyPr wrap="square">
            <a:spAutoFit/>
          </a:bodyPr>
          <a:lstStyle/>
          <a:p>
            <a:pPr indent="-457200"/>
            <a:r>
              <a:rPr lang="en-US" sz="2400" dirty="0"/>
              <a:t>3) The temporal configuration of features matters </a:t>
            </a:r>
          </a:p>
        </p:txBody>
      </p:sp>
      <p:sp>
        <p:nvSpPr>
          <p:cNvPr id="13" name="Title 1"/>
          <p:cNvSpPr txBox="1">
            <a:spLocks/>
          </p:cNvSpPr>
          <p:nvPr/>
        </p:nvSpPr>
        <p:spPr bwMode="auto">
          <a:xfrm>
            <a:off x="457200" y="381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Findings</a:t>
            </a:r>
          </a:p>
        </p:txBody>
      </p:sp>
    </p:spTree>
    <p:extLst>
      <p:ext uri="{BB962C8B-B14F-4D97-AF65-F5344CB8AC3E}">
        <p14:creationId xmlns:p14="http://schemas.microsoft.com/office/powerpoint/2010/main" val="327266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47053" y="1897424"/>
            <a:ext cx="7380522" cy="1605635"/>
            <a:chOff x="957939" y="3543306"/>
            <a:chExt cx="7380522" cy="1605635"/>
          </a:xfrm>
        </p:grpSpPr>
        <p:sp>
          <p:nvSpPr>
            <p:cNvPr id="13" name="Oval 12"/>
            <p:cNvSpPr/>
            <p:nvPr/>
          </p:nvSpPr>
          <p:spPr bwMode="auto">
            <a:xfrm>
              <a:off x="3869871" y="3543306"/>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Oval 13"/>
            <p:cNvSpPr/>
            <p:nvPr/>
          </p:nvSpPr>
          <p:spPr bwMode="auto">
            <a:xfrm>
              <a:off x="4299857" y="4000510"/>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Oval 10"/>
            <p:cNvSpPr/>
            <p:nvPr/>
          </p:nvSpPr>
          <p:spPr bwMode="auto">
            <a:xfrm>
              <a:off x="957939" y="3548737"/>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Oval 21"/>
            <p:cNvSpPr/>
            <p:nvPr/>
          </p:nvSpPr>
          <p:spPr bwMode="auto">
            <a:xfrm>
              <a:off x="957939" y="4452255"/>
              <a:ext cx="1502228"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4" name="Oval 23"/>
            <p:cNvSpPr/>
            <p:nvPr/>
          </p:nvSpPr>
          <p:spPr bwMode="auto">
            <a:xfrm>
              <a:off x="6681109" y="3995067"/>
              <a:ext cx="1657352"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2" name="Title 1"/>
          <p:cNvSpPr>
            <a:spLocks noGrp="1"/>
          </p:cNvSpPr>
          <p:nvPr>
            <p:ph type="title"/>
          </p:nvPr>
        </p:nvSpPr>
        <p:spPr/>
        <p:txBody>
          <a:bodyPr/>
          <a:lstStyle/>
          <a:p>
            <a:r>
              <a:rPr lang="en-US" i="1" dirty="0"/>
              <a:t>like</a:t>
            </a:r>
          </a:p>
        </p:txBody>
      </p:sp>
      <p:pic>
        <p:nvPicPr>
          <p:cNvPr id="21" name="see-that-progr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49181" y="3925302"/>
            <a:ext cx="609600" cy="609600"/>
          </a:xfrm>
          <a:prstGeom prst="rect">
            <a:avLst/>
          </a:prstGeom>
        </p:spPr>
      </p:pic>
      <p:sp>
        <p:nvSpPr>
          <p:cNvPr id="3" name="Content Placeholder 2"/>
          <p:cNvSpPr>
            <a:spLocks noGrp="1"/>
          </p:cNvSpPr>
          <p:nvPr>
            <p:ph idx="1"/>
          </p:nvPr>
        </p:nvSpPr>
        <p:spPr>
          <a:xfrm>
            <a:off x="457200" y="-45682"/>
            <a:ext cx="8229600" cy="3657580"/>
          </a:xfrm>
        </p:spPr>
        <p:txBody>
          <a:bodyPr/>
          <a:lstStyle/>
          <a:p>
            <a:pPr marL="0" indent="0">
              <a:spcBef>
                <a:spcPts val="2400"/>
              </a:spcBef>
              <a:buNone/>
            </a:pPr>
            <a:endParaRPr lang="en-US" sz="2400" dirty="0"/>
          </a:p>
          <a:p>
            <a:pPr marL="0" indent="0">
              <a:spcBef>
                <a:spcPts val="2400"/>
              </a:spcBef>
              <a:buNone/>
            </a:pPr>
            <a:endParaRPr lang="en-US" sz="2400" dirty="0"/>
          </a:p>
          <a:p>
            <a:pPr marL="0" indent="0">
              <a:spcBef>
                <a:spcPts val="2400"/>
              </a:spcBef>
              <a:buNone/>
            </a:pPr>
            <a:endParaRPr lang="en-US" sz="2400" dirty="0"/>
          </a:p>
          <a:p>
            <a:pPr marL="0" indent="0">
              <a:spcBef>
                <a:spcPts val="2400"/>
              </a:spcBef>
              <a:buNone/>
            </a:pPr>
            <a:r>
              <a:rPr lang="en-US" sz="2400" dirty="0"/>
              <a:t>it's really cool like, coming up with like, you know, a program, and then like being able to see like, that program on someone else's phone</a:t>
            </a:r>
          </a:p>
        </p:txBody>
      </p:sp>
    </p:spTree>
    <p:extLst>
      <p:ext uri="{BB962C8B-B14F-4D97-AF65-F5344CB8AC3E}">
        <p14:creationId xmlns:p14="http://schemas.microsoft.com/office/powerpoint/2010/main" val="39219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300" fill="hold"/>
                                        <p:tgtEl>
                                          <p:spTgt spid="21"/>
                                        </p:tgtEl>
                                      </p:cBhvr>
                                    </p:cmd>
                                  </p:childTnLst>
                                </p:cTn>
                              </p:par>
                            </p:childTnLst>
                          </p:cTn>
                        </p:par>
                      </p:childTnLst>
                    </p:cTn>
                  </p:par>
                </p:childTnLst>
              </p:cTn>
              <p:nextCondLst>
                <p:cond evt="onClick" delay="0">
                  <p:tgtEl>
                    <p:spTgt spid="21"/>
                  </p:tgtEl>
                </p:cond>
              </p:nextCondLst>
            </p:seq>
            <p:audio>
              <p:cMediaNode vol="80000">
                <p:cTn id="15" fill="hold" display="0">
                  <p:stCondLst>
                    <p:cond delay="indefinite"/>
                  </p:stCondLst>
                  <p:endCondLst>
                    <p:cond evt="onStopAudio" delay="0">
                      <p:tgtEl>
                        <p:sldTgt/>
                      </p:tgtEl>
                    </p:cond>
                  </p:endCondLst>
                </p:cTn>
                <p:tgtEl>
                  <p:spTgt spid="21"/>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062086BD-AD7A-41DD-BD66-DEF7BB8907EE}"/>
              </a:ext>
            </a:extLst>
          </p:cNvPr>
          <p:cNvSpPr/>
          <p:nvPr/>
        </p:nvSpPr>
        <p:spPr bwMode="auto">
          <a:xfrm>
            <a:off x="292963" y="1191128"/>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6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3800" b="0" i="0" u="none" strike="noStrike" cap="none" normalizeH="0" baseline="0" dirty="0">
                <a:ln>
                  <a:noFill/>
                </a:ln>
                <a:solidFill>
                  <a:schemeClr val="tx1"/>
                </a:solidFill>
                <a:effectLst/>
              </a:rPr>
              <a:t>paralinguistic</a:t>
            </a:r>
          </a:p>
        </p:txBody>
      </p:sp>
      <p:sp>
        <p:nvSpPr>
          <p:cNvPr id="5" name="Oval 4">
            <a:extLst>
              <a:ext uri="{FF2B5EF4-FFF2-40B4-BE49-F238E27FC236}">
                <a16:creationId xmlns:a16="http://schemas.microsoft.com/office/drawing/2014/main" id="{856E64A7-6B23-46A7-9365-13C7B8F981C1}"/>
              </a:ext>
            </a:extLst>
          </p:cNvPr>
          <p:cNvSpPr/>
          <p:nvPr/>
        </p:nvSpPr>
        <p:spPr bwMode="auto">
          <a:xfrm>
            <a:off x="4250850" y="1513642"/>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a:p>
          <a:p>
            <a:pPr algn="ctr"/>
            <a:r>
              <a:rPr lang="en-US" sz="3800" dirty="0"/>
              <a:t>phonological</a:t>
            </a:r>
          </a:p>
        </p:txBody>
      </p:sp>
      <p:sp>
        <p:nvSpPr>
          <p:cNvPr id="6" name="Oval 5">
            <a:extLst>
              <a:ext uri="{FF2B5EF4-FFF2-40B4-BE49-F238E27FC236}">
                <a16:creationId xmlns:a16="http://schemas.microsoft.com/office/drawing/2014/main" id="{D248E34F-0EF1-4064-9E63-C1EB5AF760DB}"/>
              </a:ext>
            </a:extLst>
          </p:cNvPr>
          <p:cNvSpPr/>
          <p:nvPr/>
        </p:nvSpPr>
        <p:spPr bwMode="auto">
          <a:xfrm>
            <a:off x="1793757" y="3253210"/>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3900" b="0" i="0" u="none" strike="noStrike" cap="none" normalizeH="0" baseline="0" dirty="0">
                <a:ln>
                  <a:noFill/>
                </a:ln>
                <a:solidFill>
                  <a:schemeClr val="tx1"/>
                </a:solidFill>
                <a:effectLst/>
              </a:rPr>
              <a:t>pragmatic</a:t>
            </a:r>
          </a:p>
        </p:txBody>
      </p:sp>
    </p:spTree>
    <p:extLst>
      <p:ext uri="{BB962C8B-B14F-4D97-AF65-F5344CB8AC3E}">
        <p14:creationId xmlns:p14="http://schemas.microsoft.com/office/powerpoint/2010/main" val="14007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62086BD-AD7A-41DD-BD66-DEF7BB8907EE}"/>
              </a:ext>
            </a:extLst>
          </p:cNvPr>
          <p:cNvSpPr/>
          <p:nvPr/>
        </p:nvSpPr>
        <p:spPr bwMode="auto">
          <a:xfrm>
            <a:off x="2586020" y="1828126"/>
            <a:ext cx="2956239" cy="186029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2500" b="0" i="0" u="none" strike="noStrike" cap="none" normalizeH="0" baseline="0" dirty="0">
                <a:ln>
                  <a:noFill/>
                </a:ln>
                <a:solidFill>
                  <a:schemeClr val="tx1"/>
                </a:solidFill>
                <a:effectLst/>
              </a:rPr>
              <a:t>paralinguistic</a:t>
            </a:r>
          </a:p>
        </p:txBody>
      </p:sp>
      <p:sp>
        <p:nvSpPr>
          <p:cNvPr id="5" name="Oval 4">
            <a:extLst>
              <a:ext uri="{FF2B5EF4-FFF2-40B4-BE49-F238E27FC236}">
                <a16:creationId xmlns:a16="http://schemas.microsoft.com/office/drawing/2014/main" id="{856E64A7-6B23-46A7-9365-13C7B8F981C1}"/>
              </a:ext>
            </a:extLst>
          </p:cNvPr>
          <p:cNvSpPr/>
          <p:nvPr/>
        </p:nvSpPr>
        <p:spPr bwMode="auto">
          <a:xfrm>
            <a:off x="5055077" y="1945156"/>
            <a:ext cx="2999996" cy="1860296"/>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p>
          <a:p>
            <a:pPr algn="ctr"/>
            <a:r>
              <a:rPr lang="en-US" sz="2500" dirty="0"/>
              <a:t>phonological</a:t>
            </a:r>
          </a:p>
        </p:txBody>
      </p:sp>
      <p:sp>
        <p:nvSpPr>
          <p:cNvPr id="6" name="Oval 5">
            <a:extLst>
              <a:ext uri="{FF2B5EF4-FFF2-40B4-BE49-F238E27FC236}">
                <a16:creationId xmlns:a16="http://schemas.microsoft.com/office/drawing/2014/main" id="{D248E34F-0EF1-4064-9E63-C1EB5AF760DB}"/>
              </a:ext>
            </a:extLst>
          </p:cNvPr>
          <p:cNvSpPr/>
          <p:nvPr/>
        </p:nvSpPr>
        <p:spPr bwMode="auto">
          <a:xfrm>
            <a:off x="3199960" y="3150468"/>
            <a:ext cx="3412151" cy="207976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a:ln>
                  <a:noFill/>
                </a:ln>
                <a:solidFill>
                  <a:schemeClr val="tx1"/>
                </a:solidFill>
                <a:effectLst/>
              </a:rPr>
              <a:t>pragmatic</a:t>
            </a:r>
          </a:p>
        </p:txBody>
      </p:sp>
    </p:spTree>
    <p:extLst>
      <p:ext uri="{BB962C8B-B14F-4D97-AF65-F5344CB8AC3E}">
        <p14:creationId xmlns:p14="http://schemas.microsoft.com/office/powerpoint/2010/main" val="3556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356250" y="3924727"/>
            <a:ext cx="3388739" cy="2031283"/>
          </a:xfrm>
          <a:prstGeom prst="rect">
            <a:avLst/>
          </a:prstGeom>
        </p:spPr>
      </p:pic>
    </p:spTree>
    <p:extLst>
      <p:ext uri="{BB962C8B-B14F-4D97-AF65-F5344CB8AC3E}">
        <p14:creationId xmlns:p14="http://schemas.microsoft.com/office/powerpoint/2010/main" val="66209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920" y="1473534"/>
            <a:ext cx="8229600" cy="4495800"/>
          </a:xfrm>
        </p:spPr>
        <p:txBody>
          <a:bodyPr/>
          <a:lstStyle/>
          <a:p>
            <a:pPr>
              <a:spcBef>
                <a:spcPts val="1200"/>
              </a:spcBef>
            </a:pPr>
            <a:r>
              <a:rPr lang="en-US" dirty="0"/>
              <a:t>In meetings </a:t>
            </a:r>
            <a:r>
              <a:rPr lang="en-US" sz="2000" dirty="0"/>
              <a:t>… </a:t>
            </a:r>
            <a:r>
              <a:rPr lang="en-US" sz="1800" dirty="0"/>
              <a:t>on the word </a:t>
            </a:r>
            <a:r>
              <a:rPr lang="en-US" sz="1800" i="1" dirty="0"/>
              <a:t>yeah: </a:t>
            </a:r>
            <a:r>
              <a:rPr lang="en-US" sz="1800" dirty="0">
                <a:solidFill>
                  <a:srgbClr val="FFFF00"/>
                </a:solidFill>
              </a:rPr>
              <a:t>longer vowel duration</a:t>
            </a:r>
            <a:r>
              <a:rPr lang="en-US" sz="1800" dirty="0"/>
              <a:t>, pitch ranges that extend higher</a:t>
            </a:r>
            <a:r>
              <a:rPr lang="en-US" sz="1800" dirty="0">
                <a:solidFill>
                  <a:srgbClr val="FFFF00"/>
                </a:solidFill>
              </a:rPr>
              <a:t>, lower mean intensity</a:t>
            </a:r>
            <a:r>
              <a:rPr lang="en-US" sz="1800" dirty="0"/>
              <a:t>, earlier and steeper intensity drop (Freeman et al., 2015)</a:t>
            </a:r>
          </a:p>
          <a:p>
            <a:pPr>
              <a:spcBef>
                <a:spcPts val="1200"/>
              </a:spcBef>
            </a:pPr>
            <a:r>
              <a:rPr lang="en-US" sz="2800" dirty="0"/>
              <a:t>In meetings </a:t>
            </a:r>
            <a:r>
              <a:rPr lang="en-US" sz="2000" dirty="0"/>
              <a:t>… </a:t>
            </a:r>
            <a:r>
              <a:rPr lang="en-US" sz="1800" dirty="0"/>
              <a:t>in general: </a:t>
            </a:r>
            <a:r>
              <a:rPr lang="en-US" sz="1800" dirty="0">
                <a:solidFill>
                  <a:srgbClr val="FFFF00"/>
                </a:solidFill>
              </a:rPr>
              <a:t>longer</a:t>
            </a:r>
            <a:r>
              <a:rPr lang="en-US" sz="1800" dirty="0"/>
              <a:t> stressed vowels in content words  (Freeman, 2015)</a:t>
            </a:r>
          </a:p>
          <a:p>
            <a:pPr>
              <a:spcBef>
                <a:spcPts val="1200"/>
              </a:spcBef>
            </a:pPr>
            <a:r>
              <a:rPr lang="en-US" sz="2800" dirty="0"/>
              <a:t>In announcements of good news</a:t>
            </a:r>
            <a:r>
              <a:rPr lang="en-US" sz="1800" dirty="0"/>
              <a:t>… high pitch level, increased pitch range, abrupt step-ups and rises, modal voice, </a:t>
            </a:r>
            <a:r>
              <a:rPr lang="en-US" sz="1800" dirty="0">
                <a:solidFill>
                  <a:srgbClr val="FFFF00"/>
                </a:solidFill>
              </a:rPr>
              <a:t>loudness</a:t>
            </a:r>
            <a:r>
              <a:rPr lang="en-US" sz="1800" dirty="0"/>
              <a:t> on key words, </a:t>
            </a:r>
            <a:r>
              <a:rPr lang="en-US" sz="1800" dirty="0">
                <a:solidFill>
                  <a:srgbClr val="FFFF00"/>
                </a:solidFill>
              </a:rPr>
              <a:t>fast</a:t>
            </a:r>
            <a:r>
              <a:rPr lang="en-US" sz="1800" dirty="0"/>
              <a:t> and increasing rate (</a:t>
            </a:r>
            <a:r>
              <a:rPr lang="en-US" sz="1800" dirty="0" err="1"/>
              <a:t>Freese</a:t>
            </a:r>
            <a:r>
              <a:rPr lang="en-US" sz="1800" dirty="0"/>
              <a:t> and Maynard, 1998)</a:t>
            </a:r>
          </a:p>
          <a:p>
            <a:pPr>
              <a:spcBef>
                <a:spcPts val="1200"/>
              </a:spcBef>
            </a:pPr>
            <a:r>
              <a:rPr lang="en-US" sz="2800" dirty="0"/>
              <a:t>To infants</a:t>
            </a:r>
            <a:r>
              <a:rPr lang="en-US" sz="2000" dirty="0"/>
              <a:t>… </a:t>
            </a:r>
            <a:r>
              <a:rPr lang="en-US" sz="1800" dirty="0"/>
              <a:t>exaggerated rise-fall F</a:t>
            </a:r>
            <a:r>
              <a:rPr lang="en-US" sz="1800" baseline="-25000" dirty="0"/>
              <a:t>0</a:t>
            </a:r>
            <a:r>
              <a:rPr lang="en-US" sz="1800" dirty="0"/>
              <a:t> (Fernald 1989)</a:t>
            </a:r>
          </a:p>
          <a:p>
            <a:pPr>
              <a:spcBef>
                <a:spcPts val="1200"/>
              </a:spcBef>
            </a:pPr>
            <a:r>
              <a:rPr lang="en-US" sz="2800" dirty="0"/>
              <a:t>In emotion displays</a:t>
            </a:r>
            <a:r>
              <a:rPr lang="en-US" sz="1800" dirty="0"/>
              <a:t>… </a:t>
            </a:r>
            <a:r>
              <a:rPr lang="en-US" sz="1800" dirty="0">
                <a:solidFill>
                  <a:srgbClr val="FFFF00"/>
                </a:solidFill>
              </a:rPr>
              <a:t>higher intensity</a:t>
            </a:r>
            <a:r>
              <a:rPr lang="en-US" sz="1800" dirty="0"/>
              <a:t>, breathy voice, upward inflections </a:t>
            </a:r>
          </a:p>
        </p:txBody>
      </p:sp>
      <p:sp>
        <p:nvSpPr>
          <p:cNvPr id="6" name="Title 1">
            <a:extLst>
              <a:ext uri="{FF2B5EF4-FFF2-40B4-BE49-F238E27FC236}">
                <a16:creationId xmlns:a16="http://schemas.microsoft.com/office/drawing/2014/main" id="{650BBD0B-123A-53B7-D070-0C8F66EA3978}"/>
              </a:ext>
            </a:extLst>
          </p:cNvPr>
          <p:cNvSpPr>
            <a:spLocks noGrp="1"/>
          </p:cNvSpPr>
          <p:nvPr>
            <p:ph type="title"/>
          </p:nvPr>
        </p:nvSpPr>
        <p:spPr>
          <a:xfrm>
            <a:off x="430306" y="228600"/>
            <a:ext cx="8463322" cy="1143000"/>
          </a:xfrm>
        </p:spPr>
        <p:txBody>
          <a:bodyPr/>
          <a:lstStyle/>
          <a:p>
            <a:pPr marL="0" indent="0" algn="l">
              <a:buNone/>
            </a:pPr>
            <a:r>
              <a:rPr lang="en-US" sz="4000"/>
              <a:t>Correlates of +</a:t>
            </a:r>
            <a:endParaRPr lang="en-US" sz="4000" dirty="0"/>
          </a:p>
        </p:txBody>
      </p:sp>
    </p:spTree>
    <p:extLst>
      <p:ext uri="{BB962C8B-B14F-4D97-AF65-F5344CB8AC3E}">
        <p14:creationId xmlns:p14="http://schemas.microsoft.com/office/powerpoint/2010/main" val="193162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920" y="1473534"/>
            <a:ext cx="8229600" cy="4495800"/>
          </a:xfrm>
        </p:spPr>
        <p:txBody>
          <a:bodyPr/>
          <a:lstStyle/>
          <a:p>
            <a:pPr>
              <a:spcBef>
                <a:spcPts val="1200"/>
              </a:spcBef>
            </a:pPr>
            <a:r>
              <a:rPr lang="en-US" dirty="0"/>
              <a:t>In meetings </a:t>
            </a:r>
            <a:r>
              <a:rPr lang="en-US" sz="2000" dirty="0"/>
              <a:t>… </a:t>
            </a:r>
            <a:r>
              <a:rPr lang="en-US" sz="1800" dirty="0"/>
              <a:t>on the word </a:t>
            </a:r>
            <a:r>
              <a:rPr lang="en-US" sz="1800" i="1" dirty="0"/>
              <a:t>yeah: </a:t>
            </a:r>
            <a:r>
              <a:rPr lang="en-US" sz="1800" dirty="0">
                <a:solidFill>
                  <a:srgbClr val="FFFF00"/>
                </a:solidFill>
              </a:rPr>
              <a:t>longer vowel duration</a:t>
            </a:r>
            <a:r>
              <a:rPr lang="en-US" sz="1800" dirty="0"/>
              <a:t>, pitch ranges that extend higher</a:t>
            </a:r>
            <a:r>
              <a:rPr lang="en-US" sz="1800" dirty="0">
                <a:solidFill>
                  <a:srgbClr val="FFFF00"/>
                </a:solidFill>
              </a:rPr>
              <a:t>, lower mean intensity</a:t>
            </a:r>
            <a:r>
              <a:rPr lang="en-US" sz="1800" dirty="0"/>
              <a:t>, earlier and steeper intensity drop (Freeman et al., 2015)</a:t>
            </a:r>
          </a:p>
          <a:p>
            <a:pPr>
              <a:spcBef>
                <a:spcPts val="1200"/>
              </a:spcBef>
            </a:pPr>
            <a:r>
              <a:rPr lang="en-US" sz="2800" dirty="0"/>
              <a:t>In meetings </a:t>
            </a:r>
            <a:r>
              <a:rPr lang="en-US" sz="2000" dirty="0"/>
              <a:t>… </a:t>
            </a:r>
            <a:r>
              <a:rPr lang="en-US" sz="1800" dirty="0"/>
              <a:t>in general: </a:t>
            </a:r>
            <a:r>
              <a:rPr lang="en-US" sz="1800" dirty="0">
                <a:solidFill>
                  <a:srgbClr val="FFFF00"/>
                </a:solidFill>
              </a:rPr>
              <a:t>longer</a:t>
            </a:r>
            <a:r>
              <a:rPr lang="en-US" sz="1800" dirty="0"/>
              <a:t> stressed vowels in content words  (Freeman, 2015)</a:t>
            </a:r>
          </a:p>
          <a:p>
            <a:pPr>
              <a:spcBef>
                <a:spcPts val="1200"/>
              </a:spcBef>
            </a:pPr>
            <a:r>
              <a:rPr lang="en-US" sz="2800" dirty="0"/>
              <a:t>In announcements of good news</a:t>
            </a:r>
            <a:r>
              <a:rPr lang="en-US" sz="1800" dirty="0"/>
              <a:t>… high pitch level, increased pitch range, abrupt step-ups and rises, modal voice, </a:t>
            </a:r>
            <a:r>
              <a:rPr lang="en-US" sz="1800" dirty="0">
                <a:solidFill>
                  <a:srgbClr val="FFFF00"/>
                </a:solidFill>
              </a:rPr>
              <a:t>loudness</a:t>
            </a:r>
            <a:r>
              <a:rPr lang="en-US" sz="1800" dirty="0"/>
              <a:t> on key words, </a:t>
            </a:r>
            <a:r>
              <a:rPr lang="en-US" sz="1800" dirty="0">
                <a:solidFill>
                  <a:srgbClr val="FFFF00"/>
                </a:solidFill>
              </a:rPr>
              <a:t>fast</a:t>
            </a:r>
            <a:r>
              <a:rPr lang="en-US" sz="1800" dirty="0"/>
              <a:t> and increasing rate (</a:t>
            </a:r>
            <a:r>
              <a:rPr lang="en-US" sz="1800" dirty="0" err="1"/>
              <a:t>Freese</a:t>
            </a:r>
            <a:r>
              <a:rPr lang="en-US" sz="1800" dirty="0"/>
              <a:t> and Maynard, 1998)</a:t>
            </a:r>
          </a:p>
          <a:p>
            <a:pPr>
              <a:spcBef>
                <a:spcPts val="1200"/>
              </a:spcBef>
            </a:pPr>
            <a:r>
              <a:rPr lang="en-US" sz="2800" dirty="0"/>
              <a:t>To infants</a:t>
            </a:r>
            <a:r>
              <a:rPr lang="en-US" sz="2000" dirty="0"/>
              <a:t>… </a:t>
            </a:r>
            <a:r>
              <a:rPr lang="en-US" sz="1800" dirty="0"/>
              <a:t>exaggerated rise-fall F</a:t>
            </a:r>
            <a:r>
              <a:rPr lang="en-US" sz="1800" baseline="-25000" dirty="0"/>
              <a:t>0</a:t>
            </a:r>
            <a:r>
              <a:rPr lang="en-US" sz="1800" dirty="0"/>
              <a:t> (Fernald 1989)</a:t>
            </a:r>
          </a:p>
          <a:p>
            <a:pPr>
              <a:spcBef>
                <a:spcPts val="1200"/>
              </a:spcBef>
            </a:pPr>
            <a:r>
              <a:rPr lang="en-US" sz="2800" dirty="0"/>
              <a:t>In emotion displays</a:t>
            </a:r>
            <a:r>
              <a:rPr lang="en-US" sz="1800" dirty="0"/>
              <a:t>… </a:t>
            </a:r>
            <a:r>
              <a:rPr lang="en-US" sz="1800" dirty="0">
                <a:solidFill>
                  <a:srgbClr val="FFFF00"/>
                </a:solidFill>
              </a:rPr>
              <a:t>higher intensity</a:t>
            </a:r>
            <a:r>
              <a:rPr lang="en-US" sz="1800" dirty="0"/>
              <a:t>, breathy voice, upward inflections </a:t>
            </a:r>
          </a:p>
        </p:txBody>
      </p:sp>
      <p:sp>
        <p:nvSpPr>
          <p:cNvPr id="6" name="Title 1">
            <a:extLst>
              <a:ext uri="{FF2B5EF4-FFF2-40B4-BE49-F238E27FC236}">
                <a16:creationId xmlns:a16="http://schemas.microsoft.com/office/drawing/2014/main" id="{650BBD0B-123A-53B7-D070-0C8F66EA3978}"/>
              </a:ext>
            </a:extLst>
          </p:cNvPr>
          <p:cNvSpPr>
            <a:spLocks noGrp="1"/>
          </p:cNvSpPr>
          <p:nvPr>
            <p:ph type="title"/>
          </p:nvPr>
        </p:nvSpPr>
        <p:spPr>
          <a:xfrm>
            <a:off x="430306" y="228600"/>
            <a:ext cx="8463322" cy="1143000"/>
          </a:xfrm>
        </p:spPr>
        <p:txBody>
          <a:bodyPr/>
          <a:lstStyle/>
          <a:p>
            <a:pPr marL="0" indent="0" algn="l">
              <a:buNone/>
            </a:pPr>
            <a:r>
              <a:rPr lang="en-US" sz="4000"/>
              <a:t>Correlates of +</a:t>
            </a:r>
            <a:endParaRPr lang="en-US" sz="4000" dirty="0"/>
          </a:p>
        </p:txBody>
      </p:sp>
      <p:sp>
        <p:nvSpPr>
          <p:cNvPr id="8" name="Rectangle 7">
            <a:extLst>
              <a:ext uri="{FF2B5EF4-FFF2-40B4-BE49-F238E27FC236}">
                <a16:creationId xmlns:a16="http://schemas.microsoft.com/office/drawing/2014/main" id="{100036E9-C0AA-93C6-918B-A6E26AD2697E}"/>
              </a:ext>
            </a:extLst>
          </p:cNvPr>
          <p:cNvSpPr/>
          <p:nvPr/>
        </p:nvSpPr>
        <p:spPr bwMode="auto">
          <a:xfrm rot="20208734">
            <a:off x="2937738" y="2619208"/>
            <a:ext cx="3224980" cy="2290514"/>
          </a:xfrm>
          <a:prstGeom prst="rect">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a:ln>
                  <a:noFill/>
                </a:ln>
                <a:solidFill>
                  <a:schemeClr val="tx1"/>
                </a:solidFill>
                <a:effectLst/>
                <a:latin typeface="Arial" charset="0"/>
                <a:ea typeface="ＭＳ Ｐゴシック" pitchFamily="50" charset="-128"/>
              </a:rPr>
              <a:t>louder </a:t>
            </a:r>
            <a:r>
              <a:rPr kumimoji="1" lang="en-US" sz="2800" b="0" i="1" u="none" strike="noStrike" cap="none" normalizeH="0" baseline="0">
                <a:ln>
                  <a:noFill/>
                </a:ln>
                <a:solidFill>
                  <a:schemeClr val="tx1"/>
                </a:solidFill>
                <a:effectLst/>
                <a:latin typeface="Arial" charset="0"/>
                <a:ea typeface="ＭＳ Ｐゴシック" pitchFamily="50" charset="-128"/>
              </a:rPr>
              <a:t>and</a:t>
            </a:r>
            <a:r>
              <a:rPr kumimoji="1" lang="en-US" sz="2800" b="0" u="none" strike="noStrike" cap="none" normalizeH="0" baseline="0">
                <a:ln>
                  <a:noFill/>
                </a:ln>
                <a:solidFill>
                  <a:schemeClr val="tx1"/>
                </a:solidFill>
                <a:effectLst/>
                <a:latin typeface="Arial" charset="0"/>
                <a:ea typeface="ＭＳ Ｐゴシック" pitchFamily="50" charset="-128"/>
              </a:rPr>
              <a:t> quieter</a:t>
            </a:r>
          </a:p>
          <a:p>
            <a:pPr marL="0" marR="0" indent="0" algn="ctr" defTabSz="914400" rtl="0" eaLnBrk="1" fontAlgn="base" latinLnBrk="0" hangingPunct="1">
              <a:lnSpc>
                <a:spcPct val="100000"/>
              </a:lnSpc>
              <a:spcBef>
                <a:spcPct val="0"/>
              </a:spcBef>
              <a:spcAft>
                <a:spcPct val="0"/>
              </a:spcAft>
              <a:buClrTx/>
              <a:buSzTx/>
              <a:buFontTx/>
              <a:buNone/>
              <a:tabLst/>
            </a:pPr>
            <a:endParaRPr lang="en-US" sz="2800" i="0"/>
          </a:p>
          <a:p>
            <a:pPr marL="0" marR="0" indent="0" algn="ctr" defTabSz="914400" rtl="0" eaLnBrk="1" fontAlgn="base" latinLnBrk="0" hangingPunct="1">
              <a:lnSpc>
                <a:spcPct val="100000"/>
              </a:lnSpc>
              <a:spcBef>
                <a:spcPct val="0"/>
              </a:spcBef>
              <a:spcAft>
                <a:spcPct val="0"/>
              </a:spcAft>
              <a:buClrTx/>
              <a:buSzTx/>
              <a:buFontTx/>
              <a:buNone/>
              <a:tabLst/>
            </a:pPr>
            <a:r>
              <a:rPr kumimoji="1" lang="en-US" sz="2800" b="0" u="none" strike="noStrike" cap="none" normalizeH="0" baseline="0">
                <a:ln>
                  <a:noFill/>
                </a:ln>
                <a:solidFill>
                  <a:schemeClr val="tx1"/>
                </a:solidFill>
                <a:effectLst/>
                <a:latin typeface="Arial" charset="0"/>
                <a:ea typeface="ＭＳ Ｐゴシック" pitchFamily="50" charset="-128"/>
              </a:rPr>
              <a:t>faster </a:t>
            </a:r>
            <a:r>
              <a:rPr kumimoji="1" lang="en-US" sz="2800" b="0" i="1" u="none" strike="noStrike" cap="none" normalizeH="0" baseline="0">
                <a:ln>
                  <a:noFill/>
                </a:ln>
                <a:solidFill>
                  <a:schemeClr val="tx1"/>
                </a:solidFill>
                <a:effectLst/>
                <a:latin typeface="Arial" charset="0"/>
                <a:ea typeface="ＭＳ Ｐゴシック" pitchFamily="50" charset="-128"/>
              </a:rPr>
              <a:t>and</a:t>
            </a:r>
            <a:r>
              <a:rPr kumimoji="1" lang="en-US" sz="2800" b="0" u="none" strike="noStrike" cap="none" normalizeH="0" baseline="0">
                <a:ln>
                  <a:noFill/>
                </a:ln>
                <a:solidFill>
                  <a:schemeClr val="tx1"/>
                </a:solidFill>
                <a:effectLst/>
                <a:latin typeface="Arial" charset="0"/>
                <a:ea typeface="ＭＳ Ｐゴシック" pitchFamily="50" charset="-128"/>
              </a:rPr>
              <a:t> slower</a:t>
            </a:r>
          </a:p>
          <a:p>
            <a:pPr marL="0" marR="0" indent="0" algn="ctr" defTabSz="914400" rtl="0" eaLnBrk="1" fontAlgn="base" latinLnBrk="0" hangingPunct="1">
              <a:lnSpc>
                <a:spcPct val="100000"/>
              </a:lnSpc>
              <a:spcBef>
                <a:spcPct val="0"/>
              </a:spcBef>
              <a:spcAft>
                <a:spcPct val="0"/>
              </a:spcAft>
              <a:buClrTx/>
              <a:buSzTx/>
              <a:buFontTx/>
              <a:buNone/>
              <a:tabLst/>
            </a:pPr>
            <a:endParaRPr lang="en-US" sz="2800" i="0"/>
          </a:p>
          <a:p>
            <a:pPr marL="0" marR="0" indent="0" algn="ctr" defTabSz="914400" rtl="0" eaLnBrk="1" fontAlgn="base" latinLnBrk="0" hangingPunct="1">
              <a:lnSpc>
                <a:spcPct val="100000"/>
              </a:lnSpc>
              <a:spcBef>
                <a:spcPct val="0"/>
              </a:spcBef>
              <a:spcAft>
                <a:spcPct val="0"/>
              </a:spcAft>
              <a:buClrTx/>
              <a:buSzTx/>
              <a:buFontTx/>
              <a:buNone/>
              <a:tabLst/>
            </a:pPr>
            <a:r>
              <a:rPr kumimoji="1" lang="en-US" sz="2800" b="0" u="none" strike="noStrike" cap="none" normalizeH="0" baseline="0">
                <a:ln>
                  <a:noFill/>
                </a:ln>
                <a:solidFill>
                  <a:schemeClr val="tx1"/>
                </a:solidFill>
                <a:effectLst/>
                <a:latin typeface="Arial" charset="0"/>
                <a:ea typeface="ＭＳ Ｐゴシック" pitchFamily="50" charset="-128"/>
              </a:rPr>
              <a:t>???</a:t>
            </a:r>
            <a:endParaRPr kumimoji="1" lang="en-US" sz="2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44464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CDEAF-5DDF-0EA6-9D18-ACC0237CF26A}"/>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B75F6BBE-4ACB-CE28-6740-F5B3BE416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922"/>
          <a:stretch/>
        </p:blipFill>
        <p:spPr bwMode="auto">
          <a:xfrm>
            <a:off x="16133" y="666212"/>
            <a:ext cx="7648517" cy="6191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DB22BF-8C1A-56D0-73D0-C06CE0D2EBA9}"/>
              </a:ext>
            </a:extLst>
          </p:cNvPr>
          <p:cNvSpPr txBox="1"/>
          <p:nvPr/>
        </p:nvSpPr>
        <p:spPr>
          <a:xfrm rot="10800000">
            <a:off x="7625461" y="4289737"/>
            <a:ext cx="338554" cy="1954306"/>
          </a:xfrm>
          <a:prstGeom prst="rect">
            <a:avLst/>
          </a:prstGeom>
          <a:noFill/>
        </p:spPr>
        <p:txBody>
          <a:bodyPr vert="eaVert" wrap="square" rtlCol="0">
            <a:spAutoFit/>
          </a:bodyPr>
          <a:lstStyle/>
          <a:p>
            <a:r>
              <a:rPr lang="en-US" sz="1000"/>
              <a:t>Wikimedia Commons</a:t>
            </a:r>
          </a:p>
        </p:txBody>
      </p:sp>
    </p:spTree>
    <p:extLst>
      <p:ext uri="{BB962C8B-B14F-4D97-AF65-F5344CB8AC3E}">
        <p14:creationId xmlns:p14="http://schemas.microsoft.com/office/powerpoint/2010/main" val="181522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FAA0-08F8-4643-B304-7FBE1131BA81}"/>
              </a:ext>
            </a:extLst>
          </p:cNvPr>
          <p:cNvSpPr>
            <a:spLocks noGrp="1"/>
          </p:cNvSpPr>
          <p:nvPr>
            <p:ph type="title"/>
          </p:nvPr>
        </p:nvSpPr>
        <p:spPr/>
        <p:txBody>
          <a:bodyPr/>
          <a:lstStyle/>
          <a:p>
            <a:pPr algn="l"/>
            <a:r>
              <a:rPr lang="en-US" sz="4000"/>
              <a:t>#1 Temporal </a:t>
            </a:r>
            <a:br>
              <a:rPr lang="en-US" sz="4000"/>
            </a:br>
            <a:r>
              <a:rPr lang="en-US" sz="4000"/>
              <a:t>Configurations</a:t>
            </a:r>
          </a:p>
        </p:txBody>
      </p:sp>
      <p:sp>
        <p:nvSpPr>
          <p:cNvPr id="3" name="Content Placeholder 2">
            <a:extLst>
              <a:ext uri="{FF2B5EF4-FFF2-40B4-BE49-F238E27FC236}">
                <a16:creationId xmlns:a16="http://schemas.microsoft.com/office/drawing/2014/main" id="{4C17B754-791C-4018-A15B-DBFF7F5CD8EF}"/>
              </a:ext>
            </a:extLst>
          </p:cNvPr>
          <p:cNvSpPr>
            <a:spLocks noGrp="1"/>
          </p:cNvSpPr>
          <p:nvPr>
            <p:ph idx="1"/>
          </p:nvPr>
        </p:nvSpPr>
        <p:spPr>
          <a:xfrm>
            <a:off x="1892926" y="1769708"/>
            <a:ext cx="5644695" cy="584533"/>
          </a:xfrm>
        </p:spPr>
        <p:txBody>
          <a:bodyPr/>
          <a:lstStyle/>
          <a:p>
            <a:pPr marL="0" indent="0">
              <a:buNone/>
            </a:pPr>
            <a:r>
              <a:rPr lang="en-US" sz="2400"/>
              <a:t>The Positive Assessment Construction </a:t>
            </a:r>
          </a:p>
        </p:txBody>
      </p:sp>
      <p:grpSp>
        <p:nvGrpSpPr>
          <p:cNvPr id="4" name="Group 3">
            <a:extLst>
              <a:ext uri="{FF2B5EF4-FFF2-40B4-BE49-F238E27FC236}">
                <a16:creationId xmlns:a16="http://schemas.microsoft.com/office/drawing/2014/main" id="{C4053CC4-2C68-470A-9522-4F0AA51FF141}"/>
              </a:ext>
            </a:extLst>
          </p:cNvPr>
          <p:cNvGrpSpPr/>
          <p:nvPr/>
        </p:nvGrpSpPr>
        <p:grpSpPr>
          <a:xfrm>
            <a:off x="1326957" y="2361765"/>
            <a:ext cx="6982475" cy="3318940"/>
            <a:chOff x="1660673" y="1904563"/>
            <a:chExt cx="6025151" cy="2754523"/>
          </a:xfrm>
        </p:grpSpPr>
        <p:grpSp>
          <p:nvGrpSpPr>
            <p:cNvPr id="5" name="Group 4">
              <a:extLst>
                <a:ext uri="{FF2B5EF4-FFF2-40B4-BE49-F238E27FC236}">
                  <a16:creationId xmlns:a16="http://schemas.microsoft.com/office/drawing/2014/main" id="{FA87325E-B291-42F3-B102-35F1B8E7CDF7}"/>
                </a:ext>
              </a:extLst>
            </p:cNvPr>
            <p:cNvGrpSpPr/>
            <p:nvPr/>
          </p:nvGrpSpPr>
          <p:grpSpPr>
            <a:xfrm>
              <a:off x="1660673" y="1904563"/>
              <a:ext cx="5644695" cy="2754523"/>
              <a:chOff x="1660673" y="1904563"/>
              <a:chExt cx="5644695" cy="2754523"/>
            </a:xfrm>
          </p:grpSpPr>
          <p:sp>
            <p:nvSpPr>
              <p:cNvPr id="65" name="Rectangle 64">
                <a:extLst>
                  <a:ext uri="{FF2B5EF4-FFF2-40B4-BE49-F238E27FC236}">
                    <a16:creationId xmlns:a16="http://schemas.microsoft.com/office/drawing/2014/main" id="{C39B7E13-A61A-4275-A034-10D1077E9B28}"/>
                  </a:ext>
                </a:extLst>
              </p:cNvPr>
              <p:cNvSpPr/>
              <p:nvPr/>
            </p:nvSpPr>
            <p:spPr bwMode="auto">
              <a:xfrm>
                <a:off x="1660673" y="1904563"/>
                <a:ext cx="5644695" cy="275452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6" name="TextBox 65">
                <a:extLst>
                  <a:ext uri="{FF2B5EF4-FFF2-40B4-BE49-F238E27FC236}">
                    <a16:creationId xmlns:a16="http://schemas.microsoft.com/office/drawing/2014/main" id="{78C93D44-F50C-4E20-B17F-C0375185A53A}"/>
                  </a:ext>
                </a:extLst>
              </p:cNvPr>
              <p:cNvSpPr txBox="1"/>
              <p:nvPr/>
            </p:nvSpPr>
            <p:spPr>
              <a:xfrm>
                <a:off x="3001200" y="1933403"/>
                <a:ext cx="2858475" cy="461665"/>
              </a:xfrm>
              <a:prstGeom prst="rect">
                <a:avLst/>
              </a:prstGeom>
              <a:noFill/>
            </p:spPr>
            <p:txBody>
              <a:bodyPr wrap="none" rtlCol="0">
                <a:spAutoFit/>
              </a:bodyPr>
              <a:lstStyle/>
              <a:p>
                <a:r>
                  <a:rPr lang="en-US" sz="2400" b="1" i="1" dirty="0">
                    <a:solidFill>
                      <a:schemeClr val="accent4">
                        <a:lumMod val="25000"/>
                      </a:schemeClr>
                    </a:solidFill>
                    <a:latin typeface="Wide Latin" panose="020A0A07050505020404" pitchFamily="18" charset="0"/>
                  </a:rPr>
                  <a:t>Good   job! </a:t>
                </a:r>
              </a:p>
            </p:txBody>
          </p:sp>
          <p:pic>
            <p:nvPicPr>
              <p:cNvPr id="67" name="Picture 66">
                <a:extLst>
                  <a:ext uri="{FF2B5EF4-FFF2-40B4-BE49-F238E27FC236}">
                    <a16:creationId xmlns:a16="http://schemas.microsoft.com/office/drawing/2014/main" id="{B93A10C4-13AA-4EB5-93F3-16CA8D893825}"/>
                  </a:ext>
                </a:extLst>
              </p:cNvPr>
              <p:cNvPicPr>
                <a:picLocks noChangeAspect="1"/>
              </p:cNvPicPr>
              <p:nvPr/>
            </p:nvPicPr>
            <p:blipFill rotWithShape="1">
              <a:blip r:embed="rId7"/>
              <a:srcRect t="48027"/>
              <a:stretch/>
            </p:blipFill>
            <p:spPr>
              <a:xfrm>
                <a:off x="1670505" y="2399073"/>
                <a:ext cx="5380210" cy="1177097"/>
              </a:xfrm>
              <a:prstGeom prst="rect">
                <a:avLst/>
              </a:prstGeom>
            </p:spPr>
          </p:pic>
          <p:sp>
            <p:nvSpPr>
              <p:cNvPr id="68" name="Rectangle 67">
                <a:extLst>
                  <a:ext uri="{FF2B5EF4-FFF2-40B4-BE49-F238E27FC236}">
                    <a16:creationId xmlns:a16="http://schemas.microsoft.com/office/drawing/2014/main" id="{9F756070-38B2-4F7C-9AAA-AA156230CDDD}"/>
                  </a:ext>
                </a:extLst>
              </p:cNvPr>
              <p:cNvSpPr/>
              <p:nvPr/>
            </p:nvSpPr>
            <p:spPr bwMode="auto">
              <a:xfrm>
                <a:off x="1855389" y="3186976"/>
                <a:ext cx="5255261" cy="31909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6" name="TextBox 5">
              <a:extLst>
                <a:ext uri="{FF2B5EF4-FFF2-40B4-BE49-F238E27FC236}">
                  <a16:creationId xmlns:a16="http://schemas.microsoft.com/office/drawing/2014/main" id="{60FD7038-E710-47B9-BE58-F6C4C3232E38}"/>
                </a:ext>
              </a:extLst>
            </p:cNvPr>
            <p:cNvSpPr txBox="1"/>
            <p:nvPr/>
          </p:nvSpPr>
          <p:spPr>
            <a:xfrm>
              <a:off x="1787764" y="3114865"/>
              <a:ext cx="1029806" cy="372298"/>
            </a:xfrm>
            <a:prstGeom prst="rect">
              <a:avLst/>
            </a:prstGeom>
            <a:noFill/>
          </p:spPr>
          <p:txBody>
            <a:bodyPr wrap="none" rtlCol="0">
              <a:spAutoFit/>
            </a:bodyPr>
            <a:lstStyle/>
            <a:p>
              <a:pPr algn="r" fontAlgn="auto">
                <a:lnSpc>
                  <a:spcPts val="3000"/>
                </a:lnSpc>
                <a:spcBef>
                  <a:spcPts val="0"/>
                </a:spcBef>
                <a:spcAft>
                  <a:spcPts val="0"/>
                </a:spcAft>
              </a:pPr>
              <a:r>
                <a:rPr kumimoji="0" lang="en-US" sz="2000" dirty="0">
                  <a:solidFill>
                    <a:prstClr val="black"/>
                  </a:solidFill>
                  <a:latin typeface="Calibri" panose="020F0502020204030204"/>
                  <a:ea typeface="+mn-ea"/>
                </a:rPr>
                <a:t>loudness</a:t>
              </a:r>
              <a:endParaRPr kumimoji="0" lang="en-US" sz="2800" dirty="0">
                <a:solidFill>
                  <a:prstClr val="black"/>
                </a:solidFill>
                <a:latin typeface="Calibri" panose="020F0502020204030204"/>
                <a:ea typeface="+mn-ea"/>
              </a:endParaRPr>
            </a:p>
          </p:txBody>
        </p:sp>
        <p:sp>
          <p:nvSpPr>
            <p:cNvPr id="7" name="TextBox 6">
              <a:extLst>
                <a:ext uri="{FF2B5EF4-FFF2-40B4-BE49-F238E27FC236}">
                  <a16:creationId xmlns:a16="http://schemas.microsoft.com/office/drawing/2014/main" id="{5681B0A9-7C47-4ACC-9F1E-BAB07ACB9215}"/>
                </a:ext>
              </a:extLst>
            </p:cNvPr>
            <p:cNvSpPr txBox="1"/>
            <p:nvPr/>
          </p:nvSpPr>
          <p:spPr>
            <a:xfrm>
              <a:off x="2034205" y="3372320"/>
              <a:ext cx="788999"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clipped</a:t>
              </a:r>
              <a:endParaRPr kumimoji="0" lang="en-US" sz="2000" dirty="0">
                <a:solidFill>
                  <a:prstClr val="black"/>
                </a:solidFill>
                <a:latin typeface="Calibri" panose="020F0502020204030204"/>
                <a:ea typeface="+mn-ea"/>
              </a:endParaRPr>
            </a:p>
          </p:txBody>
        </p:sp>
        <p:cxnSp>
          <p:nvCxnSpPr>
            <p:cNvPr id="8" name="Straight Connector 7">
              <a:extLst>
                <a:ext uri="{FF2B5EF4-FFF2-40B4-BE49-F238E27FC236}">
                  <a16:creationId xmlns:a16="http://schemas.microsoft.com/office/drawing/2014/main" id="{7390A89D-98BB-473F-A063-619509416C6C}"/>
                </a:ext>
              </a:extLst>
            </p:cNvPr>
            <p:cNvCxnSpPr/>
            <p:nvPr/>
          </p:nvCxnSpPr>
          <p:spPr>
            <a:xfrm>
              <a:off x="2803693" y="3675982"/>
              <a:ext cx="4244029" cy="279"/>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0588C0-0935-4A50-8654-B86B581348ED}"/>
                </a:ext>
              </a:extLst>
            </p:cNvPr>
            <p:cNvSpPr txBox="1"/>
            <p:nvPr/>
          </p:nvSpPr>
          <p:spPr>
            <a:xfrm>
              <a:off x="2393991" y="3924777"/>
              <a:ext cx="5291833" cy="276999"/>
            </a:xfrm>
            <a:prstGeom prst="rect">
              <a:avLst/>
            </a:prstGeom>
            <a:noFill/>
          </p:spPr>
          <p:txBody>
            <a:bodyPr wrap="none" rtlCol="0">
              <a:spAutoFit/>
            </a:bodyPr>
            <a:lstStyle/>
            <a:p>
              <a:r>
                <a:rPr lang="en-US" sz="1200" dirty="0">
                  <a:solidFill>
                    <a:schemeClr val="bg2"/>
                  </a:solidFill>
                </a:rPr>
                <a:t>              -1500              -1000               -500               0                  500          </a:t>
              </a:r>
            </a:p>
          </p:txBody>
        </p:sp>
        <p:sp>
          <p:nvSpPr>
            <p:cNvPr id="10" name="TextBox 9">
              <a:extLst>
                <a:ext uri="{FF2B5EF4-FFF2-40B4-BE49-F238E27FC236}">
                  <a16:creationId xmlns:a16="http://schemas.microsoft.com/office/drawing/2014/main" id="{42979FC7-AE92-4B45-946D-4DCA25AB1029}"/>
                </a:ext>
              </a:extLst>
            </p:cNvPr>
            <p:cNvSpPr txBox="1"/>
            <p:nvPr/>
          </p:nvSpPr>
          <p:spPr>
            <a:xfrm>
              <a:off x="3901681" y="4273117"/>
              <a:ext cx="1018227" cy="276999"/>
            </a:xfrm>
            <a:prstGeom prst="rect">
              <a:avLst/>
            </a:prstGeom>
            <a:noFill/>
          </p:spPr>
          <p:txBody>
            <a:bodyPr wrap="none" rtlCol="0">
              <a:spAutoFit/>
            </a:bodyPr>
            <a:lstStyle/>
            <a:p>
              <a:r>
                <a:rPr lang="en-US" sz="1200" dirty="0">
                  <a:solidFill>
                    <a:schemeClr val="bg2"/>
                  </a:solidFill>
                </a:rPr>
                <a:t>milliseconds</a:t>
              </a:r>
            </a:p>
          </p:txBody>
        </p:sp>
        <p:cxnSp>
          <p:nvCxnSpPr>
            <p:cNvPr id="11" name="Straight Connector 10">
              <a:extLst>
                <a:ext uri="{FF2B5EF4-FFF2-40B4-BE49-F238E27FC236}">
                  <a16:creationId xmlns:a16="http://schemas.microsoft.com/office/drawing/2014/main" id="{789DAF0C-64A6-488F-8213-02C14BF9F1EC}"/>
                </a:ext>
              </a:extLst>
            </p:cNvPr>
            <p:cNvCxnSpPr>
              <a:cxnSpLocks/>
              <a:endCxn id="68" idx="3"/>
            </p:cNvCxnSpPr>
            <p:nvPr/>
          </p:nvCxnSpPr>
          <p:spPr>
            <a:xfrm flipV="1">
              <a:off x="2802184" y="3346523"/>
              <a:ext cx="4308466" cy="2027"/>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DDF77FC-40AC-49BE-8F65-A6565F31E7FF}"/>
                </a:ext>
              </a:extLst>
            </p:cNvPr>
            <p:cNvGrpSpPr/>
            <p:nvPr/>
          </p:nvGrpSpPr>
          <p:grpSpPr>
            <a:xfrm>
              <a:off x="4055956" y="3220026"/>
              <a:ext cx="2281978" cy="266181"/>
              <a:chOff x="3422147" y="2839788"/>
              <a:chExt cx="3223601" cy="266181"/>
            </a:xfrm>
          </p:grpSpPr>
          <p:grpSp>
            <p:nvGrpSpPr>
              <p:cNvPr id="40" name="Group 39">
                <a:extLst>
                  <a:ext uri="{FF2B5EF4-FFF2-40B4-BE49-F238E27FC236}">
                    <a16:creationId xmlns:a16="http://schemas.microsoft.com/office/drawing/2014/main" id="{FE4CE6E3-62D8-4418-B1CF-B1816F93AF5C}"/>
                  </a:ext>
                </a:extLst>
              </p:cNvPr>
              <p:cNvGrpSpPr/>
              <p:nvPr/>
            </p:nvGrpSpPr>
            <p:grpSpPr>
              <a:xfrm>
                <a:off x="3756903" y="2839788"/>
                <a:ext cx="2888845" cy="266181"/>
                <a:chOff x="3757592" y="2076453"/>
                <a:chExt cx="2888845" cy="266181"/>
              </a:xfrm>
            </p:grpSpPr>
            <p:grpSp>
              <p:nvGrpSpPr>
                <p:cNvPr id="53" name="Group 52">
                  <a:extLst>
                    <a:ext uri="{FF2B5EF4-FFF2-40B4-BE49-F238E27FC236}">
                      <a16:creationId xmlns:a16="http://schemas.microsoft.com/office/drawing/2014/main" id="{FADA4012-D6B0-4CA0-ADAE-D7D77B8D02CB}"/>
                    </a:ext>
                  </a:extLst>
                </p:cNvPr>
                <p:cNvGrpSpPr/>
                <p:nvPr/>
              </p:nvGrpSpPr>
              <p:grpSpPr>
                <a:xfrm flipH="1">
                  <a:off x="6134465" y="2076453"/>
                  <a:ext cx="511972" cy="266181"/>
                  <a:chOff x="2209798" y="2133601"/>
                  <a:chExt cx="511972" cy="153109"/>
                </a:xfrm>
              </p:grpSpPr>
              <p:grpSp>
                <p:nvGrpSpPr>
                  <p:cNvPr id="55" name="Group 54">
                    <a:extLst>
                      <a:ext uri="{FF2B5EF4-FFF2-40B4-BE49-F238E27FC236}">
                        <a16:creationId xmlns:a16="http://schemas.microsoft.com/office/drawing/2014/main" id="{6B85B02B-F915-4D47-9D80-72753AC9AA95}"/>
                      </a:ext>
                    </a:extLst>
                  </p:cNvPr>
                  <p:cNvGrpSpPr/>
                  <p:nvPr/>
                </p:nvGrpSpPr>
                <p:grpSpPr>
                  <a:xfrm>
                    <a:off x="2209800" y="2207419"/>
                    <a:ext cx="458934" cy="78581"/>
                    <a:chOff x="2209800" y="2207419"/>
                    <a:chExt cx="458934" cy="78581"/>
                  </a:xfrm>
                </p:grpSpPr>
                <p:sp>
                  <p:nvSpPr>
                    <p:cNvPr id="63" name="Arc 62">
                      <a:extLst>
                        <a:ext uri="{FF2B5EF4-FFF2-40B4-BE49-F238E27FC236}">
                          <a16:creationId xmlns:a16="http://schemas.microsoft.com/office/drawing/2014/main" id="{33F82261-1476-4657-A516-FA35F8B73E02}"/>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id="{1E1B677B-B186-4633-8481-648FC1BE05E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EDE79DCA-C47B-4DCA-9638-A0AA3F1751FF}"/>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7313AEA7-C91C-4D06-BEC6-E7B45FE695CE}"/>
                      </a:ext>
                    </a:extLst>
                  </p:cNvPr>
                  <p:cNvGrpSpPr/>
                  <p:nvPr/>
                </p:nvGrpSpPr>
                <p:grpSpPr>
                  <a:xfrm>
                    <a:off x="2209800" y="2133601"/>
                    <a:ext cx="458934" cy="78581"/>
                    <a:chOff x="2209800" y="2133601"/>
                    <a:chExt cx="458934" cy="78581"/>
                  </a:xfrm>
                </p:grpSpPr>
                <p:sp>
                  <p:nvSpPr>
                    <p:cNvPr id="61" name="Arc 60">
                      <a:extLst>
                        <a:ext uri="{FF2B5EF4-FFF2-40B4-BE49-F238E27FC236}">
                          <a16:creationId xmlns:a16="http://schemas.microsoft.com/office/drawing/2014/main" id="{663BA8A8-16AB-42D0-BA4B-7465A797FAC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Arc 61">
                      <a:extLst>
                        <a:ext uri="{FF2B5EF4-FFF2-40B4-BE49-F238E27FC236}">
                          <a16:creationId xmlns:a16="http://schemas.microsoft.com/office/drawing/2014/main" id="{28283647-6E17-41EC-AD20-0E4F9BDBDF0F}"/>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DFE7D19D-3A32-4B52-AADC-1977AA68567B}"/>
                      </a:ext>
                    </a:extLst>
                  </p:cNvPr>
                  <p:cNvGrpSpPr/>
                  <p:nvPr/>
                </p:nvGrpSpPr>
                <p:grpSpPr>
                  <a:xfrm flipV="1">
                    <a:off x="2209798" y="2208129"/>
                    <a:ext cx="458934" cy="78581"/>
                    <a:chOff x="2209800" y="2133601"/>
                    <a:chExt cx="458934" cy="78581"/>
                  </a:xfrm>
                </p:grpSpPr>
                <p:sp>
                  <p:nvSpPr>
                    <p:cNvPr id="59" name="Arc 58">
                      <a:extLst>
                        <a:ext uri="{FF2B5EF4-FFF2-40B4-BE49-F238E27FC236}">
                          <a16:creationId xmlns:a16="http://schemas.microsoft.com/office/drawing/2014/main" id="{EA997183-61C2-4C5D-AB3F-EDCD25A98710}"/>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9F4A401F-5023-4C8E-BAE4-78E45BB2FCC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54" name="Straight Connector 53">
                  <a:extLst>
                    <a:ext uri="{FF2B5EF4-FFF2-40B4-BE49-F238E27FC236}">
                      <a16:creationId xmlns:a16="http://schemas.microsoft.com/office/drawing/2014/main" id="{218D9BF8-82DF-426C-992C-F9E83E43BAE0}"/>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41" name="Group 40">
                <a:extLst>
                  <a:ext uri="{FF2B5EF4-FFF2-40B4-BE49-F238E27FC236}">
                    <a16:creationId xmlns:a16="http://schemas.microsoft.com/office/drawing/2014/main" id="{5A5682FD-9068-4904-B995-F094B2753A44}"/>
                  </a:ext>
                </a:extLst>
              </p:cNvPr>
              <p:cNvGrpSpPr/>
              <p:nvPr/>
            </p:nvGrpSpPr>
            <p:grpSpPr>
              <a:xfrm>
                <a:off x="3422147" y="2903864"/>
                <a:ext cx="511972" cy="137738"/>
                <a:chOff x="2209798" y="2133601"/>
                <a:chExt cx="511972" cy="153109"/>
              </a:xfrm>
            </p:grpSpPr>
            <p:grpSp>
              <p:nvGrpSpPr>
                <p:cNvPr id="43" name="Group 42">
                  <a:extLst>
                    <a:ext uri="{FF2B5EF4-FFF2-40B4-BE49-F238E27FC236}">
                      <a16:creationId xmlns:a16="http://schemas.microsoft.com/office/drawing/2014/main" id="{96530E62-C81A-413C-AD49-E0FF4265EDBF}"/>
                    </a:ext>
                  </a:extLst>
                </p:cNvPr>
                <p:cNvGrpSpPr/>
                <p:nvPr/>
              </p:nvGrpSpPr>
              <p:grpSpPr>
                <a:xfrm>
                  <a:off x="2209800" y="2207419"/>
                  <a:ext cx="458934" cy="78581"/>
                  <a:chOff x="2209800" y="2207419"/>
                  <a:chExt cx="458934" cy="78581"/>
                </a:xfrm>
              </p:grpSpPr>
              <p:sp>
                <p:nvSpPr>
                  <p:cNvPr id="51" name="Arc 50">
                    <a:extLst>
                      <a:ext uri="{FF2B5EF4-FFF2-40B4-BE49-F238E27FC236}">
                        <a16:creationId xmlns:a16="http://schemas.microsoft.com/office/drawing/2014/main" id="{35B54101-3CAE-4F0E-A553-5F3A700E4B5F}"/>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5A4D6995-BA69-4566-A067-8696A948E442}"/>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id="{F916CB3E-F5D7-4602-A10A-E766A155402A}"/>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F8BEA55F-3018-4333-A9FC-5005D906A13C}"/>
                    </a:ext>
                  </a:extLst>
                </p:cNvPr>
                <p:cNvGrpSpPr/>
                <p:nvPr/>
              </p:nvGrpSpPr>
              <p:grpSpPr>
                <a:xfrm>
                  <a:off x="2209800" y="2133601"/>
                  <a:ext cx="458934" cy="78581"/>
                  <a:chOff x="2209800" y="2133601"/>
                  <a:chExt cx="458934" cy="78581"/>
                </a:xfrm>
              </p:grpSpPr>
              <p:sp>
                <p:nvSpPr>
                  <p:cNvPr id="49" name="Arc 48">
                    <a:extLst>
                      <a:ext uri="{FF2B5EF4-FFF2-40B4-BE49-F238E27FC236}">
                        <a16:creationId xmlns:a16="http://schemas.microsoft.com/office/drawing/2014/main" id="{D2F2E82D-1F77-4207-9DFC-D8D774586296}"/>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4D0B24AF-6EBD-4F9C-8ECF-CF195D6CF7DD}"/>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E9AC645F-5C62-4AD0-9B5D-ED2E28E9C1F8}"/>
                    </a:ext>
                  </a:extLst>
                </p:cNvPr>
                <p:cNvGrpSpPr/>
                <p:nvPr/>
              </p:nvGrpSpPr>
              <p:grpSpPr>
                <a:xfrm flipV="1">
                  <a:off x="2209798" y="2208129"/>
                  <a:ext cx="458934" cy="78581"/>
                  <a:chOff x="2209800" y="2133601"/>
                  <a:chExt cx="458934" cy="78581"/>
                </a:xfrm>
              </p:grpSpPr>
              <p:sp>
                <p:nvSpPr>
                  <p:cNvPr id="47" name="Arc 46">
                    <a:extLst>
                      <a:ext uri="{FF2B5EF4-FFF2-40B4-BE49-F238E27FC236}">
                        <a16:creationId xmlns:a16="http://schemas.microsoft.com/office/drawing/2014/main" id="{B84B4454-97A7-48B4-970C-3318C87BD87C}"/>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4CC84761-AF8F-43D0-8012-F154998F1F76}"/>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42" name="Trapezoid 41">
                <a:extLst>
                  <a:ext uri="{FF2B5EF4-FFF2-40B4-BE49-F238E27FC236}">
                    <a16:creationId xmlns:a16="http://schemas.microsoft.com/office/drawing/2014/main" id="{A0AC32F7-51A3-48F5-8011-C97F8E38E0A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A228AED-C4B6-4A28-A882-B758D214AD10}"/>
                </a:ext>
              </a:extLst>
            </p:cNvPr>
            <p:cNvGrpSpPr/>
            <p:nvPr/>
          </p:nvGrpSpPr>
          <p:grpSpPr>
            <a:xfrm>
              <a:off x="3426582" y="3540590"/>
              <a:ext cx="3223601" cy="266181"/>
              <a:chOff x="3422147" y="2839788"/>
              <a:chExt cx="3223601" cy="266181"/>
            </a:xfrm>
          </p:grpSpPr>
          <p:grpSp>
            <p:nvGrpSpPr>
              <p:cNvPr id="14" name="Group 13">
                <a:extLst>
                  <a:ext uri="{FF2B5EF4-FFF2-40B4-BE49-F238E27FC236}">
                    <a16:creationId xmlns:a16="http://schemas.microsoft.com/office/drawing/2014/main" id="{189B1723-F220-4670-83E6-5F7A30C2FA42}"/>
                  </a:ext>
                </a:extLst>
              </p:cNvPr>
              <p:cNvGrpSpPr/>
              <p:nvPr/>
            </p:nvGrpSpPr>
            <p:grpSpPr>
              <a:xfrm>
                <a:off x="3756903" y="2839788"/>
                <a:ext cx="2888845" cy="266181"/>
                <a:chOff x="3757592" y="2076453"/>
                <a:chExt cx="2888845" cy="266181"/>
              </a:xfrm>
            </p:grpSpPr>
            <p:grpSp>
              <p:nvGrpSpPr>
                <p:cNvPr id="27" name="Group 26">
                  <a:extLst>
                    <a:ext uri="{FF2B5EF4-FFF2-40B4-BE49-F238E27FC236}">
                      <a16:creationId xmlns:a16="http://schemas.microsoft.com/office/drawing/2014/main" id="{C22BC369-56B2-4F8B-9C94-C85F28B941DF}"/>
                    </a:ext>
                  </a:extLst>
                </p:cNvPr>
                <p:cNvGrpSpPr/>
                <p:nvPr/>
              </p:nvGrpSpPr>
              <p:grpSpPr>
                <a:xfrm flipH="1">
                  <a:off x="6134465" y="2076453"/>
                  <a:ext cx="511972" cy="266181"/>
                  <a:chOff x="2209798" y="2133601"/>
                  <a:chExt cx="511972" cy="153109"/>
                </a:xfrm>
              </p:grpSpPr>
              <p:grpSp>
                <p:nvGrpSpPr>
                  <p:cNvPr id="30" name="Group 29">
                    <a:extLst>
                      <a:ext uri="{FF2B5EF4-FFF2-40B4-BE49-F238E27FC236}">
                        <a16:creationId xmlns:a16="http://schemas.microsoft.com/office/drawing/2014/main" id="{A3F5E2A0-86CA-422A-9506-6D0D1083735B}"/>
                      </a:ext>
                    </a:extLst>
                  </p:cNvPr>
                  <p:cNvGrpSpPr/>
                  <p:nvPr/>
                </p:nvGrpSpPr>
                <p:grpSpPr>
                  <a:xfrm>
                    <a:off x="2209800" y="2207419"/>
                    <a:ext cx="458934" cy="78581"/>
                    <a:chOff x="2209800" y="2207419"/>
                    <a:chExt cx="458934" cy="78581"/>
                  </a:xfrm>
                </p:grpSpPr>
                <p:sp>
                  <p:nvSpPr>
                    <p:cNvPr id="38" name="Arc 37">
                      <a:extLst>
                        <a:ext uri="{FF2B5EF4-FFF2-40B4-BE49-F238E27FC236}">
                          <a16:creationId xmlns:a16="http://schemas.microsoft.com/office/drawing/2014/main" id="{6B53646B-5968-46E5-AB0C-4A25C33F62A1}"/>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6F31A23F-B626-4370-AC42-F30981A7304A}"/>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63741E2D-2E89-4E5B-91F5-89E9169E2947}"/>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B2FBD39-E22B-4776-A60D-78E61BC93DA4}"/>
                      </a:ext>
                    </a:extLst>
                  </p:cNvPr>
                  <p:cNvGrpSpPr/>
                  <p:nvPr/>
                </p:nvGrpSpPr>
                <p:grpSpPr>
                  <a:xfrm>
                    <a:off x="2209800" y="2133601"/>
                    <a:ext cx="458934" cy="78581"/>
                    <a:chOff x="2209800" y="2133601"/>
                    <a:chExt cx="458934" cy="78581"/>
                  </a:xfrm>
                </p:grpSpPr>
                <p:sp>
                  <p:nvSpPr>
                    <p:cNvPr id="36" name="Arc 35">
                      <a:extLst>
                        <a:ext uri="{FF2B5EF4-FFF2-40B4-BE49-F238E27FC236}">
                          <a16:creationId xmlns:a16="http://schemas.microsoft.com/office/drawing/2014/main" id="{DA5FA451-D9E9-4916-918A-A54251B22D96}"/>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BEF34B5D-1FB9-4377-8110-A8CEBCBD12F3}"/>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377A8D85-005E-4002-8E59-E1D514AC4626}"/>
                      </a:ext>
                    </a:extLst>
                  </p:cNvPr>
                  <p:cNvGrpSpPr/>
                  <p:nvPr/>
                </p:nvGrpSpPr>
                <p:grpSpPr>
                  <a:xfrm flipV="1">
                    <a:off x="2209798" y="2208129"/>
                    <a:ext cx="458934" cy="78581"/>
                    <a:chOff x="2209800" y="2133601"/>
                    <a:chExt cx="458934" cy="78581"/>
                  </a:xfrm>
                </p:grpSpPr>
                <p:sp>
                  <p:nvSpPr>
                    <p:cNvPr id="34" name="Arc 33">
                      <a:extLst>
                        <a:ext uri="{FF2B5EF4-FFF2-40B4-BE49-F238E27FC236}">
                          <a16:creationId xmlns:a16="http://schemas.microsoft.com/office/drawing/2014/main" id="{A6F267A5-477C-4331-AE92-42215B9C9B0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4A750C84-5449-42C7-9FBE-42130314BA4A}"/>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28" name="Straight Connector 27">
                  <a:extLst>
                    <a:ext uri="{FF2B5EF4-FFF2-40B4-BE49-F238E27FC236}">
                      <a16:creationId xmlns:a16="http://schemas.microsoft.com/office/drawing/2014/main" id="{05B2D930-9889-484F-A968-456C348D14E9}"/>
                    </a:ext>
                  </a:extLst>
                </p:cNvPr>
                <p:cNvCxnSpPr>
                  <a:stCxn id="23" idx="0"/>
                  <a:endCxn id="36" idx="0"/>
                </p:cNvCxnSpPr>
                <p:nvPr/>
              </p:nvCxnSpPr>
              <p:spPr>
                <a:xfrm flipV="1">
                  <a:off x="3767472" y="2080592"/>
                  <a:ext cx="2534329" cy="62079"/>
                </a:xfrm>
                <a:prstGeom prst="line">
                  <a:avLst/>
                </a:prstGeom>
                <a:noFill/>
                <a:ln w="6350" cap="flat" cmpd="sng" algn="ctr">
                  <a:solidFill>
                    <a:srgbClr val="5B9BD5"/>
                  </a:solidFill>
                  <a:prstDash val="solid"/>
                  <a:miter lim="800000"/>
                </a:ln>
                <a:effectLst/>
              </p:spPr>
            </p:cxnSp>
            <p:cxnSp>
              <p:nvCxnSpPr>
                <p:cNvPr id="29" name="Straight Connector 28">
                  <a:extLst>
                    <a:ext uri="{FF2B5EF4-FFF2-40B4-BE49-F238E27FC236}">
                      <a16:creationId xmlns:a16="http://schemas.microsoft.com/office/drawing/2014/main" id="{9877806D-DB36-4FEC-AEAD-A3F90725C92F}"/>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15" name="Group 14">
                <a:extLst>
                  <a:ext uri="{FF2B5EF4-FFF2-40B4-BE49-F238E27FC236}">
                    <a16:creationId xmlns:a16="http://schemas.microsoft.com/office/drawing/2014/main" id="{D63338BE-D849-4358-910B-29B405DC3827}"/>
                  </a:ext>
                </a:extLst>
              </p:cNvPr>
              <p:cNvGrpSpPr/>
              <p:nvPr/>
            </p:nvGrpSpPr>
            <p:grpSpPr>
              <a:xfrm>
                <a:off x="3422147" y="2903864"/>
                <a:ext cx="511972" cy="137738"/>
                <a:chOff x="2209798" y="2133601"/>
                <a:chExt cx="511972" cy="153109"/>
              </a:xfrm>
            </p:grpSpPr>
            <p:grpSp>
              <p:nvGrpSpPr>
                <p:cNvPr id="17" name="Group 16">
                  <a:extLst>
                    <a:ext uri="{FF2B5EF4-FFF2-40B4-BE49-F238E27FC236}">
                      <a16:creationId xmlns:a16="http://schemas.microsoft.com/office/drawing/2014/main" id="{D1CCEA14-49F6-41D3-9343-B28E590F5306}"/>
                    </a:ext>
                  </a:extLst>
                </p:cNvPr>
                <p:cNvGrpSpPr/>
                <p:nvPr/>
              </p:nvGrpSpPr>
              <p:grpSpPr>
                <a:xfrm>
                  <a:off x="2209800" y="2207419"/>
                  <a:ext cx="458934" cy="78581"/>
                  <a:chOff x="2209800" y="2207419"/>
                  <a:chExt cx="458934" cy="78581"/>
                </a:xfrm>
              </p:grpSpPr>
              <p:sp>
                <p:nvSpPr>
                  <p:cNvPr id="25" name="Arc 24">
                    <a:extLst>
                      <a:ext uri="{FF2B5EF4-FFF2-40B4-BE49-F238E27FC236}">
                        <a16:creationId xmlns:a16="http://schemas.microsoft.com/office/drawing/2014/main" id="{958ED424-9F8C-4800-A119-9D3A0E4BDC28}"/>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E40D6799-F211-433C-AA66-AE385234D5E0}"/>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92E8E6D3-9506-45C9-A9FF-AAA2D889D479}"/>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42C4C10C-49EC-49D3-88A2-C3096E8CB148}"/>
                    </a:ext>
                  </a:extLst>
                </p:cNvPr>
                <p:cNvGrpSpPr/>
                <p:nvPr/>
              </p:nvGrpSpPr>
              <p:grpSpPr>
                <a:xfrm>
                  <a:off x="2209800" y="2133601"/>
                  <a:ext cx="458934" cy="78581"/>
                  <a:chOff x="2209800" y="2133601"/>
                  <a:chExt cx="458934" cy="78581"/>
                </a:xfrm>
              </p:grpSpPr>
              <p:sp>
                <p:nvSpPr>
                  <p:cNvPr id="23" name="Arc 22">
                    <a:extLst>
                      <a:ext uri="{FF2B5EF4-FFF2-40B4-BE49-F238E27FC236}">
                        <a16:creationId xmlns:a16="http://schemas.microsoft.com/office/drawing/2014/main" id="{4FFF21B2-7637-4BB0-815A-B0F53CB35EFC}"/>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0BB5B67C-95E2-4BF6-93B1-CCFC644EE029}"/>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881BFAE0-8785-45ED-AE9F-DAEFB393C0D4}"/>
                    </a:ext>
                  </a:extLst>
                </p:cNvPr>
                <p:cNvGrpSpPr/>
                <p:nvPr/>
              </p:nvGrpSpPr>
              <p:grpSpPr>
                <a:xfrm flipV="1">
                  <a:off x="2209798" y="2208129"/>
                  <a:ext cx="458934" cy="78581"/>
                  <a:chOff x="2209800" y="2133601"/>
                  <a:chExt cx="458934" cy="78581"/>
                </a:xfrm>
              </p:grpSpPr>
              <p:sp>
                <p:nvSpPr>
                  <p:cNvPr id="21" name="Arc 20">
                    <a:extLst>
                      <a:ext uri="{FF2B5EF4-FFF2-40B4-BE49-F238E27FC236}">
                        <a16:creationId xmlns:a16="http://schemas.microsoft.com/office/drawing/2014/main" id="{DBDBE17C-DA33-497C-BCE8-DCAEF1D0187B}"/>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EB47D33-6DBB-4B53-A5D3-AD645EAB0958}"/>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rapezoid 15">
                <a:extLst>
                  <a:ext uri="{FF2B5EF4-FFF2-40B4-BE49-F238E27FC236}">
                    <a16:creationId xmlns:a16="http://schemas.microsoft.com/office/drawing/2014/main" id="{526DFDF6-7283-4C6A-BDA2-29E46C53E335}"/>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70" name="Rectangle: Rounded Corners 69">
            <a:extLst>
              <a:ext uri="{FF2B5EF4-FFF2-40B4-BE49-F238E27FC236}">
                <a16:creationId xmlns:a16="http://schemas.microsoft.com/office/drawing/2014/main" id="{B48E903B-4847-883A-0BAD-C0A11F33B806}"/>
              </a:ext>
            </a:extLst>
          </p:cNvPr>
          <p:cNvSpPr/>
          <p:nvPr/>
        </p:nvSpPr>
        <p:spPr bwMode="auto">
          <a:xfrm>
            <a:off x="1892926" y="4331634"/>
            <a:ext cx="5255261" cy="377765"/>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71" name="go-cougars">
            <a:hlinkClick r:id="" action="ppaction://media"/>
            <a:extLst>
              <a:ext uri="{FF2B5EF4-FFF2-40B4-BE49-F238E27FC236}">
                <a16:creationId xmlns:a16="http://schemas.microsoft.com/office/drawing/2014/main" id="{2AD934C5-91C4-DB40-3B2E-40D1B6C4173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19125" y="5715000"/>
            <a:ext cx="609600" cy="609600"/>
          </a:xfrm>
          <a:prstGeom prst="rect">
            <a:avLst/>
          </a:prstGeom>
        </p:spPr>
      </p:pic>
      <p:sp>
        <p:nvSpPr>
          <p:cNvPr id="74" name="TextBox 73">
            <a:extLst>
              <a:ext uri="{FF2B5EF4-FFF2-40B4-BE49-F238E27FC236}">
                <a16:creationId xmlns:a16="http://schemas.microsoft.com/office/drawing/2014/main" id="{18261FEB-4D4D-5B61-1653-1A12CF828667}"/>
              </a:ext>
            </a:extLst>
          </p:cNvPr>
          <p:cNvSpPr txBox="1"/>
          <p:nvPr/>
        </p:nvSpPr>
        <p:spPr>
          <a:xfrm>
            <a:off x="2437582" y="6358895"/>
            <a:ext cx="5964140" cy="369332"/>
          </a:xfrm>
          <a:prstGeom prst="rect">
            <a:avLst/>
          </a:prstGeom>
          <a:noFill/>
        </p:spPr>
        <p:txBody>
          <a:bodyPr wrap="square" rtlCol="0">
            <a:spAutoFit/>
          </a:bodyPr>
          <a:lstStyle/>
          <a:p>
            <a:r>
              <a:rPr lang="en-US" kern="0"/>
              <a:t>I like</a:t>
            </a:r>
            <a:r>
              <a:rPr lang="en-US" kern="0" baseline="-100000"/>
              <a:t> </a:t>
            </a:r>
            <a:r>
              <a:rPr lang="en-US" kern="0"/>
              <a:t>her style</a:t>
            </a:r>
            <a:r>
              <a:rPr lang="en-US"/>
              <a:t>.                      Go Cougars! </a:t>
            </a:r>
          </a:p>
        </p:txBody>
      </p:sp>
      <p:pic>
        <p:nvPicPr>
          <p:cNvPr id="77" name="i-like-her-style">
            <a:hlinkClick r:id="" action="ppaction://media"/>
            <a:extLst>
              <a:ext uri="{FF2B5EF4-FFF2-40B4-BE49-F238E27FC236}">
                <a16:creationId xmlns:a16="http://schemas.microsoft.com/office/drawing/2014/main" id="{286D5307-3E2F-8986-607F-A965BA8AEED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705278" y="5730205"/>
            <a:ext cx="609600" cy="609600"/>
          </a:xfrm>
          <a:prstGeom prst="rect">
            <a:avLst/>
          </a:prstGeom>
        </p:spPr>
      </p:pic>
      <p:sp>
        <p:nvSpPr>
          <p:cNvPr id="69" name="Rectangle: Rounded Corners 68">
            <a:extLst>
              <a:ext uri="{FF2B5EF4-FFF2-40B4-BE49-F238E27FC236}">
                <a16:creationId xmlns:a16="http://schemas.microsoft.com/office/drawing/2014/main" id="{4705B2EE-6D83-495D-55CA-AFF8227A8C07}"/>
              </a:ext>
            </a:extLst>
          </p:cNvPr>
          <p:cNvSpPr/>
          <p:nvPr/>
        </p:nvSpPr>
        <p:spPr bwMode="auto">
          <a:xfrm>
            <a:off x="1692326" y="2467926"/>
            <a:ext cx="5255261" cy="377765"/>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20764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200" fill="hold"/>
                                        <p:tgtEl>
                                          <p:spTgt spid="77"/>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80" fill="hold"/>
                                        <p:tgtEl>
                                          <p:spTgt spid="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31" fill="hold" display="0">
                  <p:stCondLst>
                    <p:cond delay="indefinite"/>
                  </p:stCondLst>
                  <p:endCondLst>
                    <p:cond evt="onStopAudio" delay="0">
                      <p:tgtEl>
                        <p:sldTgt/>
                      </p:tgtEl>
                    </p:cond>
                  </p:endCondLst>
                </p:cTn>
                <p:tgtEl>
                  <p:spTgt spid="71"/>
                </p:tgtEl>
              </p:cMediaNode>
            </p:audio>
            <p:audio>
              <p:cMediaNode vol="80000">
                <p:cTn id="32" fill="hold" display="0">
                  <p:stCondLst>
                    <p:cond delay="indefinite"/>
                  </p:stCondLst>
                  <p:endCondLst>
                    <p:cond evt="onStopAudio" delay="0">
                      <p:tgtEl>
                        <p:sldTgt/>
                      </p:tgtEl>
                    </p:cond>
                  </p:endCondLst>
                </p:cTn>
                <p:tgtEl>
                  <p:spTgt spid="77"/>
                </p:tgtEl>
              </p:cMediaNode>
            </p:audio>
          </p:childTnLst>
        </p:cTn>
      </p:par>
    </p:tnLst>
    <p:bldLst>
      <p:bldP spid="2" grpId="0"/>
      <p:bldP spid="3" grpId="0" build="p"/>
      <p:bldP spid="74" grpId="0"/>
      <p:bldP spid="69" grpId="0" animBg="1"/>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49375</TotalTime>
  <Words>3529</Words>
  <Application>Microsoft Office PowerPoint</Application>
  <PresentationFormat>On-screen Show (4:3)</PresentationFormat>
  <Paragraphs>526</Paragraphs>
  <Slides>57</Slides>
  <Notes>22</Notes>
  <HiddenSlides>0</HiddenSlides>
  <MMClips>32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Helvetica Neue</vt:lpstr>
      <vt:lpstr>Arial</vt:lpstr>
      <vt:lpstr>Calibri</vt:lpstr>
      <vt:lpstr>IBM Plex Sans</vt:lpstr>
      <vt:lpstr>Roboto</vt:lpstr>
      <vt:lpstr>Times New Roman</vt:lpstr>
      <vt:lpstr>Wide Latin</vt:lpstr>
      <vt:lpstr>Mountain Top</vt:lpstr>
      <vt:lpstr>PowerPoint Presentation</vt:lpstr>
      <vt:lpstr>Realms of Prosody</vt:lpstr>
      <vt:lpstr>6 Properties of  Prosody in Pragmatics</vt:lpstr>
      <vt:lpstr>Positive Assessment (+)</vt:lpstr>
      <vt:lpstr>Correlates of +</vt:lpstr>
      <vt:lpstr>Correlates of +</vt:lpstr>
      <vt:lpstr>Correlates of +</vt:lpstr>
      <vt:lpstr>PowerPoint Presentation</vt:lpstr>
      <vt:lpstr>#1 Temporal  Configurations</vt:lpstr>
      <vt:lpstr>Positive Assessments</vt:lpstr>
      <vt:lpstr>#1  Temporal Configurations</vt:lpstr>
      <vt:lpstr>#1 Multistream  Temporal Configurations</vt:lpstr>
      <vt:lpstr>The Late Peak Construction</vt:lpstr>
      <vt:lpstr>PowerPoint Presentation</vt:lpstr>
      <vt:lpstr>Exercise </vt:lpstr>
      <vt:lpstr>#1 Multistream …</vt:lpstr>
      <vt:lpstr>Prosody ⊃ Intonation</vt:lpstr>
      <vt:lpstr>Pragmatic Functions</vt:lpstr>
      <vt:lpstr>6 Properties of  Pragmatic Prosody</vt:lpstr>
      <vt:lpstr>Contents </vt:lpstr>
      <vt:lpstr>Contents </vt:lpstr>
      <vt:lpstr>PowerPoint Presentation</vt:lpstr>
      <vt:lpstr>PowerPoint Presentation</vt:lpstr>
      <vt:lpstr>(of course it’s complicated)</vt:lpstr>
      <vt:lpstr>Implications</vt:lpstr>
      <vt:lpstr>PowerPoint Presentation</vt:lpstr>
      <vt:lpstr>Contrastive Prosody…</vt:lpstr>
      <vt:lpstr>Construction Use is Non-Binary!</vt:lpstr>
      <vt:lpstr>PowerPoint Presentation</vt:lpstr>
      <vt:lpstr>The Minor Third Construction</vt:lpstr>
      <vt:lpstr>Much More than Just intonation!</vt:lpstr>
      <vt:lpstr>How Does Prosody Convey Meaning?</vt:lpstr>
      <vt:lpstr>Meanings in English</vt:lpstr>
      <vt:lpstr>Meanings in English, etc. </vt:lpstr>
      <vt:lpstr>Perceptions of Pitch </vt:lpstr>
      <vt:lpstr>The Positive Assessment Construction</vt:lpstr>
      <vt:lpstr>Some Pragmatic Functions Served</vt:lpstr>
      <vt:lpstr>Four Downstep (HL) Constructions </vt:lpstr>
      <vt:lpstr>Correlates of Positive Feeling </vt:lpstr>
      <vt:lpstr>Why are we the first here? </vt:lpstr>
      <vt:lpstr>PowerPoint Presentation</vt:lpstr>
      <vt:lpstr>PowerPoint Presentation</vt:lpstr>
      <vt:lpstr>Preparation of Stimuli</vt:lpstr>
      <vt:lpstr>Hypothesis 1: Results</vt:lpstr>
      <vt:lpstr>PowerPoint Presentation</vt:lpstr>
      <vt:lpstr>PowerPoint Presentation</vt:lpstr>
      <vt:lpstr>Results</vt:lpstr>
      <vt:lpstr>Stimuli Generation - Algorithms</vt:lpstr>
      <vt:lpstr>PowerPoint Presentation</vt:lpstr>
      <vt:lpstr>PowerPoint Presentation</vt:lpstr>
      <vt:lpstr>Hypothesis 3 </vt:lpstr>
      <vt:lpstr>Results</vt:lpstr>
      <vt:lpstr>PowerPoint Presentation</vt:lpstr>
      <vt:lpstr>like</vt:lpstr>
      <vt:lpstr>PowerPoint Presentation</vt:lpstr>
      <vt:lpstr>PowerPoint Presentation</vt:lpstr>
      <vt:lpstr>PowerPoint Presentation</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3861</cp:revision>
  <cp:lastPrinted>2021-05-18T23:20:02Z</cp:lastPrinted>
  <dcterms:created xsi:type="dcterms:W3CDTF">2002-10-17T07:23:49Z</dcterms:created>
  <dcterms:modified xsi:type="dcterms:W3CDTF">2022-10-04T01:49:07Z</dcterms:modified>
</cp:coreProperties>
</file>