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1053" r:id="rId2"/>
    <p:sldId id="2210" r:id="rId3"/>
    <p:sldId id="2211" r:id="rId4"/>
    <p:sldId id="2212" r:id="rId5"/>
    <p:sldId id="2111" r:id="rId6"/>
    <p:sldId id="2112" r:id="rId7"/>
    <p:sldId id="2113" r:id="rId8"/>
    <p:sldId id="2213" r:id="rId9"/>
    <p:sldId id="2109" r:id="rId10"/>
    <p:sldId id="2214" r:id="rId11"/>
    <p:sldId id="925" r:id="rId12"/>
    <p:sldId id="263" r:id="rId13"/>
    <p:sldId id="2110" r:id="rId14"/>
    <p:sldId id="2103" r:id="rId15"/>
    <p:sldId id="2108" r:id="rId16"/>
    <p:sldId id="2188" r:id="rId17"/>
    <p:sldId id="2189" r:id="rId18"/>
    <p:sldId id="2106" r:id="rId19"/>
    <p:sldId id="2101" r:id="rId20"/>
    <p:sldId id="2104" r:id="rId21"/>
    <p:sldId id="2105" r:id="rId22"/>
    <p:sldId id="2093" r:id="rId23"/>
    <p:sldId id="280" r:id="rId24"/>
    <p:sldId id="926" r:id="rId25"/>
  </p:sldIdLst>
  <p:sldSz cx="9144000" cy="6858000" type="screen4x3"/>
  <p:notesSz cx="6858000" cy="9239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2C91F6"/>
    <a:srgbClr val="002570"/>
    <a:srgbClr val="00194A"/>
    <a:srgbClr val="FFFFFF"/>
    <a:srgbClr val="05419E"/>
    <a:srgbClr val="FFCCFF"/>
    <a:srgbClr val="0072BD"/>
    <a:srgbClr val="D95319"/>
    <a:srgbClr val="0135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6" autoAdjust="0"/>
    <p:restoredTop sz="64512" autoAdjust="0"/>
  </p:normalViewPr>
  <p:slideViewPr>
    <p:cSldViewPr snapToGrid="0">
      <p:cViewPr varScale="1">
        <p:scale>
          <a:sx n="68" d="100"/>
          <a:sy n="68" d="100"/>
        </p:scale>
        <p:origin x="2322" y="54"/>
      </p:cViewPr>
      <p:guideLst>
        <p:guide orient="horz" pos="2256"/>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20" d="100"/>
        <a:sy n="120" d="100"/>
      </p:scale>
      <p:origin x="0" y="0"/>
    </p:cViewPr>
  </p:sorterViewPr>
  <p:notesViewPr>
    <p:cSldViewPr snapToGrid="0">
      <p:cViewPr varScale="1">
        <p:scale>
          <a:sx n="68" d="100"/>
          <a:sy n="68" d="100"/>
        </p:scale>
        <p:origin x="2838" y="78"/>
      </p:cViewPr>
      <p:guideLst>
        <p:guide orient="horz" pos="291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defRPr sz="1200"/>
            </a:lvl1pPr>
          </a:lstStyle>
          <a:p>
            <a:endParaRPr lang="en-US" altLang="ja-JP"/>
          </a:p>
        </p:txBody>
      </p:sp>
      <p:sp>
        <p:nvSpPr>
          <p:cNvPr id="21507" name="Rectangle 3"/>
          <p:cNvSpPr>
            <a:spLocks noGrp="1" noChangeArrowheads="1"/>
          </p:cNvSpPr>
          <p:nvPr>
            <p:ph type="dt" sz="quarter" idx="1"/>
          </p:nvPr>
        </p:nvSpPr>
        <p:spPr bwMode="auto">
          <a:xfrm>
            <a:off x="3886203"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lgn="r">
              <a:defRPr sz="1200"/>
            </a:lvl1pPr>
          </a:lstStyle>
          <a:p>
            <a:endParaRPr lang="en-US" altLang="ja-JP"/>
          </a:p>
        </p:txBody>
      </p:sp>
      <p:sp>
        <p:nvSpPr>
          <p:cNvPr id="21508" name="Rectangle 4"/>
          <p:cNvSpPr>
            <a:spLocks noGrp="1" noChangeArrowheads="1"/>
          </p:cNvSpPr>
          <p:nvPr>
            <p:ph type="ftr" sz="quarter" idx="2"/>
          </p:nvPr>
        </p:nvSpPr>
        <p:spPr bwMode="auto">
          <a:xfrm>
            <a:off x="0" y="8777288"/>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defRPr sz="1200"/>
            </a:lvl1pPr>
          </a:lstStyle>
          <a:p>
            <a:endParaRPr lang="en-US" altLang="ja-JP"/>
          </a:p>
        </p:txBody>
      </p:sp>
      <p:sp>
        <p:nvSpPr>
          <p:cNvPr id="21509" name="Rectangle 5"/>
          <p:cNvSpPr>
            <a:spLocks noGrp="1" noChangeArrowheads="1"/>
          </p:cNvSpPr>
          <p:nvPr>
            <p:ph type="sldNum" sz="quarter" idx="3"/>
          </p:nvPr>
        </p:nvSpPr>
        <p:spPr bwMode="auto">
          <a:xfrm>
            <a:off x="3886203" y="8777288"/>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lgn="r">
              <a:defRPr sz="1200"/>
            </a:lvl1pPr>
          </a:lstStyle>
          <a:p>
            <a:fld id="{2B933D1E-80BE-444B-94DB-FA0AC1C459DB}" type="slidenum">
              <a:rPr lang="en-US" altLang="ja-JP"/>
              <a:pPr/>
              <a:t>‹#›</a:t>
            </a:fld>
            <a:endParaRPr lang="en-US" altLang="ja-JP"/>
          </a:p>
        </p:txBody>
      </p:sp>
    </p:spTree>
    <p:extLst>
      <p:ext uri="{BB962C8B-B14F-4D97-AF65-F5344CB8AC3E}">
        <p14:creationId xmlns:p14="http://schemas.microsoft.com/office/powerpoint/2010/main" val="10624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3" rIns="90242" bIns="45123" rtlCol="0"/>
          <a:lstStyle>
            <a:lvl1pPr algn="l">
              <a:defRPr sz="1200"/>
            </a:lvl1pPr>
          </a:lstStyle>
          <a:p>
            <a:endParaRPr lang="en-US"/>
          </a:p>
        </p:txBody>
      </p:sp>
      <p:sp>
        <p:nvSpPr>
          <p:cNvPr id="3" name="Date Placeholder 2"/>
          <p:cNvSpPr>
            <a:spLocks noGrp="1"/>
          </p:cNvSpPr>
          <p:nvPr>
            <p:ph type="dt" idx="1"/>
          </p:nvPr>
        </p:nvSpPr>
        <p:spPr>
          <a:xfrm>
            <a:off x="3884616" y="0"/>
            <a:ext cx="2971800" cy="461963"/>
          </a:xfrm>
          <a:prstGeom prst="rect">
            <a:avLst/>
          </a:prstGeom>
        </p:spPr>
        <p:txBody>
          <a:bodyPr vert="horz" lIns="90242" tIns="45123" rIns="90242" bIns="45123" rtlCol="0"/>
          <a:lstStyle>
            <a:lvl1pPr algn="r">
              <a:defRPr sz="1200"/>
            </a:lvl1pPr>
          </a:lstStyle>
          <a:p>
            <a:fld id="{FB4605E5-09BA-467E-8D5F-790F7A9DC9D7}" type="datetimeFigureOut">
              <a:rPr lang="en-US" smtClean="0"/>
              <a:pPr/>
              <a:t>9/29/2022</a:t>
            </a:fld>
            <a:endParaRPr lang="en-US"/>
          </a:p>
        </p:txBody>
      </p:sp>
      <p:sp>
        <p:nvSpPr>
          <p:cNvPr id="4" name="Slide Image Placeholder 3"/>
          <p:cNvSpPr>
            <a:spLocks noGrp="1" noRot="1" noChangeAspect="1"/>
          </p:cNvSpPr>
          <p:nvPr>
            <p:ph type="sldImg" idx="2"/>
          </p:nvPr>
        </p:nvSpPr>
        <p:spPr>
          <a:xfrm>
            <a:off x="1119188" y="693738"/>
            <a:ext cx="4619625" cy="3463925"/>
          </a:xfrm>
          <a:prstGeom prst="rect">
            <a:avLst/>
          </a:prstGeom>
          <a:noFill/>
          <a:ln w="12700">
            <a:solidFill>
              <a:prstClr val="black"/>
            </a:solidFill>
          </a:ln>
        </p:spPr>
        <p:txBody>
          <a:bodyPr vert="horz" lIns="90242" tIns="45123" rIns="90242" bIns="45123" rtlCol="0" anchor="ctr"/>
          <a:lstStyle/>
          <a:p>
            <a:endParaRPr lang="en-US"/>
          </a:p>
        </p:txBody>
      </p:sp>
      <p:sp>
        <p:nvSpPr>
          <p:cNvPr id="5" name="Notes Placeholder 4"/>
          <p:cNvSpPr>
            <a:spLocks noGrp="1"/>
          </p:cNvSpPr>
          <p:nvPr>
            <p:ph type="body" sz="quarter" idx="3"/>
          </p:nvPr>
        </p:nvSpPr>
        <p:spPr>
          <a:xfrm>
            <a:off x="685801" y="4388646"/>
            <a:ext cx="5486400" cy="4157663"/>
          </a:xfrm>
          <a:prstGeom prst="rect">
            <a:avLst/>
          </a:prstGeom>
        </p:spPr>
        <p:txBody>
          <a:bodyPr vert="horz" lIns="90242" tIns="45123" rIns="90242" bIns="451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0242" tIns="45123" rIns="90242" bIns="45123"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775684"/>
            <a:ext cx="2971800" cy="461963"/>
          </a:xfrm>
          <a:prstGeom prst="rect">
            <a:avLst/>
          </a:prstGeom>
        </p:spPr>
        <p:txBody>
          <a:bodyPr vert="horz" lIns="90242" tIns="45123" rIns="90242" bIns="45123" rtlCol="0" anchor="b"/>
          <a:lstStyle>
            <a:lvl1pPr algn="r">
              <a:defRPr sz="1200"/>
            </a:lvl1pPr>
          </a:lstStyle>
          <a:p>
            <a:fld id="{29BDAC53-7A3B-4047-838F-AC2D1EB75545}" type="slidenum">
              <a:rPr lang="en-US" smtClean="0"/>
              <a:pPr/>
              <a:t>‹#›</a:t>
            </a:fld>
            <a:endParaRPr lang="en-US"/>
          </a:p>
        </p:txBody>
      </p:sp>
    </p:spTree>
    <p:extLst>
      <p:ext uri="{BB962C8B-B14F-4D97-AF65-F5344CB8AC3E}">
        <p14:creationId xmlns:p14="http://schemas.microsoft.com/office/powerpoint/2010/main" val="13114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 to Lecture 27</a:t>
            </a:r>
            <a:r>
              <a:rPr lang="en-US" baseline="0"/>
              <a:t> </a:t>
            </a:r>
            <a:r>
              <a:rPr lang="en-US"/>
              <a:t>of our Series on Prosody.  In previous lectures we’ve explained lot about the nature and uses and prosody.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how can use this knowledge, as teachers or coaches, to help people communicate better?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I’ll start with some general principles, and later discuss the needs of specific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First up, let’s be honest about how hard this is.  The successful use of prosody involves a lot of mental operations [next]</a:t>
            </a:r>
          </a:p>
        </p:txBody>
      </p:sp>
      <p:sp>
        <p:nvSpPr>
          <p:cNvPr id="4" name="Slide Number Placeholder 3"/>
          <p:cNvSpPr>
            <a:spLocks noGrp="1"/>
          </p:cNvSpPr>
          <p:nvPr>
            <p:ph type="sldNum" sz="quarter" idx="5"/>
          </p:nvPr>
        </p:nvSpPr>
        <p:spPr/>
        <p:txBody>
          <a:bodyPr/>
          <a:lstStyle/>
          <a:p>
            <a:fld id="{29BDAC53-7A3B-4047-838F-AC2D1EB75545}" type="slidenum">
              <a:rPr lang="en-US" smtClean="0"/>
              <a:pPr/>
              <a:t>1</a:t>
            </a:fld>
            <a:endParaRPr lang="en-US"/>
          </a:p>
        </p:txBody>
      </p:sp>
    </p:spTree>
    <p:extLst>
      <p:ext uri="{BB962C8B-B14F-4D97-AF65-F5344CB8AC3E}">
        <p14:creationId xmlns:p14="http://schemas.microsoft.com/office/powerpoint/2010/main" val="28132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Native speakers are often thought to be, by definition, competent in their language.  But ability levels greatly vary, especially for prosody.   </a:t>
            </a:r>
          </a:p>
          <a:p>
            <a:endParaRPr lang="en-US"/>
          </a:p>
          <a:p>
            <a:r>
              <a:rPr lang="en-US"/>
              <a:t>Giving speeches is perhaps the best understood, and likely the most teachable.   </a:t>
            </a:r>
          </a:p>
          <a:p>
            <a:r>
              <a:rPr lang="en-US"/>
              <a:t>Many of us may aspire to be like great _noble speakers_ ; Steve Jobs [click] is often held up as a paragon.  Today the benefits of being a great speaker are quantifiable … in dollars, and prosody is known to be a component of this.   Oliver Niebuhr, the great phonetician, has been trying to analyze this and to use his findings to help people, starting with businesspeople, improve their prosody, mostly their paralinguistic aspects, to achieve more charisma and other good outcomes. </a:t>
            </a:r>
          </a:p>
          <a:p>
            <a:r>
              <a:rPr lang="en-US"/>
              <a:t> Now, in the grand scheme of things, teaching these skills is comparatively easy, since the situations are so constrained, and the goals so  clear.  Not so for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10</a:t>
            </a:fld>
            <a:endParaRPr lang="en-US"/>
          </a:p>
        </p:txBody>
      </p:sp>
    </p:spTree>
    <p:extLst>
      <p:ext uri="{BB962C8B-B14F-4D97-AF65-F5344CB8AC3E}">
        <p14:creationId xmlns:p14="http://schemas.microsoft.com/office/powerpoint/2010/main" val="266936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the more “free-form” styles of interaction, where the uses of prosody are more varied, and wrapped up in the challenges of face-to-face interaction.  The bullets here show some popular waypoints on the continuum from structured to unstructured interaction styles: job interviews, active listening in the workplace and in relationships,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While there are coaches and teachers willing to help, for most, these require observation, including self-observation, and trial-and error.  But be careful [click] [Tannen story] </a:t>
            </a:r>
          </a:p>
          <a:p>
            <a:endParaRPr lang="en-US"/>
          </a:p>
          <a:p>
            <a:r>
              <a:rPr lang="en-US"/>
              <a:t>Okay, so, non-native speakers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11</a:t>
            </a:fld>
            <a:endParaRPr lang="en-US"/>
          </a:p>
        </p:txBody>
      </p:sp>
    </p:spTree>
    <p:extLst>
      <p:ext uri="{BB962C8B-B14F-4D97-AF65-F5344CB8AC3E}">
        <p14:creationId xmlns:p14="http://schemas.microsoft.com/office/powerpoint/2010/main" val="2270316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also need help with prosody.  One reason is intelligibility: beyond just getting the phonemes pronounced right, using proper prosody really helps people understand you.  Beyond that, maybe having “no accent” or a minimal accent is important, and, interestingly, judgements of unac</a:t>
            </a:r>
            <a:r>
              <a:rPr lang="en-US" sz="1200"/>
              <a:t>centedness are</a:t>
            </a:r>
            <a:r>
              <a:rPr lang="en-US" sz="1200" baseline="0"/>
              <a:t> correlated with the accuracy of word stress placement and the wideness of </a:t>
            </a:r>
            <a:r>
              <a:rPr lang="en-US" sz="1200"/>
              <a:t>pitch range.   Further, if you’re not just giving classroom presentations or speeches, there are the social dimensions of prosody [click] the pragmatic aspects, which can be confused with the paralinguistic ones [click].  [tell the Gumperz story] . </a:t>
            </a:r>
          </a:p>
          <a:p>
            <a:endParaRPr lang="en-US" sz="1200" baseline="0"/>
          </a:p>
          <a:p>
            <a:r>
              <a:rPr lang="en-US" sz="1200" baseline="0"/>
              <a:t>So, why do non-natives fail to just talk like natives?  Why is it so hard?  Well, for lots of reasons.  First </a:t>
            </a:r>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12</a:t>
            </a:fld>
            <a:endParaRPr lang="en-US"/>
          </a:p>
        </p:txBody>
      </p:sp>
    </p:spTree>
    <p:extLst>
      <p:ext uri="{BB962C8B-B14F-4D97-AF65-F5344CB8AC3E}">
        <p14:creationId xmlns:p14="http://schemas.microsoft.com/office/powerpoint/2010/main" val="413473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of course there are the habits, the ingrained patterns of prosody from a native language.  There also may be powerful associations to overcome.  The famed Dutch prosodist Carlos Gussenhoven, speaks the most elegant British English.   Sitting in on his class in Berkeley, I just enjoyed hearing his voice, British with a faint “Europoean” overlay.  But one day in a discussion of pitch range differences he suddenly shifted to a 100% English-native voice.  “and the difference”, he told us, “is in the pitch range.  It’s wider in English than in Dutch, but for me that sounds gay, so. ” and returned to his normal voice.  There’s a lot of things there to unpack!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there is fear.  This is justified; if you </a:t>
            </a:r>
            <a:r>
              <a:rPr lang="en-US" baseline="0"/>
              <a:t>g</a:t>
            </a:r>
            <a:r>
              <a:rPr lang="en-US"/>
              <a:t>et the pronunciation wrong, people will think you’re just a foreigner and forgive you.   But get the prosody wrong, and they’ll think you have a bad attitude.  Some learners adopt risk-free monotone voices.  Which works, but is so limiting. I find a good trick is to work towards a classroom environment where people are safe to experiment.  Delibrately structuring the exercieses around childish games like Marco Polo, or even “peek-a-boo” frees up the students to be playful and forget their fears. So, here is a generic lesson plan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13</a:t>
            </a:fld>
            <a:endParaRPr lang="en-US"/>
          </a:p>
        </p:txBody>
      </p:sp>
    </p:spTree>
    <p:extLst>
      <p:ext uri="{BB962C8B-B14F-4D97-AF65-F5344CB8AC3E}">
        <p14:creationId xmlns:p14="http://schemas.microsoft.com/office/powerpoint/2010/main" val="178956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for teaching pragmatics-related prosody.  And a few resources for this are at </a:t>
            </a:r>
            <a:r>
              <a:rPr lang="en-US" sz="1200"/>
              <a:t>www.nigelward.com/prosody/  .  </a:t>
            </a:r>
            <a:r>
              <a:rPr lang="en-US"/>
              <a:t>  So.   Overall, despite the challenges, I </a:t>
            </a:r>
          </a:p>
        </p:txBody>
      </p:sp>
      <p:sp>
        <p:nvSpPr>
          <p:cNvPr id="4" name="Slide Number Placeholder 3"/>
          <p:cNvSpPr>
            <a:spLocks noGrp="1"/>
          </p:cNvSpPr>
          <p:nvPr>
            <p:ph type="sldNum" sz="quarter" idx="10"/>
          </p:nvPr>
        </p:nvSpPr>
        <p:spPr/>
        <p:txBody>
          <a:bodyPr/>
          <a:lstStyle/>
          <a:p>
            <a:fld id="{29BDAC53-7A3B-4047-838F-AC2D1EB75545}" type="slidenum">
              <a:rPr lang="en-US" smtClean="0"/>
              <a:pPr/>
              <a:t>14</a:t>
            </a:fld>
            <a:endParaRPr lang="en-US"/>
          </a:p>
        </p:txBody>
      </p:sp>
    </p:spTree>
    <p:extLst>
      <p:ext uri="{BB962C8B-B14F-4D97-AF65-F5344CB8AC3E}">
        <p14:creationId xmlns:p14="http://schemas.microsoft.com/office/powerpoint/2010/main" val="49037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think </a:t>
            </a:r>
            <a:r>
              <a:rPr lang="en-US" baseline="0" dirty="0"/>
              <a:t>we can be upbeat about </a:t>
            </a:r>
            <a:r>
              <a:rPr lang="en-US" baseline="0"/>
              <a:t>the prospects [read bullets] </a:t>
            </a:r>
            <a:endParaRPr lang="en-US" baseline="0" dirty="0"/>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Okay, so that wraps it up for our thoughts about</a:t>
            </a:r>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15</a:t>
            </a:fld>
            <a:endParaRPr lang="en-US"/>
          </a:p>
        </p:txBody>
      </p:sp>
    </p:spTree>
    <p:extLst>
      <p:ext uri="{BB962C8B-B14F-4D97-AF65-F5344CB8AC3E}">
        <p14:creationId xmlns:p14="http://schemas.microsoft.com/office/powerpoint/2010/main" val="391271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teaching prosody.  In the next lecture</a:t>
            </a:r>
          </a:p>
        </p:txBody>
      </p:sp>
      <p:sp>
        <p:nvSpPr>
          <p:cNvPr id="4" name="Slide Number Placeholder 3"/>
          <p:cNvSpPr>
            <a:spLocks noGrp="1"/>
          </p:cNvSpPr>
          <p:nvPr>
            <p:ph type="sldNum" sz="quarter" idx="5"/>
          </p:nvPr>
        </p:nvSpPr>
        <p:spPr/>
        <p:txBody>
          <a:bodyPr/>
          <a:lstStyle/>
          <a:p>
            <a:fld id="{29BDAC53-7A3B-4047-838F-AC2D1EB75545}" type="slidenum">
              <a:rPr lang="en-US" smtClean="0"/>
              <a:pPr/>
              <a:t>16</a:t>
            </a:fld>
            <a:endParaRPr lang="en-US"/>
          </a:p>
        </p:txBody>
      </p:sp>
    </p:spTree>
    <p:extLst>
      <p:ext uri="{BB962C8B-B14F-4D97-AF65-F5344CB8AC3E}">
        <p14:creationId xmlns:p14="http://schemas.microsoft.com/office/powerpoint/2010/main" val="302868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we’ll see the historical context: how teaching prosody (and reseaching prosody) has progressed over the centuries, but some old ideas are still holding us back.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17</a:t>
            </a:fld>
            <a:endParaRPr lang="en-US"/>
          </a:p>
        </p:txBody>
      </p:sp>
    </p:spTree>
    <p:extLst>
      <p:ext uri="{BB962C8B-B14F-4D97-AF65-F5344CB8AC3E}">
        <p14:creationId xmlns:p14="http://schemas.microsoft.com/office/powerpoint/2010/main" val="415276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Hark back to the previous lecture…</a:t>
            </a:r>
            <a:endParaRPr lang="en-US" dirty="0"/>
          </a:p>
          <a:p>
            <a:endParaRPr lang="en-US" dirty="0"/>
          </a:p>
          <a:p>
            <a:r>
              <a:rPr lang="en-US" dirty="0"/>
              <a:t>What’s really going on?  What’s really different,</a:t>
            </a:r>
            <a:r>
              <a:rPr lang="en-US" baseline="0" dirty="0"/>
              <a:t> in comparison to “t</a:t>
            </a:r>
            <a:r>
              <a:rPr lang="en-US" dirty="0"/>
              <a:t>ypically developing”</a:t>
            </a:r>
            <a:r>
              <a:rPr lang="en-US" baseline="0" dirty="0"/>
              <a:t> folk?   We </a:t>
            </a:r>
            <a:r>
              <a:rPr lang="en-US" dirty="0"/>
              <a:t>don’t really know.  </a:t>
            </a:r>
          </a:p>
        </p:txBody>
      </p:sp>
      <p:sp>
        <p:nvSpPr>
          <p:cNvPr id="4" name="Slide Number Placeholder 3"/>
          <p:cNvSpPr>
            <a:spLocks noGrp="1"/>
          </p:cNvSpPr>
          <p:nvPr>
            <p:ph type="sldNum" sz="quarter" idx="10"/>
          </p:nvPr>
        </p:nvSpPr>
        <p:spPr/>
        <p:txBody>
          <a:bodyPr/>
          <a:lstStyle/>
          <a:p>
            <a:fld id="{29BDAC53-7A3B-4047-838F-AC2D1EB75545}" type="slidenum">
              <a:rPr lang="en-US" smtClean="0"/>
              <a:pPr/>
              <a:t>19</a:t>
            </a:fld>
            <a:endParaRPr lang="en-US"/>
          </a:p>
        </p:txBody>
      </p:sp>
    </p:spTree>
    <p:extLst>
      <p:ext uri="{BB962C8B-B14F-4D97-AF65-F5344CB8AC3E}">
        <p14:creationId xmlns:p14="http://schemas.microsoft.com/office/powerpoint/2010/main" val="32743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buFontTx/>
              <a:buNone/>
            </a:pPr>
            <a:r>
              <a:rPr lang="en-US" sz="1200" kern="0" dirty="0"/>
              <a:t>Knowledge … Standard method: teach the categories (e.g. high-rising)</a:t>
            </a:r>
          </a:p>
          <a:p>
            <a:pPr marL="0" indent="0">
              <a:lnSpc>
                <a:spcPct val="150000"/>
              </a:lnSpc>
              <a:buFontTx/>
              <a:buNone/>
            </a:pPr>
            <a:r>
              <a:rPr lang="en-US" sz="1200" kern="0" dirty="0"/>
              <a:t>        And then what they are supposed to mean</a:t>
            </a:r>
          </a:p>
          <a:p>
            <a:pPr marL="0" indent="0">
              <a:lnSpc>
                <a:spcPct val="150000"/>
              </a:lnSpc>
              <a:buFontTx/>
              <a:buNone/>
            </a:pPr>
            <a:r>
              <a:rPr lang="en-US" sz="1200" kern="0" dirty="0"/>
              <a:t>        Have the students memorize.  Give them written tests. </a:t>
            </a:r>
          </a:p>
          <a:p>
            <a:pPr marL="0" indent="0">
              <a:lnSpc>
                <a:spcPct val="150000"/>
              </a:lnSpc>
              <a:buFontTx/>
              <a:buNone/>
            </a:pPr>
            <a:r>
              <a:rPr lang="en-US" sz="1200" kern="0" dirty="0"/>
              <a:t>    This seems largely unsuccessful, And quite unlike how native speakers acquire prosody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on skills.   Both production and perception</a:t>
            </a:r>
            <a:r>
              <a:rPr lang="en-US" baseline="0" dirty="0"/>
              <a:t> require </a:t>
            </a:r>
            <a:r>
              <a:rPr lang="en-US" dirty="0"/>
              <a:t>1) low-level perception of the elements of prosody, as we did in lectures 4-7.   2) the linguistic patterns of</a:t>
            </a:r>
            <a:r>
              <a:rPr lang="en-US" baseline="0" dirty="0"/>
              <a:t> word stress and phrasing, 3</a:t>
            </a:r>
            <a:r>
              <a:rPr lang="en-US" dirty="0"/>
              <a:t>) pragmatically meaningful prosodic patterns in the new language.  </a:t>
            </a:r>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20</a:t>
            </a:fld>
            <a:endParaRPr lang="en-US"/>
          </a:p>
        </p:txBody>
      </p:sp>
    </p:spTree>
    <p:extLst>
      <p:ext uri="{BB962C8B-B14F-4D97-AF65-F5344CB8AC3E}">
        <p14:creationId xmlns:p14="http://schemas.microsoft.com/office/powerpoint/2010/main" val="319318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as we discussed in the previous lecture.  Here are just a few.   Some are malleable, others less so.  And people, as learners, come to us with the brains they have.  Some brains are superbly capable of learning new prosodic facts and skills, others much less so.  Some brains may be already rigidly tuned to the behavior patterns of some other language.  But still, teaching can often make a huge difference.  So, what do learners need?   One essential is </a:t>
            </a:r>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2</a:t>
            </a:fld>
            <a:endParaRPr lang="en-US"/>
          </a:p>
        </p:txBody>
      </p:sp>
    </p:spTree>
    <p:extLst>
      <p:ext uri="{BB962C8B-B14F-4D97-AF65-F5344CB8AC3E}">
        <p14:creationId xmlns:p14="http://schemas.microsoft.com/office/powerpoint/2010/main" val="56808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Nevertheless … [read slide]</a:t>
            </a:r>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21</a:t>
            </a:fld>
            <a:endParaRPr lang="en-US"/>
          </a:p>
        </p:txBody>
      </p:sp>
    </p:spTree>
    <p:extLst>
      <p:ext uri="{BB962C8B-B14F-4D97-AF65-F5344CB8AC3E}">
        <p14:creationId xmlns:p14="http://schemas.microsoft.com/office/powerpoint/2010/main" val="442696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22</a:t>
            </a:fld>
            <a:endParaRPr lang="en-US"/>
          </a:p>
        </p:txBody>
      </p:sp>
    </p:spTree>
    <p:extLst>
      <p:ext uri="{BB962C8B-B14F-4D97-AF65-F5344CB8AC3E}">
        <p14:creationId xmlns:p14="http://schemas.microsoft.com/office/powerpoint/2010/main" val="161148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awareness: awareness of the importance of prosody.  People are very familiar with the importance of learning words --- having a large vocabulary --- and mastering complex grammar, in order to sound educated.  But awareness of the importance of prosody is less common.   Maybe sharing ideas back from Lectures 2 can help.  Then there are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3</a:t>
            </a:fld>
            <a:endParaRPr lang="en-US"/>
          </a:p>
        </p:txBody>
      </p:sp>
    </p:spTree>
    <p:extLst>
      <p:ext uri="{BB962C8B-B14F-4D97-AF65-F5344CB8AC3E}">
        <p14:creationId xmlns:p14="http://schemas.microsoft.com/office/powerpoint/2010/main" val="404134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facts, of how prosody works, in its various functions.   But in general I think the focus needs to be on the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4</a:t>
            </a:fld>
            <a:endParaRPr lang="en-US"/>
          </a:p>
        </p:txBody>
      </p:sp>
    </p:spTree>
    <p:extLst>
      <p:ext uri="{BB962C8B-B14F-4D97-AF65-F5344CB8AC3E}">
        <p14:creationId xmlns:p14="http://schemas.microsoft.com/office/powerpoint/2010/main" val="207007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starting with perception and production skills, each with </a:t>
            </a:r>
          </a:p>
        </p:txBody>
      </p:sp>
      <p:sp>
        <p:nvSpPr>
          <p:cNvPr id="4" name="Slide Number Placeholder 3"/>
          <p:cNvSpPr>
            <a:spLocks noGrp="1"/>
          </p:cNvSpPr>
          <p:nvPr>
            <p:ph type="sldNum" sz="quarter" idx="5"/>
          </p:nvPr>
        </p:nvSpPr>
        <p:spPr/>
        <p:txBody>
          <a:bodyPr/>
          <a:lstStyle/>
          <a:p>
            <a:fld id="{29BDAC53-7A3B-4047-838F-AC2D1EB75545}" type="slidenum">
              <a:rPr lang="en-US" smtClean="0"/>
              <a:pPr/>
              <a:t>5</a:t>
            </a:fld>
            <a:endParaRPr lang="en-US"/>
          </a:p>
        </p:txBody>
      </p:sp>
    </p:spTree>
    <p:extLst>
      <p:ext uri="{BB962C8B-B14F-4D97-AF65-F5344CB8AC3E}">
        <p14:creationId xmlns:p14="http://schemas.microsoft.com/office/powerpoint/2010/main" val="269072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least three components.  We’ve already said a lot about each component:  For the low-level features, in Lecture 3 through 8.  For the phonological and structural aspects of prosody, in Lectures 10 through 12.  For prosody in the service of pragmatic functions, in Lectures 21 through 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even if your production skills and perception skills are top-notch, for speaking, and for listening, there’s the challenge of interaction.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6</a:t>
            </a:fld>
            <a:endParaRPr lang="en-US"/>
          </a:p>
        </p:txBody>
      </p:sp>
    </p:spTree>
    <p:extLst>
      <p:ext uri="{BB962C8B-B14F-4D97-AF65-F5344CB8AC3E}">
        <p14:creationId xmlns:p14="http://schemas.microsoft.com/office/powerpoint/2010/main" val="334944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Using prosody in _interaction_ is where it all comes together.   You need to put all these component skills together, and learn to perform them at speed and under the stress of having a live interlocutor.  Interaction skills are hard to teach, and harder to provide good feedback on.   Finally a word on fear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7</a:t>
            </a:fld>
            <a:endParaRPr lang="en-US"/>
          </a:p>
        </p:txBody>
      </p:sp>
    </p:spTree>
    <p:extLst>
      <p:ext uri="{BB962C8B-B14F-4D97-AF65-F5344CB8AC3E}">
        <p14:creationId xmlns:p14="http://schemas.microsoft.com/office/powerpoint/2010/main" val="388980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the fear of messing up.  About which more in a minute. </a:t>
            </a:r>
            <a:endParaRPr lang="en-US"/>
          </a:p>
          <a:p>
            <a:endParaRPr lang="en-US"/>
          </a:p>
          <a:p>
            <a:r>
              <a:rPr lang="en-US"/>
              <a:t>Okay, so, how do we teach prosody?  Well, there are many techniques, but to just mention to two key factors, </a:t>
            </a:r>
          </a:p>
        </p:txBody>
      </p:sp>
      <p:sp>
        <p:nvSpPr>
          <p:cNvPr id="4" name="Slide Number Placeholder 3"/>
          <p:cNvSpPr>
            <a:spLocks noGrp="1"/>
          </p:cNvSpPr>
          <p:nvPr>
            <p:ph type="sldNum" sz="quarter" idx="5"/>
          </p:nvPr>
        </p:nvSpPr>
        <p:spPr/>
        <p:txBody>
          <a:bodyPr/>
          <a:lstStyle/>
          <a:p>
            <a:fld id="{29BDAC53-7A3B-4047-838F-AC2D1EB75545}" type="slidenum">
              <a:rPr lang="en-US" smtClean="0"/>
              <a:pPr/>
              <a:t>8</a:t>
            </a:fld>
            <a:endParaRPr lang="en-US"/>
          </a:p>
        </p:txBody>
      </p:sp>
    </p:spTree>
    <p:extLst>
      <p:ext uri="{BB962C8B-B14F-4D97-AF65-F5344CB8AC3E}">
        <p14:creationId xmlns:p14="http://schemas.microsoft.com/office/powerpoint/2010/main" val="143122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first, it’s important to give clear explanations, and for this good visualizations help enormously.    And second, tons of practice, with specific, tailored feedback. Very hard to do.  No one ever said teaching was easy!  </a:t>
            </a:r>
          </a:p>
          <a:p>
            <a:r>
              <a:rPr lang="en-US"/>
              <a:t>Okay, we’ll wrap it up with a few comments and annecdotes  on the needs of native speakers, and then of non-native speakers.  </a:t>
            </a:r>
          </a:p>
        </p:txBody>
      </p:sp>
      <p:sp>
        <p:nvSpPr>
          <p:cNvPr id="4" name="Slide Number Placeholder 3"/>
          <p:cNvSpPr>
            <a:spLocks noGrp="1"/>
          </p:cNvSpPr>
          <p:nvPr>
            <p:ph type="sldNum" sz="quarter" idx="5"/>
          </p:nvPr>
        </p:nvSpPr>
        <p:spPr/>
        <p:txBody>
          <a:bodyPr/>
          <a:lstStyle/>
          <a:p>
            <a:fld id="{29BDAC53-7A3B-4047-838F-AC2D1EB75545}" type="slidenum">
              <a:rPr lang="en-US" smtClean="0"/>
              <a:pPr/>
              <a:t>9</a:t>
            </a:fld>
            <a:endParaRPr lang="en-US"/>
          </a:p>
        </p:txBody>
      </p:sp>
    </p:spTree>
    <p:extLst>
      <p:ext uri="{BB962C8B-B14F-4D97-AF65-F5344CB8AC3E}">
        <p14:creationId xmlns:p14="http://schemas.microsoft.com/office/powerpoint/2010/main" val="379877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ja-JP" altLang="en-US"/>
              <a:t>マスタ タイトルの書式設定</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ja-JP" altLang="en-US"/>
              <a:t>マスタ サブタイトルの書式設定</a:t>
            </a:r>
          </a:p>
        </p:txBody>
      </p:sp>
      <p:sp>
        <p:nvSpPr>
          <p:cNvPr id="5144" name="Rectangle 24"/>
          <p:cNvSpPr>
            <a:spLocks noGrp="1" noChangeArrowheads="1"/>
          </p:cNvSpPr>
          <p:nvPr>
            <p:ph type="dt" sz="quarter" idx="2"/>
          </p:nvPr>
        </p:nvSpPr>
        <p:spPr/>
        <p:txBody>
          <a:bodyPr/>
          <a:lstStyle>
            <a:lvl1pPr>
              <a:defRPr/>
            </a:lvl1pPr>
          </a:lstStyle>
          <a:p>
            <a:endParaRPr lang="en-US" altLang="ja-JP"/>
          </a:p>
        </p:txBody>
      </p:sp>
      <p:sp>
        <p:nvSpPr>
          <p:cNvPr id="5145" name="Rectangle 25"/>
          <p:cNvSpPr>
            <a:spLocks noGrp="1" noChangeArrowheads="1"/>
          </p:cNvSpPr>
          <p:nvPr>
            <p:ph type="sldNum" sz="quarter" idx="4"/>
          </p:nvPr>
        </p:nvSpPr>
        <p:spPr/>
        <p:txBody>
          <a:bodyPr/>
          <a:lstStyle>
            <a:lvl1pPr>
              <a:defRPr/>
            </a:lvl1pPr>
          </a:lstStyle>
          <a:p>
            <a:fld id="{30163E5B-82AC-4787-8415-FF8699C5043D}" type="slidenum">
              <a:rPr lang="en-US" altLang="ja-JP"/>
              <a:pPr/>
              <a:t>‹#›</a:t>
            </a:fld>
            <a:endParaRPr lang="en-US" altLang="ja-JP"/>
          </a:p>
        </p:txBody>
      </p:sp>
      <p:sp>
        <p:nvSpPr>
          <p:cNvPr id="5146" name="Rectangle 26"/>
          <p:cNvSpPr>
            <a:spLocks noGrp="1" noChangeArrowheads="1"/>
          </p:cNvSpPr>
          <p:nvPr>
            <p:ph type="ftr" sz="quarter" idx="3"/>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A92B880-C0BB-44C1-8AC9-C51D04CF0B1C}"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5749918-BC7F-40D9-B22C-9B0F7F46F27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A6C2852-C21C-48FF-9C48-C01BA854C3FA}"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6552627-1FD7-48DC-86B7-26D5D43A9FB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318DB14-8A3B-429B-8D6E-A3AEE008E29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2751ADF1-CA16-4DE1-8D9D-033EB25882D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13E52331-BE03-47D8-BAD0-F6BC65B8D60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73F7B694-A21E-413D-8924-E0177E7DDEED}"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828FA49D-4BB6-4723-AE15-752136DEE38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3D2ABE7A-140D-4652-9E1D-56A5B212939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ja-JP"/>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ja-JP"/>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B5E2AF24-5323-4747-B67F-38D0FF57F093}"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1904367"/>
          </a:xfrm>
          <a:prstGeom prst="rect">
            <a:avLst/>
          </a:prstGeom>
        </p:spPr>
        <p:txBody>
          <a:bodyPr wrap="square">
            <a:spAutoFit/>
          </a:bodyPr>
          <a:lstStyle/>
          <a:p>
            <a:pPr>
              <a:lnSpc>
                <a:spcPct val="140000"/>
              </a:lnSpc>
            </a:pPr>
            <a:r>
              <a:rPr lang="en-US" sz="5400" b="1" dirty="0"/>
              <a:t>Prosody </a:t>
            </a:r>
          </a:p>
          <a:p>
            <a:pPr>
              <a:lnSpc>
                <a:spcPct val="140000"/>
              </a:lnSpc>
            </a:pPr>
            <a:r>
              <a:rPr lang="en-US" sz="3400" b="1"/>
              <a:t>Lecture 27: Teaching Prosody </a:t>
            </a:r>
            <a:endParaRPr lang="en-US" sz="3400" b="1" dirty="0"/>
          </a:p>
        </p:txBody>
      </p:sp>
      <p:sp>
        <p:nvSpPr>
          <p:cNvPr id="3" name="Rectangle 2"/>
          <p:cNvSpPr/>
          <p:nvPr/>
        </p:nvSpPr>
        <p:spPr>
          <a:xfrm>
            <a:off x="561012" y="4402552"/>
            <a:ext cx="5295254" cy="507831"/>
          </a:xfrm>
          <a:prstGeom prst="rect">
            <a:avLst/>
          </a:prstGeom>
        </p:spPr>
        <p:txBody>
          <a:bodyPr wrap="square">
            <a:spAutoFit/>
          </a:bodyPr>
          <a:lstStyle/>
          <a:p>
            <a:pPr>
              <a:lnSpc>
                <a:spcPct val="150000"/>
              </a:lnSpc>
            </a:pPr>
            <a:r>
              <a:rPr lang="en-US" dirty="0"/>
              <a:t>Tutorial presented at ACL 2021  </a:t>
            </a:r>
          </a:p>
        </p:txBody>
      </p:sp>
      <p:sp>
        <p:nvSpPr>
          <p:cNvPr id="9" name="Rectangle 8"/>
          <p:cNvSpPr/>
          <p:nvPr/>
        </p:nvSpPr>
        <p:spPr>
          <a:xfrm>
            <a:off x="561012" y="2645193"/>
            <a:ext cx="5173560" cy="1114408"/>
          </a:xfrm>
          <a:prstGeom prst="rect">
            <a:avLst/>
          </a:prstGeom>
        </p:spPr>
        <p:txBody>
          <a:bodyPr wrap="square">
            <a:spAutoFit/>
          </a:bodyPr>
          <a:lstStyle/>
          <a:p>
            <a:pPr>
              <a:lnSpc>
                <a:spcPct val="200000"/>
              </a:lnSpc>
            </a:pPr>
            <a:r>
              <a:rPr lang="en-US" b="1"/>
              <a:t>Nigel G. Ward</a:t>
            </a:r>
            <a:r>
              <a:rPr lang="en-US"/>
              <a:t>, University </a:t>
            </a:r>
            <a:r>
              <a:rPr lang="en-US" dirty="0"/>
              <a:t>of Texas at </a:t>
            </a:r>
            <a:r>
              <a:rPr lang="en-US"/>
              <a:t>El Paso</a:t>
            </a:r>
          </a:p>
          <a:p>
            <a:pPr>
              <a:lnSpc>
                <a:spcPct val="200000"/>
              </a:lnSpc>
            </a:pPr>
            <a:r>
              <a:rPr lang="en-US" b="1"/>
              <a:t>Gina-Anne Levow</a:t>
            </a:r>
            <a:r>
              <a:rPr lang="en-US"/>
              <a:t>, University of Washington  </a:t>
            </a:r>
            <a:endParaRPr lang="en-US" dirty="0"/>
          </a:p>
        </p:txBody>
      </p:sp>
      <p:pic>
        <p:nvPicPr>
          <p:cNvPr id="1030" name="Picture 6">
            <a:extLst>
              <a:ext uri="{FF2B5EF4-FFF2-40B4-BE49-F238E27FC236}">
                <a16:creationId xmlns:a16="http://schemas.microsoft.com/office/drawing/2014/main" id="{2AF9EC5A-B427-4A2A-BBEA-96A203DE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10" y="2961189"/>
            <a:ext cx="2587765" cy="862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niversity of Texas at El Paso - UTEP">
            <a:extLst>
              <a:ext uri="{FF2B5EF4-FFF2-40B4-BE49-F238E27FC236}">
                <a16:creationId xmlns:a16="http://schemas.microsoft.com/office/drawing/2014/main" id="{3AFF0749-B2A5-44EB-A417-5B7910A29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345" y="2961189"/>
            <a:ext cx="1044731" cy="798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4776" t="26124" r="37015" b="39263"/>
          <a:stretch/>
        </p:blipFill>
        <p:spPr>
          <a:xfrm>
            <a:off x="638679" y="5105831"/>
            <a:ext cx="3493827" cy="736979"/>
          </a:xfrm>
          <a:prstGeom prst="rect">
            <a:avLst/>
          </a:prstGeom>
        </p:spPr>
      </p:pic>
      <p:pic>
        <p:nvPicPr>
          <p:cNvPr id="8" name="Picture 7">
            <a:extLst>
              <a:ext uri="{FF2B5EF4-FFF2-40B4-BE49-F238E27FC236}">
                <a16:creationId xmlns:a16="http://schemas.microsoft.com/office/drawing/2014/main" id="{794546BE-39A8-0376-7EF0-B4DFCBEB9BEF}"/>
              </a:ext>
            </a:extLst>
          </p:cNvPr>
          <p:cNvPicPr>
            <a:picLocks noChangeAspect="1" noChangeArrowheads="1"/>
          </p:cNvPicPr>
          <p:nvPr/>
        </p:nvPicPr>
        <p:blipFill>
          <a:blip r:embed="rId6">
            <a:duotone>
              <a:prstClr val="black"/>
              <a:schemeClr val="bg2">
                <a:lumMod val="10000"/>
                <a:lumOff val="90000"/>
                <a:tint val="45000"/>
                <a:satMod val="400000"/>
              </a:schemeClr>
            </a:duotone>
            <a:extLst>
              <a:ext uri="{28A0092B-C50C-407E-A947-70E740481C1C}">
                <a14:useLocalDpi xmlns:a14="http://schemas.microsoft.com/office/drawing/2010/main" val="0"/>
              </a:ext>
            </a:extLst>
          </a:blip>
          <a:srcRect/>
          <a:stretch>
            <a:fillRect/>
          </a:stretch>
        </p:blipFill>
        <p:spPr bwMode="auto">
          <a:xfrm>
            <a:off x="6345571" y="5086547"/>
            <a:ext cx="2202710" cy="7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0AC6-1A85-45FF-B62D-2DFEB6602BCA}"/>
              </a:ext>
            </a:extLst>
          </p:cNvPr>
          <p:cNvSpPr>
            <a:spLocks noGrp="1"/>
          </p:cNvSpPr>
          <p:nvPr>
            <p:ph type="title"/>
          </p:nvPr>
        </p:nvSpPr>
        <p:spPr>
          <a:xfrm>
            <a:off x="457200" y="239486"/>
            <a:ext cx="8229600" cy="836525"/>
          </a:xfrm>
        </p:spPr>
        <p:txBody>
          <a:bodyPr/>
          <a:lstStyle/>
          <a:p>
            <a:pPr algn="l"/>
            <a:r>
              <a:rPr lang="en-US"/>
              <a:t>Populations of Interest </a:t>
            </a:r>
            <a:endParaRPr lang="en-US" dirty="0"/>
          </a:p>
        </p:txBody>
      </p:sp>
      <p:sp>
        <p:nvSpPr>
          <p:cNvPr id="3" name="Content Placeholder 2">
            <a:extLst>
              <a:ext uri="{FF2B5EF4-FFF2-40B4-BE49-F238E27FC236}">
                <a16:creationId xmlns:a16="http://schemas.microsoft.com/office/drawing/2014/main" id="{9C13E491-FE8E-4489-B1D6-535257017AEA}"/>
              </a:ext>
            </a:extLst>
          </p:cNvPr>
          <p:cNvSpPr>
            <a:spLocks noGrp="1"/>
          </p:cNvSpPr>
          <p:nvPr>
            <p:ph idx="1"/>
          </p:nvPr>
        </p:nvSpPr>
        <p:spPr>
          <a:xfrm>
            <a:off x="457200" y="1553245"/>
            <a:ext cx="7840766" cy="4495800"/>
          </a:xfrm>
        </p:spPr>
        <p:txBody>
          <a:bodyPr/>
          <a:lstStyle/>
          <a:p>
            <a:pPr marL="0" indent="0">
              <a:buNone/>
            </a:pPr>
            <a:r>
              <a:rPr lang="en-US" sz="2800"/>
              <a:t>Native Speakers in high-stakes situations</a:t>
            </a:r>
          </a:p>
          <a:p>
            <a:pPr marL="685800" lvl="1">
              <a:lnSpc>
                <a:spcPct val="150000"/>
              </a:lnSpc>
            </a:pPr>
            <a:r>
              <a:rPr lang="en-US" sz="2000"/>
              <a:t>Public speaking</a:t>
            </a:r>
          </a:p>
          <a:p>
            <a:pPr marL="685800" lvl="1">
              <a:lnSpc>
                <a:spcPct val="150000"/>
              </a:lnSpc>
            </a:pPr>
            <a:r>
              <a:rPr lang="en-US" sz="2000"/>
              <a:t>Job interviews </a:t>
            </a:r>
          </a:p>
          <a:p>
            <a:pPr marL="685800" lvl="1">
              <a:lnSpc>
                <a:spcPct val="150000"/>
              </a:lnSpc>
            </a:pPr>
            <a:r>
              <a:rPr lang="en-US" sz="2000"/>
              <a:t>Effective listening</a:t>
            </a:r>
          </a:p>
          <a:p>
            <a:pPr marL="685800" lvl="1">
              <a:lnSpc>
                <a:spcPct val="150000"/>
              </a:lnSpc>
            </a:pPr>
            <a:r>
              <a:rPr lang="en-US" sz="2000"/>
              <a:t>Dating and relationships</a:t>
            </a:r>
          </a:p>
          <a:p>
            <a:pPr marL="0" indent="0">
              <a:spcBef>
                <a:spcPts val="0"/>
              </a:spcBef>
              <a:buNone/>
            </a:pPr>
            <a:endParaRPr lang="en-US" sz="2800"/>
          </a:p>
          <a:p>
            <a:pPr marL="0" indent="0">
              <a:spcBef>
                <a:spcPts val="0"/>
              </a:spcBef>
              <a:buNone/>
            </a:pPr>
            <a:r>
              <a:rPr lang="en-US" sz="2800">
                <a:solidFill>
                  <a:schemeClr val="tx1">
                    <a:lumMod val="50000"/>
                  </a:schemeClr>
                </a:solidFill>
              </a:rPr>
              <a:t>Second-Language </a:t>
            </a:r>
            <a:r>
              <a:rPr lang="en-US" sz="2800" dirty="0">
                <a:solidFill>
                  <a:schemeClr val="tx1">
                    <a:lumMod val="50000"/>
                  </a:schemeClr>
                </a:solidFill>
              </a:rPr>
              <a:t>Learners </a:t>
            </a:r>
          </a:p>
          <a:p>
            <a:pPr marL="0" indent="0">
              <a:spcBef>
                <a:spcPts val="0"/>
              </a:spcBef>
              <a:buNone/>
            </a:pPr>
            <a:endParaRPr lang="en-US" sz="2800" dirty="0"/>
          </a:p>
          <a:p>
            <a:pPr marL="0" indent="0">
              <a:buNone/>
            </a:pPr>
            <a:endParaRPr lang="en-US" sz="1800" dirty="0"/>
          </a:p>
          <a:p>
            <a:pPr marL="0" indent="0">
              <a:buNone/>
            </a:pPr>
            <a:endParaRPr lang="en-US" sz="2000" dirty="0"/>
          </a:p>
          <a:p>
            <a:pPr marL="0" indent="0">
              <a:buNone/>
            </a:pPr>
            <a:endParaRPr lang="en-US" sz="2000" dirty="0"/>
          </a:p>
        </p:txBody>
      </p:sp>
      <p:grpSp>
        <p:nvGrpSpPr>
          <p:cNvPr id="4" name="Group 3">
            <a:extLst>
              <a:ext uri="{FF2B5EF4-FFF2-40B4-BE49-F238E27FC236}">
                <a16:creationId xmlns:a16="http://schemas.microsoft.com/office/drawing/2014/main" id="{3F3A4306-E2C4-8D5A-761B-8CEC193501DF}"/>
              </a:ext>
            </a:extLst>
          </p:cNvPr>
          <p:cNvGrpSpPr/>
          <p:nvPr/>
        </p:nvGrpSpPr>
        <p:grpSpPr>
          <a:xfrm>
            <a:off x="6861090" y="2246762"/>
            <a:ext cx="2171808" cy="1989749"/>
            <a:chOff x="6738260" y="1714500"/>
            <a:chExt cx="2171808" cy="1989749"/>
          </a:xfrm>
        </p:grpSpPr>
        <p:pic>
          <p:nvPicPr>
            <p:cNvPr id="5" name="Picture 2">
              <a:extLst>
                <a:ext uri="{FF2B5EF4-FFF2-40B4-BE49-F238E27FC236}">
                  <a16:creationId xmlns:a16="http://schemas.microsoft.com/office/drawing/2014/main" id="{5B173443-A0A3-314F-6E06-B00B3F115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269" y="1714500"/>
              <a:ext cx="17526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59AC0A-BC9A-C5F4-1D75-1DA0E5B53336}"/>
                </a:ext>
              </a:extLst>
            </p:cNvPr>
            <p:cNvSpPr txBox="1"/>
            <p:nvPr/>
          </p:nvSpPr>
          <p:spPr>
            <a:xfrm>
              <a:off x="6738260" y="3458028"/>
              <a:ext cx="2171808" cy="246221"/>
            </a:xfrm>
            <a:prstGeom prst="rect">
              <a:avLst/>
            </a:prstGeom>
            <a:noFill/>
          </p:spPr>
          <p:txBody>
            <a:bodyPr wrap="square">
              <a:spAutoFit/>
            </a:bodyPr>
            <a:lstStyle/>
            <a:p>
              <a:r>
                <a:rPr lang="en-US" sz="1000"/>
                <a:t>Steve Jobs, Wikimedia Commons</a:t>
              </a:r>
              <a:endParaRPr lang="en-US" sz="1000" dirty="0"/>
            </a:p>
          </p:txBody>
        </p:sp>
      </p:grpSp>
      <p:sp>
        <p:nvSpPr>
          <p:cNvPr id="7" name="TextBox 6">
            <a:extLst>
              <a:ext uri="{FF2B5EF4-FFF2-40B4-BE49-F238E27FC236}">
                <a16:creationId xmlns:a16="http://schemas.microsoft.com/office/drawing/2014/main" id="{2E6E310D-70F9-3572-94C6-EC378F58267D}"/>
              </a:ext>
            </a:extLst>
          </p:cNvPr>
          <p:cNvSpPr txBox="1"/>
          <p:nvPr/>
        </p:nvSpPr>
        <p:spPr>
          <a:xfrm>
            <a:off x="457200" y="6433848"/>
            <a:ext cx="2695433" cy="246221"/>
          </a:xfrm>
          <a:prstGeom prst="rect">
            <a:avLst/>
          </a:prstGeom>
          <a:noFill/>
        </p:spPr>
        <p:txBody>
          <a:bodyPr wrap="square" rtlCol="0">
            <a:spAutoFit/>
          </a:bodyPr>
          <a:lstStyle/>
          <a:p>
            <a:r>
              <a:rPr lang="en-US" sz="1000"/>
              <a:t>Oliver Niebuhr et al, (2017)</a:t>
            </a:r>
          </a:p>
        </p:txBody>
      </p:sp>
    </p:spTree>
    <p:extLst>
      <p:ext uri="{BB962C8B-B14F-4D97-AF65-F5344CB8AC3E}">
        <p14:creationId xmlns:p14="http://schemas.microsoft.com/office/powerpoint/2010/main" val="21838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0AC6-1A85-45FF-B62D-2DFEB6602BCA}"/>
              </a:ext>
            </a:extLst>
          </p:cNvPr>
          <p:cNvSpPr>
            <a:spLocks noGrp="1"/>
          </p:cNvSpPr>
          <p:nvPr>
            <p:ph type="title"/>
          </p:nvPr>
        </p:nvSpPr>
        <p:spPr>
          <a:xfrm>
            <a:off x="457200" y="239486"/>
            <a:ext cx="8229600" cy="836525"/>
          </a:xfrm>
        </p:spPr>
        <p:txBody>
          <a:bodyPr/>
          <a:lstStyle/>
          <a:p>
            <a:pPr algn="l"/>
            <a:r>
              <a:rPr lang="en-US"/>
              <a:t>Populations of Interest </a:t>
            </a:r>
            <a:endParaRPr lang="en-US" dirty="0"/>
          </a:p>
        </p:txBody>
      </p:sp>
      <p:sp>
        <p:nvSpPr>
          <p:cNvPr id="3" name="Content Placeholder 2">
            <a:extLst>
              <a:ext uri="{FF2B5EF4-FFF2-40B4-BE49-F238E27FC236}">
                <a16:creationId xmlns:a16="http://schemas.microsoft.com/office/drawing/2014/main" id="{9C13E491-FE8E-4489-B1D6-535257017AEA}"/>
              </a:ext>
            </a:extLst>
          </p:cNvPr>
          <p:cNvSpPr>
            <a:spLocks noGrp="1"/>
          </p:cNvSpPr>
          <p:nvPr>
            <p:ph idx="1"/>
          </p:nvPr>
        </p:nvSpPr>
        <p:spPr>
          <a:xfrm>
            <a:off x="457200" y="1553245"/>
            <a:ext cx="7840766" cy="4495800"/>
          </a:xfrm>
        </p:spPr>
        <p:txBody>
          <a:bodyPr/>
          <a:lstStyle/>
          <a:p>
            <a:pPr marL="0" indent="0">
              <a:buNone/>
            </a:pPr>
            <a:r>
              <a:rPr lang="en-US" sz="2800"/>
              <a:t>Native Speakers in high-stakes situations</a:t>
            </a:r>
          </a:p>
          <a:p>
            <a:pPr marL="685800" lvl="1">
              <a:lnSpc>
                <a:spcPct val="150000"/>
              </a:lnSpc>
            </a:pPr>
            <a:r>
              <a:rPr lang="en-US" sz="2000"/>
              <a:t>Public speaking</a:t>
            </a:r>
          </a:p>
          <a:p>
            <a:pPr marL="685800" lvl="1">
              <a:lnSpc>
                <a:spcPct val="150000"/>
              </a:lnSpc>
            </a:pPr>
            <a:r>
              <a:rPr lang="en-US" sz="2000"/>
              <a:t>Job interviews </a:t>
            </a:r>
          </a:p>
          <a:p>
            <a:pPr marL="685800" lvl="1">
              <a:lnSpc>
                <a:spcPct val="150000"/>
              </a:lnSpc>
            </a:pPr>
            <a:r>
              <a:rPr lang="en-US" sz="2000"/>
              <a:t>Effective listening</a:t>
            </a:r>
          </a:p>
          <a:p>
            <a:pPr marL="685800" lvl="1">
              <a:lnSpc>
                <a:spcPct val="150000"/>
              </a:lnSpc>
            </a:pPr>
            <a:r>
              <a:rPr lang="en-US" sz="2000"/>
              <a:t>Dating and relationships</a:t>
            </a:r>
          </a:p>
          <a:p>
            <a:pPr marL="0" indent="0">
              <a:spcBef>
                <a:spcPts val="0"/>
              </a:spcBef>
              <a:buNone/>
            </a:pPr>
            <a:endParaRPr lang="en-US" sz="2800"/>
          </a:p>
          <a:p>
            <a:pPr marL="0" indent="0">
              <a:spcBef>
                <a:spcPts val="0"/>
              </a:spcBef>
              <a:buNone/>
            </a:pPr>
            <a:r>
              <a:rPr lang="en-US" sz="2800">
                <a:solidFill>
                  <a:schemeClr val="tx1">
                    <a:lumMod val="50000"/>
                  </a:schemeClr>
                </a:solidFill>
              </a:rPr>
              <a:t>Second-Language </a:t>
            </a:r>
            <a:r>
              <a:rPr lang="en-US" sz="2800" dirty="0">
                <a:solidFill>
                  <a:schemeClr val="tx1">
                    <a:lumMod val="50000"/>
                  </a:schemeClr>
                </a:solidFill>
              </a:rPr>
              <a:t>Learners </a:t>
            </a:r>
          </a:p>
          <a:p>
            <a:pPr marL="0" indent="0">
              <a:spcBef>
                <a:spcPts val="0"/>
              </a:spcBef>
              <a:buNone/>
            </a:pPr>
            <a:endParaRPr lang="en-US" sz="2800" dirty="0"/>
          </a:p>
          <a:p>
            <a:pPr marL="0" indent="0">
              <a:buNone/>
            </a:pPr>
            <a:endParaRPr lang="en-US" sz="1800" dirty="0"/>
          </a:p>
          <a:p>
            <a:pPr marL="0" indent="0">
              <a:buNone/>
            </a:pPr>
            <a:endParaRPr lang="en-US" sz="2000" dirty="0"/>
          </a:p>
          <a:p>
            <a:pPr marL="0" indent="0">
              <a:buNone/>
            </a:pPr>
            <a:endParaRPr lang="en-US" sz="2000" dirty="0"/>
          </a:p>
        </p:txBody>
      </p:sp>
      <p:sp>
        <p:nvSpPr>
          <p:cNvPr id="4" name="TextBox 3">
            <a:extLst>
              <a:ext uri="{FF2B5EF4-FFF2-40B4-BE49-F238E27FC236}">
                <a16:creationId xmlns:a16="http://schemas.microsoft.com/office/drawing/2014/main" id="{21A446B9-8660-6C62-2246-9FC815F1D0F2}"/>
              </a:ext>
            </a:extLst>
          </p:cNvPr>
          <p:cNvSpPr txBox="1"/>
          <p:nvPr/>
        </p:nvSpPr>
        <p:spPr>
          <a:xfrm>
            <a:off x="457200" y="6495403"/>
            <a:ext cx="4183166" cy="246221"/>
          </a:xfrm>
          <a:prstGeom prst="rect">
            <a:avLst/>
          </a:prstGeom>
          <a:noFill/>
        </p:spPr>
        <p:txBody>
          <a:bodyPr wrap="square" rtlCol="0">
            <a:spAutoFit/>
          </a:bodyPr>
          <a:lstStyle/>
          <a:p>
            <a:r>
              <a:rPr lang="en-US" sz="1000"/>
              <a:t>Deborah Tannen (1989)</a:t>
            </a:r>
          </a:p>
        </p:txBody>
      </p:sp>
    </p:spTree>
    <p:extLst>
      <p:ext uri="{BB962C8B-B14F-4D97-AF65-F5344CB8AC3E}">
        <p14:creationId xmlns:p14="http://schemas.microsoft.com/office/powerpoint/2010/main" val="282477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DFC7-DCE8-458E-9F46-F87BF96D8FE8}"/>
              </a:ext>
            </a:extLst>
          </p:cNvPr>
          <p:cNvSpPr>
            <a:spLocks noGrp="1"/>
          </p:cNvSpPr>
          <p:nvPr>
            <p:ph type="title"/>
          </p:nvPr>
        </p:nvSpPr>
        <p:spPr>
          <a:xfrm>
            <a:off x="433217" y="89696"/>
            <a:ext cx="8856324" cy="1143000"/>
          </a:xfrm>
        </p:spPr>
        <p:txBody>
          <a:bodyPr/>
          <a:lstStyle/>
          <a:p>
            <a:pPr algn="l"/>
            <a:r>
              <a:rPr lang="en-US"/>
              <a:t>Non-Native Speakers </a:t>
            </a:r>
          </a:p>
        </p:txBody>
      </p:sp>
      <p:sp>
        <p:nvSpPr>
          <p:cNvPr id="5" name="Content Placeholder 4">
            <a:extLst>
              <a:ext uri="{FF2B5EF4-FFF2-40B4-BE49-F238E27FC236}">
                <a16:creationId xmlns:a16="http://schemas.microsoft.com/office/drawing/2014/main" id="{7057635A-CBF9-4F8E-8405-A8E518483A0B}"/>
              </a:ext>
            </a:extLst>
          </p:cNvPr>
          <p:cNvSpPr>
            <a:spLocks noGrp="1"/>
          </p:cNvSpPr>
          <p:nvPr>
            <p:ph idx="1"/>
          </p:nvPr>
        </p:nvSpPr>
        <p:spPr>
          <a:xfrm>
            <a:off x="433217" y="1369332"/>
            <a:ext cx="8229600" cy="3770009"/>
          </a:xfrm>
        </p:spPr>
        <p:txBody>
          <a:bodyPr/>
          <a:lstStyle/>
          <a:p>
            <a:pPr marL="0" indent="0">
              <a:buNone/>
            </a:pPr>
            <a:r>
              <a:rPr lang="en-US" sz="2400" dirty="0"/>
              <a:t>40% of proficiency judgments are explained by prosody</a:t>
            </a:r>
          </a:p>
          <a:p>
            <a:pPr marL="0" indent="0">
              <a:buNone/>
            </a:pPr>
            <a:endParaRPr lang="en-US" sz="1600" dirty="0"/>
          </a:p>
          <a:p>
            <a:pPr marL="0" indent="0">
              <a:buNone/>
            </a:pPr>
            <a:r>
              <a:rPr lang="en-US" sz="2400" dirty="0"/>
              <a:t>Many instances of friction may be due to prosody</a:t>
            </a:r>
          </a:p>
          <a:p>
            <a:pPr marL="0" indent="0">
              <a:buNone/>
            </a:pPr>
            <a:r>
              <a:rPr lang="en-US" sz="2400" i="1" dirty="0"/>
              <a:t>	</a:t>
            </a:r>
            <a:r>
              <a:rPr lang="en-US" sz="2000" dirty="0"/>
              <a:t>e.g. </a:t>
            </a:r>
            <a:r>
              <a:rPr lang="en-US" sz="2000" i="1" dirty="0"/>
              <a:t>gravy </a:t>
            </a:r>
            <a:r>
              <a:rPr lang="en-US" sz="2000" dirty="0"/>
              <a:t>vs</a:t>
            </a:r>
            <a:r>
              <a:rPr lang="en-US" sz="2000" i="1" dirty="0"/>
              <a:t> gravy?</a:t>
            </a:r>
          </a:p>
        </p:txBody>
      </p:sp>
      <p:sp>
        <p:nvSpPr>
          <p:cNvPr id="6" name="TextBox 5">
            <a:extLst>
              <a:ext uri="{FF2B5EF4-FFF2-40B4-BE49-F238E27FC236}">
                <a16:creationId xmlns:a16="http://schemas.microsoft.com/office/drawing/2014/main" id="{3BAC17BB-A2A6-439A-BAC2-9CDE9F3BB72E}"/>
              </a:ext>
            </a:extLst>
          </p:cNvPr>
          <p:cNvSpPr txBox="1"/>
          <p:nvPr/>
        </p:nvSpPr>
        <p:spPr>
          <a:xfrm>
            <a:off x="552996" y="6352401"/>
            <a:ext cx="4572000" cy="276999"/>
          </a:xfrm>
          <a:prstGeom prst="rect">
            <a:avLst/>
          </a:prstGeom>
          <a:noFill/>
        </p:spPr>
        <p:txBody>
          <a:bodyPr wrap="square">
            <a:spAutoFit/>
          </a:bodyPr>
          <a:lstStyle/>
          <a:p>
            <a:pPr marL="0" indent="0">
              <a:buNone/>
            </a:pPr>
            <a:r>
              <a:rPr lang="en-US" sz="1200" dirty="0"/>
              <a:t>(Kang 2010, </a:t>
            </a:r>
            <a:r>
              <a:rPr lang="en-US" sz="1200" dirty="0" err="1"/>
              <a:t>Gumperz</a:t>
            </a:r>
            <a:r>
              <a:rPr lang="en-US" sz="1200" dirty="0"/>
              <a:t> 1982)</a:t>
            </a:r>
          </a:p>
        </p:txBody>
      </p:sp>
      <p:pic>
        <p:nvPicPr>
          <p:cNvPr id="2050" name="Picture 2" descr="File:Cafeteria Server.jpg - Wikimedia Commons"/>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10712"/>
          <a:stretch/>
        </p:blipFill>
        <p:spPr bwMode="auto">
          <a:xfrm>
            <a:off x="6291223" y="3254337"/>
            <a:ext cx="2491373" cy="2965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37969" y="6244679"/>
            <a:ext cx="1519968" cy="246221"/>
          </a:xfrm>
          <a:prstGeom prst="rect">
            <a:avLst/>
          </a:prstGeom>
          <a:noFill/>
        </p:spPr>
        <p:txBody>
          <a:bodyPr wrap="none" rtlCol="0">
            <a:spAutoFit/>
          </a:bodyPr>
          <a:lstStyle/>
          <a:p>
            <a:r>
              <a:rPr lang="en-US" sz="1000" dirty="0"/>
              <a:t>commons.wikipedia.org</a:t>
            </a:r>
          </a:p>
        </p:txBody>
      </p:sp>
      <p:sp>
        <p:nvSpPr>
          <p:cNvPr id="10" name="Oval 9">
            <a:extLst>
              <a:ext uri="{FF2B5EF4-FFF2-40B4-BE49-F238E27FC236}">
                <a16:creationId xmlns:a16="http://schemas.microsoft.com/office/drawing/2014/main" id="{062086BD-AD7A-41DD-BD66-DEF7BB8907EE}"/>
              </a:ext>
            </a:extLst>
          </p:cNvPr>
          <p:cNvSpPr/>
          <p:nvPr/>
        </p:nvSpPr>
        <p:spPr bwMode="auto">
          <a:xfrm>
            <a:off x="731419" y="3225587"/>
            <a:ext cx="2956239" cy="172765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6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2500" b="0" i="0" u="none" strike="noStrike" cap="none" normalizeH="0" baseline="0" dirty="0">
                <a:ln>
                  <a:noFill/>
                </a:ln>
                <a:solidFill>
                  <a:schemeClr val="tx1"/>
                </a:solidFill>
                <a:effectLst/>
              </a:rPr>
              <a:t>paralinguistic</a:t>
            </a:r>
          </a:p>
        </p:txBody>
      </p:sp>
      <p:sp>
        <p:nvSpPr>
          <p:cNvPr id="11" name="Oval 10">
            <a:extLst>
              <a:ext uri="{FF2B5EF4-FFF2-40B4-BE49-F238E27FC236}">
                <a16:creationId xmlns:a16="http://schemas.microsoft.com/office/drawing/2014/main" id="{856E64A7-6B23-46A7-9365-13C7B8F981C1}"/>
              </a:ext>
            </a:extLst>
          </p:cNvPr>
          <p:cNvSpPr/>
          <p:nvPr/>
        </p:nvSpPr>
        <p:spPr bwMode="auto">
          <a:xfrm>
            <a:off x="3200476" y="3342617"/>
            <a:ext cx="2999996" cy="1727656"/>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dirty="0"/>
          </a:p>
          <a:p>
            <a:pPr algn="ctr"/>
            <a:r>
              <a:rPr lang="en-US" sz="2500" dirty="0"/>
              <a:t>phonological</a:t>
            </a:r>
          </a:p>
        </p:txBody>
      </p:sp>
      <p:sp>
        <p:nvSpPr>
          <p:cNvPr id="12" name="Oval 11">
            <a:extLst>
              <a:ext uri="{FF2B5EF4-FFF2-40B4-BE49-F238E27FC236}">
                <a16:creationId xmlns:a16="http://schemas.microsoft.com/office/drawing/2014/main" id="{D248E34F-0EF1-4064-9E63-C1EB5AF760DB}"/>
              </a:ext>
            </a:extLst>
          </p:cNvPr>
          <p:cNvSpPr/>
          <p:nvPr/>
        </p:nvSpPr>
        <p:spPr bwMode="auto">
          <a:xfrm>
            <a:off x="1345359" y="4408229"/>
            <a:ext cx="3412151" cy="182375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b="0" i="0" u="none" strike="noStrike" cap="none" normalizeH="0" baseline="0" dirty="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2600" b="0" i="0" u="none" strike="noStrike" cap="none" normalizeH="0" baseline="0" dirty="0">
                <a:ln>
                  <a:noFill/>
                </a:ln>
                <a:solidFill>
                  <a:schemeClr val="tx1"/>
                </a:solidFill>
                <a:effectLst/>
              </a:rPr>
              <a:t>pragmatic</a:t>
            </a:r>
          </a:p>
        </p:txBody>
      </p:sp>
    </p:spTree>
    <p:extLst>
      <p:ext uri="{BB962C8B-B14F-4D97-AF65-F5344CB8AC3E}">
        <p14:creationId xmlns:p14="http://schemas.microsoft.com/office/powerpoint/2010/main" val="42008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B335-B968-0028-DABA-F3DD5DA5B9E0}"/>
              </a:ext>
            </a:extLst>
          </p:cNvPr>
          <p:cNvSpPr>
            <a:spLocks noGrp="1"/>
          </p:cNvSpPr>
          <p:nvPr>
            <p:ph type="title"/>
          </p:nvPr>
        </p:nvSpPr>
        <p:spPr/>
        <p:txBody>
          <a:bodyPr/>
          <a:lstStyle/>
          <a:p>
            <a:pPr algn="l"/>
            <a:r>
              <a:rPr lang="en-US"/>
              <a:t>NNSs’ Special  Needs</a:t>
            </a:r>
          </a:p>
        </p:txBody>
      </p:sp>
      <p:sp>
        <p:nvSpPr>
          <p:cNvPr id="3" name="Content Placeholder 2">
            <a:extLst>
              <a:ext uri="{FF2B5EF4-FFF2-40B4-BE49-F238E27FC236}">
                <a16:creationId xmlns:a16="http://schemas.microsoft.com/office/drawing/2014/main" id="{0F483D8E-6350-48D9-999B-149CEEF1D18B}"/>
              </a:ext>
            </a:extLst>
          </p:cNvPr>
          <p:cNvSpPr>
            <a:spLocks noGrp="1"/>
          </p:cNvSpPr>
          <p:nvPr>
            <p:ph idx="1"/>
          </p:nvPr>
        </p:nvSpPr>
        <p:spPr/>
        <p:txBody>
          <a:bodyPr/>
          <a:lstStyle/>
          <a:p>
            <a:endParaRPr lang="en-US" sz="2800"/>
          </a:p>
          <a:p>
            <a:r>
              <a:rPr lang="en-US" sz="2800"/>
              <a:t>Overcoming habits</a:t>
            </a:r>
          </a:p>
          <a:p>
            <a:endParaRPr lang="en-US" sz="2800"/>
          </a:p>
          <a:p>
            <a:r>
              <a:rPr lang="en-US" sz="2800"/>
              <a:t>Overcoming associations</a:t>
            </a:r>
          </a:p>
          <a:p>
            <a:endParaRPr lang="en-US" sz="2800"/>
          </a:p>
          <a:p>
            <a:r>
              <a:rPr lang="en-US" sz="2800"/>
              <a:t>Overcoming fear </a:t>
            </a:r>
          </a:p>
        </p:txBody>
      </p:sp>
    </p:spTree>
    <p:extLst>
      <p:ext uri="{BB962C8B-B14F-4D97-AF65-F5344CB8AC3E}">
        <p14:creationId xmlns:p14="http://schemas.microsoft.com/office/powerpoint/2010/main" val="385251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4"/>
            <a:ext cx="8229600" cy="1143000"/>
          </a:xfrm>
        </p:spPr>
        <p:txBody>
          <a:bodyPr/>
          <a:lstStyle/>
          <a:p>
            <a:pPr algn="l"/>
            <a:r>
              <a:rPr lang="en-US"/>
              <a:t>Teaching Constructions</a:t>
            </a:r>
            <a:endParaRPr lang="en-US" dirty="0"/>
          </a:p>
        </p:txBody>
      </p:sp>
      <p:sp>
        <p:nvSpPr>
          <p:cNvPr id="3" name="Content Placeholder 2"/>
          <p:cNvSpPr>
            <a:spLocks noGrp="1"/>
          </p:cNvSpPr>
          <p:nvPr>
            <p:ph idx="1"/>
          </p:nvPr>
        </p:nvSpPr>
        <p:spPr>
          <a:xfrm>
            <a:off x="488022" y="1494464"/>
            <a:ext cx="8229600" cy="4495800"/>
          </a:xfrm>
        </p:spPr>
        <p:txBody>
          <a:bodyPr/>
          <a:lstStyle/>
          <a:p>
            <a:pPr marL="0" indent="0">
              <a:lnSpc>
                <a:spcPct val="120000"/>
              </a:lnSpc>
              <a:buNone/>
            </a:pPr>
            <a:r>
              <a:rPr lang="en-US" sz="2400" dirty="0"/>
              <a:t>Specific, memorable examples</a:t>
            </a:r>
          </a:p>
          <a:p>
            <a:pPr marL="0" indent="0">
              <a:lnSpc>
                <a:spcPct val="120000"/>
              </a:lnSpc>
              <a:buNone/>
            </a:pPr>
            <a:r>
              <a:rPr lang="en-US" sz="2400" dirty="0"/>
              <a:t>   	 </a:t>
            </a:r>
            <a:r>
              <a:rPr lang="en-US" sz="2000" dirty="0"/>
              <a:t>e.g. </a:t>
            </a:r>
            <a:r>
              <a:rPr lang="en-US" sz="2000" i="1" dirty="0"/>
              <a:t>peek-a-boo, excuse me  </a:t>
            </a:r>
          </a:p>
          <a:p>
            <a:pPr lvl="1">
              <a:lnSpc>
                <a:spcPct val="120000"/>
              </a:lnSpc>
              <a:buFont typeface="Arial" panose="020B0604020202020204" pitchFamily="34" charset="0"/>
              <a:buChar char="•"/>
            </a:pPr>
            <a:r>
              <a:rPr lang="en-US" sz="2400" dirty="0"/>
              <a:t>reinforce with </a:t>
            </a:r>
            <a:r>
              <a:rPr lang="en-US" sz="2400" dirty="0" err="1"/>
              <a:t>pairwork</a:t>
            </a:r>
            <a:endParaRPr lang="en-US" sz="2400" dirty="0"/>
          </a:p>
          <a:p>
            <a:pPr lvl="1">
              <a:lnSpc>
                <a:spcPct val="120000"/>
              </a:lnSpc>
              <a:buFont typeface="Arial" panose="020B0604020202020204" pitchFamily="34" charset="0"/>
              <a:buChar char="•"/>
            </a:pPr>
            <a:r>
              <a:rPr lang="en-US" sz="2400" dirty="0"/>
              <a:t>explain with diagrams</a:t>
            </a:r>
          </a:p>
          <a:p>
            <a:pPr lvl="1">
              <a:lnSpc>
                <a:spcPct val="120000"/>
              </a:lnSpc>
              <a:buFont typeface="Arial" panose="020B0604020202020204" pitchFamily="34" charset="0"/>
              <a:buChar char="•"/>
            </a:pPr>
            <a:r>
              <a:rPr lang="en-US" sz="2400" dirty="0"/>
              <a:t>critique their phonetic accuracy</a:t>
            </a:r>
          </a:p>
          <a:p>
            <a:pPr marL="0" indent="0">
              <a:lnSpc>
                <a:spcPct val="120000"/>
              </a:lnSpc>
              <a:buNone/>
            </a:pPr>
            <a:r>
              <a:rPr lang="en-US" sz="2400" dirty="0"/>
              <a:t>Generalization </a:t>
            </a:r>
          </a:p>
          <a:p>
            <a:pPr lvl="1">
              <a:lnSpc>
                <a:spcPct val="120000"/>
              </a:lnSpc>
              <a:buFont typeface="Arial" panose="020B0604020202020204" pitchFamily="34" charset="0"/>
              <a:buChar char="•"/>
            </a:pPr>
            <a:r>
              <a:rPr lang="en-US" sz="2400" dirty="0"/>
              <a:t>examples illustrating the range of typical uses</a:t>
            </a:r>
          </a:p>
          <a:p>
            <a:pPr lvl="1">
              <a:lnSpc>
                <a:spcPct val="120000"/>
              </a:lnSpc>
              <a:buFont typeface="Arial" panose="020B0604020202020204" pitchFamily="34" charset="0"/>
              <a:buChar char="•"/>
            </a:pPr>
            <a:r>
              <a:rPr lang="en-US" sz="2400" dirty="0"/>
              <a:t>joint discussion of the social contexts for use</a:t>
            </a:r>
          </a:p>
        </p:txBody>
      </p:sp>
      <p:sp>
        <p:nvSpPr>
          <p:cNvPr id="5" name="TextBox 4">
            <a:extLst>
              <a:ext uri="{FF2B5EF4-FFF2-40B4-BE49-F238E27FC236}">
                <a16:creationId xmlns:a16="http://schemas.microsoft.com/office/drawing/2014/main" id="{BDB72164-66BF-0234-F75F-28C3CA5AF5DB}"/>
              </a:ext>
            </a:extLst>
          </p:cNvPr>
          <p:cNvSpPr txBox="1"/>
          <p:nvPr/>
        </p:nvSpPr>
        <p:spPr>
          <a:xfrm>
            <a:off x="457200" y="6272352"/>
            <a:ext cx="7283224" cy="461665"/>
          </a:xfrm>
          <a:prstGeom prst="rect">
            <a:avLst/>
          </a:prstGeom>
          <a:noFill/>
        </p:spPr>
        <p:txBody>
          <a:bodyPr wrap="square">
            <a:spAutoFit/>
          </a:bodyPr>
          <a:lstStyle/>
          <a:p>
            <a:pPr marL="0" indent="0">
              <a:buNone/>
            </a:pPr>
            <a:r>
              <a:rPr lang="en-US" sz="2400"/>
              <a:t>www.nigelward.com/prosody/</a:t>
            </a:r>
          </a:p>
        </p:txBody>
      </p:sp>
    </p:spTree>
    <p:extLst>
      <p:ext uri="{BB962C8B-B14F-4D97-AF65-F5344CB8AC3E}">
        <p14:creationId xmlns:p14="http://schemas.microsoft.com/office/powerpoint/2010/main" val="23997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B16-B5AB-7C65-329C-777A899E8BBB}"/>
              </a:ext>
            </a:extLst>
          </p:cNvPr>
          <p:cNvSpPr>
            <a:spLocks noGrp="1"/>
          </p:cNvSpPr>
          <p:nvPr>
            <p:ph type="title"/>
          </p:nvPr>
        </p:nvSpPr>
        <p:spPr>
          <a:xfrm>
            <a:off x="449503" y="346081"/>
            <a:ext cx="7612303" cy="1843481"/>
          </a:xfrm>
        </p:spPr>
        <p:txBody>
          <a:bodyPr/>
          <a:lstStyle/>
          <a:p>
            <a:pPr algn="l"/>
            <a:r>
              <a:rPr lang="en-US" sz="4000" dirty="0"/>
              <a:t>Perfecting Human Society through Prosody</a:t>
            </a:r>
            <a:br>
              <a:rPr lang="en-US" sz="4000" dirty="0"/>
            </a:br>
            <a:endParaRPr lang="en-US" sz="4000" dirty="0"/>
          </a:p>
        </p:txBody>
      </p:sp>
      <p:sp>
        <p:nvSpPr>
          <p:cNvPr id="3" name="Content Placeholder 2">
            <a:extLst>
              <a:ext uri="{FF2B5EF4-FFF2-40B4-BE49-F238E27FC236}">
                <a16:creationId xmlns:a16="http://schemas.microsoft.com/office/drawing/2014/main" id="{E643D844-F25F-A475-9AC0-BAD729EEEE01}"/>
              </a:ext>
            </a:extLst>
          </p:cNvPr>
          <p:cNvSpPr>
            <a:spLocks noGrp="1"/>
          </p:cNvSpPr>
          <p:nvPr>
            <p:ph idx="1"/>
          </p:nvPr>
        </p:nvSpPr>
        <p:spPr>
          <a:xfrm>
            <a:off x="449503" y="2092847"/>
            <a:ext cx="7924800" cy="3926237"/>
          </a:xfrm>
        </p:spPr>
        <p:txBody>
          <a:bodyPr/>
          <a:lstStyle/>
          <a:p>
            <a:pPr marL="0" indent="0">
              <a:lnSpc>
                <a:spcPct val="150000"/>
              </a:lnSpc>
              <a:buNone/>
            </a:pPr>
            <a:r>
              <a:rPr lang="en-US" sz="2400"/>
              <a:t>Empowering individuals</a:t>
            </a:r>
          </a:p>
          <a:p>
            <a:pPr marL="0" indent="0">
              <a:lnSpc>
                <a:spcPct val="150000"/>
              </a:lnSpc>
              <a:buNone/>
            </a:pPr>
            <a:r>
              <a:rPr lang="en-US" sz="2400"/>
              <a:t>Strengthening relationships</a:t>
            </a:r>
          </a:p>
          <a:p>
            <a:pPr marL="0" indent="0">
              <a:lnSpc>
                <a:spcPct val="150000"/>
              </a:lnSpc>
              <a:buNone/>
            </a:pPr>
            <a:r>
              <a:rPr lang="en-US" sz="2400"/>
              <a:t>Improving communication across cultures</a:t>
            </a:r>
          </a:p>
        </p:txBody>
      </p:sp>
      <p:grpSp>
        <p:nvGrpSpPr>
          <p:cNvPr id="8" name="Group 7">
            <a:extLst>
              <a:ext uri="{FF2B5EF4-FFF2-40B4-BE49-F238E27FC236}">
                <a16:creationId xmlns:a16="http://schemas.microsoft.com/office/drawing/2014/main" id="{1C894D6C-EBE9-4570-01A4-B6FF5A06041B}"/>
              </a:ext>
            </a:extLst>
          </p:cNvPr>
          <p:cNvGrpSpPr/>
          <p:nvPr/>
        </p:nvGrpSpPr>
        <p:grpSpPr>
          <a:xfrm>
            <a:off x="1304309" y="4543304"/>
            <a:ext cx="6868248" cy="1486002"/>
            <a:chOff x="1275734" y="4247535"/>
            <a:chExt cx="6868248" cy="1486002"/>
          </a:xfrm>
        </p:grpSpPr>
        <p:sp>
          <p:nvSpPr>
            <p:cNvPr id="4" name="TextBox 3">
              <a:extLst>
                <a:ext uri="{FF2B5EF4-FFF2-40B4-BE49-F238E27FC236}">
                  <a16:creationId xmlns:a16="http://schemas.microsoft.com/office/drawing/2014/main" id="{4D8387BF-32B4-E351-B4C5-AD6A74330433}"/>
                </a:ext>
              </a:extLst>
            </p:cNvPr>
            <p:cNvSpPr txBox="1"/>
            <p:nvPr/>
          </p:nvSpPr>
          <p:spPr>
            <a:xfrm rot="16200000">
              <a:off x="7288932" y="4878486"/>
              <a:ext cx="1463880" cy="246221"/>
            </a:xfrm>
            <a:prstGeom prst="rect">
              <a:avLst/>
            </a:prstGeom>
            <a:noFill/>
          </p:spPr>
          <p:txBody>
            <a:bodyPr wrap="square" rtlCol="0">
              <a:spAutoFit/>
            </a:bodyPr>
            <a:lstStyle/>
            <a:p>
              <a:r>
                <a:rPr lang="en-US" sz="1000"/>
                <a:t>Wikimedia Commons </a:t>
              </a:r>
            </a:p>
          </p:txBody>
        </p:sp>
        <p:pic>
          <p:nvPicPr>
            <p:cNvPr id="1026" name="Picture 2">
              <a:extLst>
                <a:ext uri="{FF2B5EF4-FFF2-40B4-BE49-F238E27FC236}">
                  <a16:creationId xmlns:a16="http://schemas.microsoft.com/office/drawing/2014/main" id="{8C1BBBBE-756B-FA39-4DA8-EAB5232832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41" t="72486" r="6064" b="5013"/>
            <a:stretch/>
          </p:blipFill>
          <p:spPr bwMode="auto">
            <a:xfrm>
              <a:off x="1275734" y="4538443"/>
              <a:ext cx="6644149" cy="11101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643D7CB-AB95-7F66-32CB-EF304B3760FE}"/>
                </a:ext>
              </a:extLst>
            </p:cNvPr>
            <p:cNvSpPr/>
            <p:nvPr/>
          </p:nvSpPr>
          <p:spPr bwMode="auto">
            <a:xfrm>
              <a:off x="1275734" y="4247535"/>
              <a:ext cx="6644149" cy="290908"/>
            </a:xfrm>
            <a:prstGeom prst="rect">
              <a:avLst/>
            </a:prstGeom>
            <a:solidFill>
              <a:srgbClr val="FAFAF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b</a:t>
              </a:r>
            </a:p>
          </p:txBody>
        </p:sp>
      </p:grpSp>
    </p:spTree>
    <p:extLst>
      <p:ext uri="{BB962C8B-B14F-4D97-AF65-F5344CB8AC3E}">
        <p14:creationId xmlns:p14="http://schemas.microsoft.com/office/powerpoint/2010/main" val="162554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4572000"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Paralinguistics</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a:solidFill>
                  <a:schemeClr val="tx1">
                    <a:lumMod val="50000"/>
                  </a:schemeClr>
                </a:solidFill>
                <a:latin typeface="Calibri" panose="020F0502020204030204" pitchFamily="34" charset="0"/>
                <a:ea typeface="ＭＳ Ｐゴシック" panose="020B0600070205080204" pitchFamily="34" charset="-128"/>
              </a:rPr>
              <a:t>Technology, Part 2</a:t>
            </a:r>
            <a:endParaRPr lang="en-US" sz="2800" kern="1200" dirty="0">
              <a:solidFill>
                <a:schemeClr val="tx1">
                  <a:lumMod val="50000"/>
                </a:schemeClr>
              </a:solidFill>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ECB02375-BBAA-DDE3-890F-3F6CCA130FCE}"/>
              </a:ext>
            </a:extLst>
          </p:cNvPr>
          <p:cNvCxnSpPr>
            <a:cxnSpLocks/>
            <a:endCxn id="8" idx="1"/>
          </p:cNvCxnSpPr>
          <p:nvPr/>
        </p:nvCxnSpPr>
        <p:spPr bwMode="auto">
          <a:xfrm flipV="1">
            <a:off x="2955073" y="4687519"/>
            <a:ext cx="1930987" cy="50894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 name="Group 6">
            <a:extLst>
              <a:ext uri="{FF2B5EF4-FFF2-40B4-BE49-F238E27FC236}">
                <a16:creationId xmlns:a16="http://schemas.microsoft.com/office/drawing/2014/main" id="{4A6ADC7A-241A-A2C1-9C5A-84BA83457347}"/>
              </a:ext>
            </a:extLst>
          </p:cNvPr>
          <p:cNvGrpSpPr/>
          <p:nvPr/>
        </p:nvGrpSpPr>
        <p:grpSpPr>
          <a:xfrm>
            <a:off x="4886060" y="3478346"/>
            <a:ext cx="4845541" cy="2287678"/>
            <a:chOff x="4886060" y="1448828"/>
            <a:chExt cx="4845541" cy="2287678"/>
          </a:xfrm>
        </p:grpSpPr>
        <p:sp>
          <p:nvSpPr>
            <p:cNvPr id="8" name="Left Brace 7"/>
            <p:cNvSpPr/>
            <p:nvPr/>
          </p:nvSpPr>
          <p:spPr bwMode="auto">
            <a:xfrm>
              <a:off x="4886060" y="1579495"/>
              <a:ext cx="346363" cy="215701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 name="TextBox 2">
              <a:extLst>
                <a:ext uri="{FF2B5EF4-FFF2-40B4-BE49-F238E27FC236}">
                  <a16:creationId xmlns:a16="http://schemas.microsoft.com/office/drawing/2014/main" id="{AA27D274-BCA5-B7FE-83CC-84CD9131B2C4}"/>
                </a:ext>
              </a:extLst>
            </p:cNvPr>
            <p:cNvSpPr txBox="1"/>
            <p:nvPr/>
          </p:nvSpPr>
          <p:spPr>
            <a:xfrm>
              <a:off x="5159601" y="1448828"/>
              <a:ext cx="4572000" cy="2287678"/>
            </a:xfrm>
            <a:prstGeom prst="rect">
              <a:avLst/>
            </a:prstGeom>
            <a:noFill/>
          </p:spPr>
          <p:txBody>
            <a:bodyPr wrap="square">
              <a:spAutoFit/>
            </a:bodyPr>
            <a:lstStyle/>
            <a:p>
              <a:pPr marL="514350" indent="-514350">
                <a:lnSpc>
                  <a:spcPct val="130000"/>
                </a:lnSpc>
                <a:buAutoNum type="arabicPeriod" startAt="26"/>
              </a:pPr>
              <a:r>
                <a:rPr lang="en-US" sz="2800">
                  <a:solidFill>
                    <a:schemeClr val="tx1">
                      <a:lumMod val="65000"/>
                    </a:schemeClr>
                  </a:solidFill>
                  <a:latin typeface="Calibri" panose="020F0502020204030204" pitchFamily="34" charset="0"/>
                  <a:ea typeface="ＭＳ Ｐゴシック" panose="020B0600070205080204" pitchFamily="34" charset="-128"/>
                </a:rPr>
                <a:t> Individual Differences</a:t>
              </a:r>
            </a:p>
            <a:p>
              <a:pPr marL="514350" indent="-514350">
                <a:lnSpc>
                  <a:spcPct val="130000"/>
                </a:lnSpc>
                <a:buAutoNum type="arabicPeriod" startAt="26"/>
              </a:pPr>
              <a:r>
                <a:rPr lang="en-US" sz="2800">
                  <a:solidFill>
                    <a:schemeClr val="tx1">
                      <a:lumMod val="75000"/>
                    </a:schemeClr>
                  </a:solidFill>
                  <a:latin typeface="Calibri" panose="020F0502020204030204" pitchFamily="34" charset="0"/>
                  <a:ea typeface="ＭＳ Ｐゴシック" panose="020B0600070205080204" pitchFamily="34" charset="-128"/>
                </a:rPr>
                <a:t> </a:t>
              </a:r>
              <a:r>
                <a:rPr lang="en-US" sz="2800">
                  <a:latin typeface="Calibri" panose="020F0502020204030204" pitchFamily="34" charset="0"/>
                  <a:ea typeface="ＭＳ Ｐゴシック" panose="020B0600070205080204" pitchFamily="34" charset="-128"/>
                </a:rPr>
                <a:t>Teaching</a:t>
              </a:r>
            </a:p>
            <a:p>
              <a:pPr marL="514350" indent="-514350">
                <a:lnSpc>
                  <a:spcPct val="130000"/>
                </a:lnSpc>
                <a:buAutoNum type="arabicPeriod" startAt="26"/>
              </a:pPr>
              <a:r>
                <a:rPr lang="en-US" sz="2800">
                  <a:solidFill>
                    <a:schemeClr val="tx1">
                      <a:lumMod val="75000"/>
                    </a:schemeClr>
                  </a:solidFill>
                  <a:latin typeface="Calibri" panose="020F0502020204030204" pitchFamily="34" charset="0"/>
                  <a:ea typeface="ＭＳ Ｐゴシック" panose="020B0600070205080204" pitchFamily="34" charset="-128"/>
                </a:rPr>
                <a:t> Historical Perspective</a:t>
              </a:r>
            </a:p>
            <a:p>
              <a:pPr marL="514350" indent="-514350">
                <a:lnSpc>
                  <a:spcPct val="130000"/>
                </a:lnSpc>
                <a:buAutoNum type="arabicPeriod" startAt="26"/>
              </a:pPr>
              <a:r>
                <a:rPr lang="en-US" sz="2800">
                  <a:solidFill>
                    <a:schemeClr val="tx1">
                      <a:lumMod val="75000"/>
                    </a:schemeClr>
                  </a:solidFill>
                  <a:latin typeface="Calibri" panose="020F0502020204030204" pitchFamily="34" charset="0"/>
                  <a:ea typeface="ＭＳ Ｐゴシック" panose="020B0600070205080204" pitchFamily="34" charset="-128"/>
                </a:rPr>
                <a:t> Prospects</a:t>
              </a:r>
              <a:endParaRPr lang="en-US" sz="2800" dirty="0">
                <a:solidFill>
                  <a:schemeClr val="tx1">
                    <a:lumMod val="75000"/>
                  </a:schemeClr>
                </a:solidFill>
                <a:latin typeface="Calibri" panose="020F0502020204030204" pitchFamily="34" charset="0"/>
                <a:ea typeface="ＭＳ Ｐゴシック" panose="020B0600070205080204" pitchFamily="34" charset="-128"/>
              </a:endParaRPr>
            </a:p>
          </p:txBody>
        </p:sp>
      </p:grpSp>
    </p:spTree>
    <p:extLst>
      <p:ext uri="{BB962C8B-B14F-4D97-AF65-F5344CB8AC3E}">
        <p14:creationId xmlns:p14="http://schemas.microsoft.com/office/powerpoint/2010/main" val="4028480782"/>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4572000"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Paralinguistics</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a:solidFill>
                  <a:schemeClr val="tx1">
                    <a:lumMod val="50000"/>
                  </a:schemeClr>
                </a:solidFill>
                <a:latin typeface="Calibri" panose="020F0502020204030204" pitchFamily="34" charset="0"/>
                <a:ea typeface="ＭＳ Ｐゴシック" panose="020B0600070205080204" pitchFamily="34" charset="-128"/>
              </a:rPr>
              <a:t>Technology, Part 2</a:t>
            </a:r>
            <a:endParaRPr lang="en-US" sz="2800" kern="1200" dirty="0">
              <a:solidFill>
                <a:schemeClr val="tx1">
                  <a:lumMod val="50000"/>
                </a:schemeClr>
              </a:solidFill>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ECB02375-BBAA-DDE3-890F-3F6CCA130FCE}"/>
              </a:ext>
            </a:extLst>
          </p:cNvPr>
          <p:cNvCxnSpPr>
            <a:cxnSpLocks/>
            <a:endCxn id="8" idx="1"/>
          </p:cNvCxnSpPr>
          <p:nvPr/>
        </p:nvCxnSpPr>
        <p:spPr bwMode="auto">
          <a:xfrm flipV="1">
            <a:off x="2955073" y="4687519"/>
            <a:ext cx="1930987" cy="50894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 name="Group 6">
            <a:extLst>
              <a:ext uri="{FF2B5EF4-FFF2-40B4-BE49-F238E27FC236}">
                <a16:creationId xmlns:a16="http://schemas.microsoft.com/office/drawing/2014/main" id="{4A6ADC7A-241A-A2C1-9C5A-84BA83457347}"/>
              </a:ext>
            </a:extLst>
          </p:cNvPr>
          <p:cNvGrpSpPr/>
          <p:nvPr/>
        </p:nvGrpSpPr>
        <p:grpSpPr>
          <a:xfrm>
            <a:off x="4886060" y="3478346"/>
            <a:ext cx="4845541" cy="2287678"/>
            <a:chOff x="4886060" y="1448828"/>
            <a:chExt cx="4845541" cy="2287678"/>
          </a:xfrm>
        </p:grpSpPr>
        <p:sp>
          <p:nvSpPr>
            <p:cNvPr id="8" name="Left Brace 7"/>
            <p:cNvSpPr/>
            <p:nvPr/>
          </p:nvSpPr>
          <p:spPr bwMode="auto">
            <a:xfrm>
              <a:off x="4886060" y="1579495"/>
              <a:ext cx="346363" cy="215701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 name="TextBox 2">
              <a:extLst>
                <a:ext uri="{FF2B5EF4-FFF2-40B4-BE49-F238E27FC236}">
                  <a16:creationId xmlns:a16="http://schemas.microsoft.com/office/drawing/2014/main" id="{AA27D274-BCA5-B7FE-83CC-84CD9131B2C4}"/>
                </a:ext>
              </a:extLst>
            </p:cNvPr>
            <p:cNvSpPr txBox="1"/>
            <p:nvPr/>
          </p:nvSpPr>
          <p:spPr>
            <a:xfrm>
              <a:off x="5159601" y="1448828"/>
              <a:ext cx="4572000" cy="2287678"/>
            </a:xfrm>
            <a:prstGeom prst="rect">
              <a:avLst/>
            </a:prstGeom>
            <a:noFill/>
          </p:spPr>
          <p:txBody>
            <a:bodyPr wrap="square">
              <a:spAutoFit/>
            </a:bodyPr>
            <a:lstStyle/>
            <a:p>
              <a:pPr marL="514350" indent="-514350">
                <a:lnSpc>
                  <a:spcPct val="130000"/>
                </a:lnSpc>
                <a:buAutoNum type="arabicPeriod" startAt="26"/>
              </a:pPr>
              <a:r>
                <a:rPr lang="en-US" sz="2800">
                  <a:solidFill>
                    <a:schemeClr val="tx1">
                      <a:lumMod val="65000"/>
                    </a:schemeClr>
                  </a:solidFill>
                  <a:latin typeface="Calibri" panose="020F0502020204030204" pitchFamily="34" charset="0"/>
                  <a:ea typeface="ＭＳ Ｐゴシック" panose="020B0600070205080204" pitchFamily="34" charset="-128"/>
                </a:rPr>
                <a:t> Individual Differences</a:t>
              </a:r>
            </a:p>
            <a:p>
              <a:pPr marL="514350" indent="-514350">
                <a:lnSpc>
                  <a:spcPct val="130000"/>
                </a:lnSpc>
                <a:buAutoNum type="arabicPeriod" startAt="26"/>
              </a:pPr>
              <a:r>
                <a:rPr lang="en-US" sz="2800">
                  <a:solidFill>
                    <a:schemeClr val="tx1">
                      <a:lumMod val="65000"/>
                    </a:schemeClr>
                  </a:solidFill>
                  <a:latin typeface="Calibri" panose="020F0502020204030204" pitchFamily="34" charset="0"/>
                  <a:ea typeface="ＭＳ Ｐゴシック" panose="020B0600070205080204" pitchFamily="34" charset="-128"/>
                </a:rPr>
                <a:t> Teaching</a:t>
              </a:r>
            </a:p>
            <a:p>
              <a:pPr marL="514350" indent="-514350">
                <a:lnSpc>
                  <a:spcPct val="130000"/>
                </a:lnSpc>
                <a:buAutoNum type="arabicPeriod" startAt="26"/>
              </a:pPr>
              <a:r>
                <a:rPr lang="en-US" sz="2800">
                  <a:solidFill>
                    <a:srgbClr val="FFFF00"/>
                  </a:solidFill>
                  <a:latin typeface="Calibri" panose="020F0502020204030204" pitchFamily="34" charset="0"/>
                  <a:ea typeface="ＭＳ Ｐゴシック" panose="020B0600070205080204" pitchFamily="34" charset="-128"/>
                </a:rPr>
                <a:t> Historical Perspective</a:t>
              </a:r>
            </a:p>
            <a:p>
              <a:pPr marL="514350" indent="-514350">
                <a:lnSpc>
                  <a:spcPct val="130000"/>
                </a:lnSpc>
                <a:buAutoNum type="arabicPeriod" startAt="26"/>
              </a:pPr>
              <a:r>
                <a:rPr lang="en-US" sz="2800">
                  <a:solidFill>
                    <a:schemeClr val="tx1">
                      <a:lumMod val="75000"/>
                    </a:schemeClr>
                  </a:solidFill>
                  <a:latin typeface="Calibri" panose="020F0502020204030204" pitchFamily="34" charset="0"/>
                  <a:ea typeface="ＭＳ Ｐゴシック" panose="020B0600070205080204" pitchFamily="34" charset="-128"/>
                </a:rPr>
                <a:t> Prospects</a:t>
              </a:r>
              <a:endParaRPr lang="en-US" sz="2800" dirty="0">
                <a:solidFill>
                  <a:schemeClr val="tx1">
                    <a:lumMod val="75000"/>
                  </a:schemeClr>
                </a:solidFill>
                <a:latin typeface="Calibri" panose="020F0502020204030204" pitchFamily="34" charset="0"/>
                <a:ea typeface="ＭＳ Ｐゴシック" panose="020B0600070205080204" pitchFamily="34" charset="-128"/>
              </a:endParaRPr>
            </a:p>
          </p:txBody>
        </p:sp>
      </p:grpSp>
    </p:spTree>
    <p:extLst>
      <p:ext uri="{BB962C8B-B14F-4D97-AF65-F5344CB8AC3E}">
        <p14:creationId xmlns:p14="http://schemas.microsoft.com/office/powerpoint/2010/main" val="267176500"/>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474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38"/>
            <a:ext cx="8229600" cy="1143000"/>
          </a:xfrm>
        </p:spPr>
        <p:txBody>
          <a:bodyPr/>
          <a:lstStyle/>
          <a:p>
            <a:pPr algn="l"/>
            <a:r>
              <a:rPr lang="en-US" dirty="0"/>
              <a:t>Autism and Prosody</a:t>
            </a:r>
          </a:p>
        </p:txBody>
      </p:sp>
      <p:sp>
        <p:nvSpPr>
          <p:cNvPr id="3" name="Content Placeholder 2"/>
          <p:cNvSpPr>
            <a:spLocks noGrp="1"/>
          </p:cNvSpPr>
          <p:nvPr>
            <p:ph idx="1"/>
          </p:nvPr>
        </p:nvSpPr>
        <p:spPr>
          <a:xfrm>
            <a:off x="442452" y="1422393"/>
            <a:ext cx="8229600" cy="4495800"/>
          </a:xfrm>
        </p:spPr>
        <p:txBody>
          <a:bodyPr/>
          <a:lstStyle/>
          <a:p>
            <a:pPr marL="0" indent="0">
              <a:buNone/>
            </a:pPr>
            <a:r>
              <a:rPr lang="en-US" sz="2400" dirty="0"/>
              <a:t>Often perceived as “odd” in some way</a:t>
            </a:r>
          </a:p>
          <a:p>
            <a:pPr marL="0" indent="0">
              <a:buNone/>
            </a:pPr>
            <a:endParaRPr lang="en-US" sz="2400" dirty="0"/>
          </a:p>
          <a:p>
            <a:pPr marL="0" indent="0">
              <a:buNone/>
            </a:pPr>
            <a:r>
              <a:rPr lang="en-US" sz="2400" dirty="0"/>
              <a:t>Some Types of Intervention: </a:t>
            </a:r>
          </a:p>
          <a:p>
            <a:pPr marL="457200" indent="-457200">
              <a:lnSpc>
                <a:spcPct val="130000"/>
              </a:lnSpc>
              <a:buFont typeface="+mj-lt"/>
              <a:buAutoNum type="arabicPeriod"/>
            </a:pPr>
            <a:r>
              <a:rPr lang="en-US" sz="2400" dirty="0"/>
              <a:t>Superficial corrections</a:t>
            </a:r>
          </a:p>
          <a:p>
            <a:pPr marL="0" indent="0">
              <a:lnSpc>
                <a:spcPct val="130000"/>
              </a:lnSpc>
              <a:buNone/>
            </a:pPr>
            <a:r>
              <a:rPr lang="en-US" sz="2400" dirty="0"/>
              <a:t>	e.g. “don’t talk so loud”,  “don’t be so monotone” </a:t>
            </a:r>
          </a:p>
          <a:p>
            <a:pPr marL="0" indent="0">
              <a:lnSpc>
                <a:spcPct val="130000"/>
              </a:lnSpc>
              <a:buNone/>
            </a:pPr>
            <a:r>
              <a:rPr lang="en-US" sz="2400" dirty="0"/>
              <a:t>2. Perception exercises</a:t>
            </a:r>
          </a:p>
          <a:p>
            <a:pPr marL="0" indent="0">
              <a:lnSpc>
                <a:spcPct val="130000"/>
              </a:lnSpc>
              <a:buNone/>
            </a:pPr>
            <a:r>
              <a:rPr lang="en-US" sz="2400" dirty="0"/>
              <a:t>3. Production practice </a:t>
            </a:r>
          </a:p>
          <a:p>
            <a:pPr marL="0" indent="0">
              <a:lnSpc>
                <a:spcPct val="150000"/>
              </a:lnSpc>
              <a:buNone/>
            </a:pPr>
            <a:endParaRPr lang="en-US" sz="1400" dirty="0"/>
          </a:p>
        </p:txBody>
      </p:sp>
    </p:spTree>
    <p:extLst>
      <p:ext uri="{BB962C8B-B14F-4D97-AF65-F5344CB8AC3E}">
        <p14:creationId xmlns:p14="http://schemas.microsoft.com/office/powerpoint/2010/main" val="292031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1E69FC3-713C-6563-C582-9050CED5B7A0}"/>
              </a:ext>
            </a:extLst>
          </p:cNvPr>
          <p:cNvGrpSpPr/>
          <p:nvPr/>
        </p:nvGrpSpPr>
        <p:grpSpPr>
          <a:xfrm>
            <a:off x="39163" y="2683313"/>
            <a:ext cx="1511085" cy="1597577"/>
            <a:chOff x="162732" y="2551407"/>
            <a:chExt cx="1511085" cy="1597577"/>
          </a:xfrm>
        </p:grpSpPr>
        <p:grpSp>
          <p:nvGrpSpPr>
            <p:cNvPr id="9" name="Group 8">
              <a:extLst>
                <a:ext uri="{FF2B5EF4-FFF2-40B4-BE49-F238E27FC236}">
                  <a16:creationId xmlns:a16="http://schemas.microsoft.com/office/drawing/2014/main" id="{DF45FE46-05C4-040A-88AA-D9C0B53259F4}"/>
                </a:ext>
              </a:extLst>
            </p:cNvPr>
            <p:cNvGrpSpPr/>
            <p:nvPr/>
          </p:nvGrpSpPr>
          <p:grpSpPr>
            <a:xfrm>
              <a:off x="596687" y="2551407"/>
              <a:ext cx="480447" cy="1069383"/>
              <a:chOff x="1139126" y="2464231"/>
              <a:chExt cx="480447" cy="1069383"/>
            </a:xfrm>
          </p:grpSpPr>
          <p:sp>
            <p:nvSpPr>
              <p:cNvPr id="8" name="Isosceles Triangle 7">
                <a:extLst>
                  <a:ext uri="{FF2B5EF4-FFF2-40B4-BE49-F238E27FC236}">
                    <a16:creationId xmlns:a16="http://schemas.microsoft.com/office/drawing/2014/main" id="{8CFD126C-F2B6-6091-C304-4F3E4A7F8BFC}"/>
                  </a:ext>
                </a:extLst>
              </p:cNvPr>
              <p:cNvSpPr/>
              <p:nvPr/>
            </p:nvSpPr>
            <p:spPr bwMode="auto">
              <a:xfrm>
                <a:off x="1162373" y="2743200"/>
                <a:ext cx="433952" cy="79041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 name="Oval 6">
                <a:extLst>
                  <a:ext uri="{FF2B5EF4-FFF2-40B4-BE49-F238E27FC236}">
                    <a16:creationId xmlns:a16="http://schemas.microsoft.com/office/drawing/2014/main" id="{20C1E4D6-0B07-AB10-8465-3D37E1A7CD30}"/>
                  </a:ext>
                </a:extLst>
              </p:cNvPr>
              <p:cNvSpPr/>
              <p:nvPr/>
            </p:nvSpPr>
            <p:spPr bwMode="auto">
              <a:xfrm>
                <a:off x="1139126" y="2464231"/>
                <a:ext cx="480447" cy="52694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15" name="TextBox 14">
              <a:extLst>
                <a:ext uri="{FF2B5EF4-FFF2-40B4-BE49-F238E27FC236}">
                  <a16:creationId xmlns:a16="http://schemas.microsoft.com/office/drawing/2014/main" id="{165E6241-4385-3CE7-EE1E-D1F3996CC088}"/>
                </a:ext>
              </a:extLst>
            </p:cNvPr>
            <p:cNvSpPr txBox="1"/>
            <p:nvPr/>
          </p:nvSpPr>
          <p:spPr>
            <a:xfrm>
              <a:off x="162732" y="3779652"/>
              <a:ext cx="1511085" cy="369332"/>
            </a:xfrm>
            <a:prstGeom prst="rect">
              <a:avLst/>
            </a:prstGeom>
            <a:noFill/>
          </p:spPr>
          <p:txBody>
            <a:bodyPr wrap="square" rtlCol="0">
              <a:spAutoFit/>
            </a:bodyPr>
            <a:lstStyle/>
            <a:p>
              <a:r>
                <a:rPr lang="en-US"/>
                <a:t>interlocutor </a:t>
              </a:r>
            </a:p>
          </p:txBody>
        </p:sp>
      </p:grpSp>
      <p:pic>
        <p:nvPicPr>
          <p:cNvPr id="3" name="Picture 2" descr="File:Signal-speech-martin-de.png">
            <a:extLst>
              <a:ext uri="{FF2B5EF4-FFF2-40B4-BE49-F238E27FC236}">
                <a16:creationId xmlns:a16="http://schemas.microsoft.com/office/drawing/2014/main" id="{917BCD32-74A7-C7CC-6938-2E32E74ABAF9}"/>
              </a:ext>
            </a:extLst>
          </p:cNvPr>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288" r="68769"/>
          <a:stretch/>
        </p:blipFill>
        <p:spPr bwMode="auto">
          <a:xfrm>
            <a:off x="952995" y="2102463"/>
            <a:ext cx="914968" cy="756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666F36-9DA1-13B6-FA13-0851AE818A41}"/>
              </a:ext>
            </a:extLst>
          </p:cNvPr>
          <p:cNvSpPr txBox="1"/>
          <p:nvPr/>
        </p:nvSpPr>
        <p:spPr>
          <a:xfrm>
            <a:off x="2131434" y="1557415"/>
            <a:ext cx="1818470" cy="646331"/>
          </a:xfrm>
          <a:prstGeom prst="rect">
            <a:avLst/>
          </a:prstGeom>
          <a:noFill/>
        </p:spPr>
        <p:txBody>
          <a:bodyPr wrap="square" rtlCol="0">
            <a:spAutoFit/>
          </a:bodyPr>
          <a:lstStyle/>
          <a:p>
            <a:r>
              <a:rPr lang="en-US"/>
              <a:t>low-level </a:t>
            </a:r>
          </a:p>
          <a:p>
            <a:r>
              <a:rPr lang="en-US"/>
              <a:t>perception </a:t>
            </a:r>
          </a:p>
        </p:txBody>
      </p:sp>
      <p:sp>
        <p:nvSpPr>
          <p:cNvPr id="6" name="TextBox 5">
            <a:extLst>
              <a:ext uri="{FF2B5EF4-FFF2-40B4-BE49-F238E27FC236}">
                <a16:creationId xmlns:a16="http://schemas.microsoft.com/office/drawing/2014/main" id="{73ED73A1-8A91-CFCA-1C2C-445D1EDCD306}"/>
              </a:ext>
            </a:extLst>
          </p:cNvPr>
          <p:cNvSpPr txBox="1"/>
          <p:nvPr/>
        </p:nvSpPr>
        <p:spPr>
          <a:xfrm>
            <a:off x="7114641" y="3760842"/>
            <a:ext cx="1823068" cy="923330"/>
          </a:xfrm>
          <a:prstGeom prst="rect">
            <a:avLst/>
          </a:prstGeom>
          <a:noFill/>
        </p:spPr>
        <p:txBody>
          <a:bodyPr wrap="square" rtlCol="0">
            <a:spAutoFit/>
          </a:bodyPr>
          <a:lstStyle/>
          <a:p>
            <a:r>
              <a:rPr lang="en-US"/>
              <a:t>communicative intent formulation  </a:t>
            </a:r>
          </a:p>
        </p:txBody>
      </p:sp>
      <p:sp>
        <p:nvSpPr>
          <p:cNvPr id="19" name="TextBox 18">
            <a:extLst>
              <a:ext uri="{FF2B5EF4-FFF2-40B4-BE49-F238E27FC236}">
                <a16:creationId xmlns:a16="http://schemas.microsoft.com/office/drawing/2014/main" id="{DFAADA99-B472-482F-5FAC-323D5B4BCB53}"/>
              </a:ext>
            </a:extLst>
          </p:cNvPr>
          <p:cNvSpPr txBox="1"/>
          <p:nvPr/>
        </p:nvSpPr>
        <p:spPr>
          <a:xfrm>
            <a:off x="7089637" y="2189974"/>
            <a:ext cx="1369226" cy="923330"/>
          </a:xfrm>
          <a:prstGeom prst="rect">
            <a:avLst/>
          </a:prstGeom>
          <a:noFill/>
        </p:spPr>
        <p:txBody>
          <a:bodyPr wrap="square" rtlCol="0">
            <a:spAutoFit/>
          </a:bodyPr>
          <a:lstStyle/>
          <a:p>
            <a:r>
              <a:rPr lang="en-US"/>
              <a:t>attaining</a:t>
            </a:r>
          </a:p>
          <a:p>
            <a:r>
              <a:rPr lang="en-US"/>
              <a:t>situation </a:t>
            </a:r>
          </a:p>
          <a:p>
            <a:r>
              <a:rPr lang="en-US"/>
              <a:t>awareness</a:t>
            </a:r>
          </a:p>
        </p:txBody>
      </p:sp>
      <p:pic>
        <p:nvPicPr>
          <p:cNvPr id="21" name="Picture 20" descr="File:Signal-speech-martin-de.png">
            <a:extLst>
              <a:ext uri="{FF2B5EF4-FFF2-40B4-BE49-F238E27FC236}">
                <a16:creationId xmlns:a16="http://schemas.microsoft.com/office/drawing/2014/main" id="{054345CD-8D23-2580-03FD-919261B8A0B6}"/>
              </a:ext>
            </a:extLst>
          </p:cNvPr>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6700" r="22357" b="-4474"/>
          <a:stretch/>
        </p:blipFill>
        <p:spPr bwMode="auto">
          <a:xfrm>
            <a:off x="1092764" y="3837175"/>
            <a:ext cx="914968" cy="138092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72141695-5D1E-9BC3-A5BD-A928CF7B113E}"/>
              </a:ext>
            </a:extLst>
          </p:cNvPr>
          <p:cNvCxnSpPr>
            <a:cxnSpLocks/>
          </p:cNvCxnSpPr>
          <p:nvPr/>
        </p:nvCxnSpPr>
        <p:spPr bwMode="auto">
          <a:xfrm flipV="1">
            <a:off x="2131434" y="2092698"/>
            <a:ext cx="1773464" cy="38804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1B35BC78-65A5-3964-5EC7-40A3FF8AF8F7}"/>
              </a:ext>
            </a:extLst>
          </p:cNvPr>
          <p:cNvCxnSpPr>
            <a:cxnSpLocks/>
          </p:cNvCxnSpPr>
          <p:nvPr/>
        </p:nvCxnSpPr>
        <p:spPr bwMode="auto">
          <a:xfrm>
            <a:off x="6533081" y="2260284"/>
            <a:ext cx="530198" cy="76097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678A6E2C-3ED1-90E6-C880-04CFFFE5802A}"/>
              </a:ext>
            </a:extLst>
          </p:cNvPr>
          <p:cNvCxnSpPr>
            <a:cxnSpLocks/>
          </p:cNvCxnSpPr>
          <p:nvPr/>
        </p:nvCxnSpPr>
        <p:spPr bwMode="auto">
          <a:xfrm flipH="1">
            <a:off x="6772613" y="3511854"/>
            <a:ext cx="371414" cy="101341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2583C4AD-8AF5-0CD3-CCED-42525479ED0C}"/>
              </a:ext>
            </a:extLst>
          </p:cNvPr>
          <p:cNvSpPr txBox="1"/>
          <p:nvPr/>
        </p:nvSpPr>
        <p:spPr>
          <a:xfrm>
            <a:off x="496365" y="6437240"/>
            <a:ext cx="7466832" cy="246221"/>
          </a:xfrm>
          <a:prstGeom prst="rect">
            <a:avLst/>
          </a:prstGeom>
          <a:noFill/>
        </p:spPr>
        <p:txBody>
          <a:bodyPr wrap="square">
            <a:spAutoFit/>
          </a:bodyPr>
          <a:lstStyle/>
          <a:p>
            <a:r>
              <a:rPr lang="en-US" sz="1000">
                <a:latin typeface="Calibri" panose="020F0502020204030204" pitchFamily="34" charset="0"/>
                <a:cs typeface="Calibri" panose="020F0502020204030204" pitchFamily="34" charset="0"/>
              </a:rPr>
              <a:t>Aguirre, Ward, Avila 2022</a:t>
            </a:r>
          </a:p>
        </p:txBody>
      </p:sp>
      <p:sp>
        <p:nvSpPr>
          <p:cNvPr id="2" name="TextBox 1">
            <a:extLst>
              <a:ext uri="{FF2B5EF4-FFF2-40B4-BE49-F238E27FC236}">
                <a16:creationId xmlns:a16="http://schemas.microsoft.com/office/drawing/2014/main" id="{98CAE70C-3700-21A0-0A6C-237210A679FB}"/>
              </a:ext>
            </a:extLst>
          </p:cNvPr>
          <p:cNvSpPr txBox="1"/>
          <p:nvPr/>
        </p:nvSpPr>
        <p:spPr>
          <a:xfrm>
            <a:off x="4614594" y="1379859"/>
            <a:ext cx="1619007" cy="646331"/>
          </a:xfrm>
          <a:prstGeom prst="rect">
            <a:avLst/>
          </a:prstGeom>
          <a:noFill/>
        </p:spPr>
        <p:txBody>
          <a:bodyPr wrap="square" rtlCol="0">
            <a:spAutoFit/>
          </a:bodyPr>
          <a:lstStyle/>
          <a:p>
            <a:r>
              <a:rPr lang="en-US"/>
              <a:t>configuration </a:t>
            </a:r>
          </a:p>
          <a:p>
            <a:r>
              <a:rPr lang="en-US"/>
              <a:t>detection</a:t>
            </a:r>
          </a:p>
        </p:txBody>
      </p:sp>
      <p:cxnSp>
        <p:nvCxnSpPr>
          <p:cNvPr id="10" name="Straight Arrow Connector 9">
            <a:extLst>
              <a:ext uri="{FF2B5EF4-FFF2-40B4-BE49-F238E27FC236}">
                <a16:creationId xmlns:a16="http://schemas.microsoft.com/office/drawing/2014/main" id="{A72C7184-CC6F-96E6-09C2-31BD1571681B}"/>
              </a:ext>
            </a:extLst>
          </p:cNvPr>
          <p:cNvCxnSpPr>
            <a:cxnSpLocks/>
          </p:cNvCxnSpPr>
          <p:nvPr/>
        </p:nvCxnSpPr>
        <p:spPr bwMode="auto">
          <a:xfrm>
            <a:off x="4486439" y="2032566"/>
            <a:ext cx="1604466" cy="15740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5" name="TextBox 4">
            <a:extLst>
              <a:ext uri="{FF2B5EF4-FFF2-40B4-BE49-F238E27FC236}">
                <a16:creationId xmlns:a16="http://schemas.microsoft.com/office/drawing/2014/main" id="{6718E667-7D1D-9F8D-D055-A6B3D30799D0}"/>
              </a:ext>
            </a:extLst>
          </p:cNvPr>
          <p:cNvSpPr txBox="1"/>
          <p:nvPr/>
        </p:nvSpPr>
        <p:spPr>
          <a:xfrm>
            <a:off x="5599474" y="5493184"/>
            <a:ext cx="1969009" cy="646331"/>
          </a:xfrm>
          <a:prstGeom prst="rect">
            <a:avLst/>
          </a:prstGeom>
          <a:noFill/>
        </p:spPr>
        <p:txBody>
          <a:bodyPr wrap="square" rtlCol="0">
            <a:spAutoFit/>
          </a:bodyPr>
          <a:lstStyle/>
          <a:p>
            <a:r>
              <a:rPr lang="en-US"/>
              <a:t>plan selection and assembly</a:t>
            </a:r>
          </a:p>
        </p:txBody>
      </p:sp>
      <p:cxnSp>
        <p:nvCxnSpPr>
          <p:cNvPr id="14" name="Straight Arrow Connector 13">
            <a:extLst>
              <a:ext uri="{FF2B5EF4-FFF2-40B4-BE49-F238E27FC236}">
                <a16:creationId xmlns:a16="http://schemas.microsoft.com/office/drawing/2014/main" id="{5E7EEF46-210B-D010-8AD3-2DD8AE72E235}"/>
              </a:ext>
            </a:extLst>
          </p:cNvPr>
          <p:cNvCxnSpPr>
            <a:cxnSpLocks/>
          </p:cNvCxnSpPr>
          <p:nvPr/>
        </p:nvCxnSpPr>
        <p:spPr bwMode="auto">
          <a:xfrm flipH="1">
            <a:off x="5490301" y="4757844"/>
            <a:ext cx="1282311" cy="93669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0" name="TextBox 19">
            <a:extLst>
              <a:ext uri="{FF2B5EF4-FFF2-40B4-BE49-F238E27FC236}">
                <a16:creationId xmlns:a16="http://schemas.microsoft.com/office/drawing/2014/main" id="{01312F17-37D3-6002-A360-D12BCAD71AA8}"/>
              </a:ext>
            </a:extLst>
          </p:cNvPr>
          <p:cNvSpPr txBox="1"/>
          <p:nvPr/>
        </p:nvSpPr>
        <p:spPr>
          <a:xfrm>
            <a:off x="2396012" y="5231174"/>
            <a:ext cx="2211093" cy="646331"/>
          </a:xfrm>
          <a:prstGeom prst="rect">
            <a:avLst/>
          </a:prstGeom>
          <a:noFill/>
        </p:spPr>
        <p:txBody>
          <a:bodyPr wrap="square" rtlCol="0">
            <a:spAutoFit/>
          </a:bodyPr>
          <a:lstStyle/>
          <a:p>
            <a:r>
              <a:rPr lang="en-US"/>
              <a:t>plan execution,  </a:t>
            </a:r>
          </a:p>
          <a:p>
            <a:r>
              <a:rPr lang="en-US"/>
              <a:t>low-level control </a:t>
            </a:r>
          </a:p>
        </p:txBody>
      </p:sp>
      <p:cxnSp>
        <p:nvCxnSpPr>
          <p:cNvPr id="22" name="Straight Arrow Connector 21">
            <a:extLst>
              <a:ext uri="{FF2B5EF4-FFF2-40B4-BE49-F238E27FC236}">
                <a16:creationId xmlns:a16="http://schemas.microsoft.com/office/drawing/2014/main" id="{7D9D041E-2BF4-1D00-FE06-051C78DA309C}"/>
              </a:ext>
            </a:extLst>
          </p:cNvPr>
          <p:cNvCxnSpPr>
            <a:cxnSpLocks/>
          </p:cNvCxnSpPr>
          <p:nvPr/>
        </p:nvCxnSpPr>
        <p:spPr bwMode="auto">
          <a:xfrm flipH="1" flipV="1">
            <a:off x="2242441" y="4681455"/>
            <a:ext cx="2482035" cy="87288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6BE6BA1B-AFC6-4DD1-BD28-D2E745207A7C}"/>
              </a:ext>
            </a:extLst>
          </p:cNvPr>
          <p:cNvCxnSpPr>
            <a:cxnSpLocks/>
          </p:cNvCxnSpPr>
          <p:nvPr/>
        </p:nvCxnSpPr>
        <p:spPr bwMode="auto">
          <a:xfrm flipH="1">
            <a:off x="2916186" y="2115354"/>
            <a:ext cx="1494239" cy="240991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3BB7EA79-A32C-36F4-3F68-245EC8B5119A}"/>
              </a:ext>
            </a:extLst>
          </p:cNvPr>
          <p:cNvSpPr txBox="1"/>
          <p:nvPr/>
        </p:nvSpPr>
        <p:spPr>
          <a:xfrm>
            <a:off x="3309924" y="3869887"/>
            <a:ext cx="1818470" cy="646331"/>
          </a:xfrm>
          <a:prstGeom prst="rect">
            <a:avLst/>
          </a:prstGeom>
          <a:noFill/>
        </p:spPr>
        <p:txBody>
          <a:bodyPr wrap="square" rtlCol="0">
            <a:spAutoFit/>
          </a:bodyPr>
          <a:lstStyle/>
          <a:p>
            <a:r>
              <a:rPr lang="en-US"/>
              <a:t>turn</a:t>
            </a:r>
          </a:p>
          <a:p>
            <a:r>
              <a:rPr lang="en-US"/>
              <a:t>management</a:t>
            </a:r>
          </a:p>
        </p:txBody>
      </p:sp>
      <p:cxnSp>
        <p:nvCxnSpPr>
          <p:cNvPr id="17" name="Straight Arrow Connector 16">
            <a:extLst>
              <a:ext uri="{FF2B5EF4-FFF2-40B4-BE49-F238E27FC236}">
                <a16:creationId xmlns:a16="http://schemas.microsoft.com/office/drawing/2014/main" id="{503498B0-7EDD-ABC6-E02B-011EF57BA349}"/>
              </a:ext>
            </a:extLst>
          </p:cNvPr>
          <p:cNvCxnSpPr>
            <a:cxnSpLocks/>
          </p:cNvCxnSpPr>
          <p:nvPr/>
        </p:nvCxnSpPr>
        <p:spPr bwMode="auto">
          <a:xfrm flipH="1" flipV="1">
            <a:off x="3949904" y="4621014"/>
            <a:ext cx="1474193" cy="69545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4A96F446-D0BA-A85E-9537-E17C84E66C37}"/>
              </a:ext>
            </a:extLst>
          </p:cNvPr>
          <p:cNvSpPr txBox="1"/>
          <p:nvPr/>
        </p:nvSpPr>
        <p:spPr>
          <a:xfrm>
            <a:off x="4564412" y="4626670"/>
            <a:ext cx="1969009" cy="369332"/>
          </a:xfrm>
          <a:prstGeom prst="rect">
            <a:avLst/>
          </a:prstGeom>
          <a:noFill/>
        </p:spPr>
        <p:txBody>
          <a:bodyPr wrap="square" rtlCol="0">
            <a:spAutoFit/>
          </a:bodyPr>
          <a:lstStyle/>
          <a:p>
            <a:r>
              <a:rPr lang="en-US"/>
              <a:t>meta-cognition</a:t>
            </a:r>
          </a:p>
        </p:txBody>
      </p:sp>
      <p:sp>
        <p:nvSpPr>
          <p:cNvPr id="18" name="Flowchart: Magnetic Disk 17">
            <a:extLst>
              <a:ext uri="{FF2B5EF4-FFF2-40B4-BE49-F238E27FC236}">
                <a16:creationId xmlns:a16="http://schemas.microsoft.com/office/drawing/2014/main" id="{9B738691-01FC-90A8-E488-64BB2D0CD5F4}"/>
              </a:ext>
            </a:extLst>
          </p:cNvPr>
          <p:cNvSpPr/>
          <p:nvPr/>
        </p:nvSpPr>
        <p:spPr bwMode="auto">
          <a:xfrm>
            <a:off x="4724476" y="2936561"/>
            <a:ext cx="1301858" cy="790414"/>
          </a:xfrm>
          <a:prstGeom prst="flowChartMagneticDisk">
            <a:avLst/>
          </a:prstGeom>
          <a:solidFill>
            <a:srgbClr val="2688EA"/>
          </a:solidFill>
          <a:ln w="28575"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knowledge </a:t>
            </a:r>
          </a:p>
        </p:txBody>
      </p:sp>
      <p:cxnSp>
        <p:nvCxnSpPr>
          <p:cNvPr id="25" name="Straight Arrow Connector 24">
            <a:extLst>
              <a:ext uri="{FF2B5EF4-FFF2-40B4-BE49-F238E27FC236}">
                <a16:creationId xmlns:a16="http://schemas.microsoft.com/office/drawing/2014/main" id="{FD7213B9-8EC0-3060-C683-0BB313C7CC93}"/>
              </a:ext>
            </a:extLst>
          </p:cNvPr>
          <p:cNvCxnSpPr>
            <a:cxnSpLocks/>
          </p:cNvCxnSpPr>
          <p:nvPr/>
        </p:nvCxnSpPr>
        <p:spPr bwMode="auto">
          <a:xfrm flipV="1">
            <a:off x="5288672" y="2228347"/>
            <a:ext cx="135425" cy="586736"/>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95FE25A4-E494-AF89-43C3-3793E65A3459}"/>
              </a:ext>
            </a:extLst>
          </p:cNvPr>
          <p:cNvCxnSpPr>
            <a:cxnSpLocks/>
          </p:cNvCxnSpPr>
          <p:nvPr/>
        </p:nvCxnSpPr>
        <p:spPr bwMode="auto">
          <a:xfrm>
            <a:off x="5648983" y="3944225"/>
            <a:ext cx="682778" cy="875995"/>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85147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FB58-9ADD-F202-EF00-1F61ACED5CA5}"/>
              </a:ext>
            </a:extLst>
          </p:cNvPr>
          <p:cNvSpPr>
            <a:spLocks noGrp="1"/>
          </p:cNvSpPr>
          <p:nvPr>
            <p:ph type="title"/>
          </p:nvPr>
        </p:nvSpPr>
        <p:spPr>
          <a:xfrm>
            <a:off x="457200" y="132121"/>
            <a:ext cx="8229600" cy="1143000"/>
          </a:xfrm>
        </p:spPr>
        <p:txBody>
          <a:bodyPr/>
          <a:lstStyle/>
          <a:p>
            <a:pPr algn="l"/>
            <a:r>
              <a:rPr lang="en-US" dirty="0"/>
              <a:t>Teaching Needs</a:t>
            </a:r>
          </a:p>
        </p:txBody>
      </p:sp>
      <p:sp>
        <p:nvSpPr>
          <p:cNvPr id="3" name="Content Placeholder 2">
            <a:extLst>
              <a:ext uri="{FF2B5EF4-FFF2-40B4-BE49-F238E27FC236}">
                <a16:creationId xmlns:a16="http://schemas.microsoft.com/office/drawing/2014/main" id="{5745E436-36C9-EB65-0594-46096AB5080E}"/>
              </a:ext>
            </a:extLst>
          </p:cNvPr>
          <p:cNvSpPr>
            <a:spLocks noGrp="1"/>
          </p:cNvSpPr>
          <p:nvPr>
            <p:ph idx="1"/>
          </p:nvPr>
        </p:nvSpPr>
        <p:spPr>
          <a:xfrm>
            <a:off x="628341" y="1512906"/>
            <a:ext cx="5543859" cy="4495800"/>
          </a:xfrm>
        </p:spPr>
        <p:txBody>
          <a:bodyPr/>
          <a:lstStyle/>
          <a:p>
            <a:pPr marL="0" indent="0">
              <a:buNone/>
            </a:pPr>
            <a:r>
              <a:rPr lang="en-US" sz="2400" dirty="0"/>
              <a:t>Knowledge</a:t>
            </a:r>
          </a:p>
          <a:p>
            <a:pPr marL="0" indent="0">
              <a:buNone/>
            </a:pPr>
            <a:endParaRPr lang="en-US" sz="2400" dirty="0"/>
          </a:p>
          <a:p>
            <a:pPr marL="0" indent="0">
              <a:buNone/>
            </a:pPr>
            <a:r>
              <a:rPr lang="en-US" sz="2400" dirty="0"/>
              <a:t>Perception skills, production skills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Interaction skills</a:t>
            </a:r>
          </a:p>
          <a:p>
            <a:pPr marL="0" indent="0">
              <a:buNone/>
            </a:pPr>
            <a:endParaRPr lang="en-US" sz="2400" dirty="0"/>
          </a:p>
          <a:p>
            <a:pPr marL="0" indent="0">
              <a:buNone/>
            </a:pPr>
            <a:r>
              <a:rPr lang="en-US" sz="2400" dirty="0"/>
              <a:t>Risk acceptance</a:t>
            </a:r>
          </a:p>
        </p:txBody>
      </p:sp>
      <p:pic>
        <p:nvPicPr>
          <p:cNvPr id="2050" name="Picture 2">
            <a:extLst>
              <a:ext uri="{FF2B5EF4-FFF2-40B4-BE49-F238E27FC236}">
                <a16:creationId xmlns:a16="http://schemas.microsoft.com/office/drawing/2014/main" id="{3B21FD56-58A8-8916-86BE-15BCE4921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388" y="1639906"/>
            <a:ext cx="3178630" cy="19706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A9D48DB-3BB2-D745-9448-276F4024375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611"/>
          <a:stretch/>
        </p:blipFill>
        <p:spPr bwMode="auto">
          <a:xfrm>
            <a:off x="5439388" y="4017943"/>
            <a:ext cx="3178630" cy="18718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D44E64D-899B-0755-3D2D-20244B18FD41}"/>
              </a:ext>
            </a:extLst>
          </p:cNvPr>
          <p:cNvSpPr txBox="1">
            <a:spLocks/>
          </p:cNvSpPr>
          <p:nvPr/>
        </p:nvSpPr>
        <p:spPr bwMode="auto">
          <a:xfrm>
            <a:off x="1371601" y="2495549"/>
            <a:ext cx="3200399" cy="2171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endParaRPr lang="en-US" sz="2400" kern="0"/>
          </a:p>
          <a:p>
            <a:pPr marL="0" indent="0">
              <a:buFontTx/>
              <a:buNone/>
            </a:pPr>
            <a:r>
              <a:rPr lang="en-US" sz="2400" kern="0"/>
              <a:t>Low-level</a:t>
            </a:r>
          </a:p>
          <a:p>
            <a:pPr marL="0" indent="0">
              <a:buFontTx/>
              <a:buNone/>
            </a:pPr>
            <a:r>
              <a:rPr lang="en-US" sz="2400" kern="0"/>
              <a:t>Phonological</a:t>
            </a:r>
          </a:p>
          <a:p>
            <a:pPr marL="0" indent="0">
              <a:buFontTx/>
              <a:buNone/>
            </a:pPr>
            <a:r>
              <a:rPr lang="en-US" sz="2400" kern="0"/>
              <a:t>Pragmatic </a:t>
            </a:r>
          </a:p>
        </p:txBody>
      </p:sp>
    </p:spTree>
    <p:extLst>
      <p:ext uri="{BB962C8B-B14F-4D97-AF65-F5344CB8AC3E}">
        <p14:creationId xmlns:p14="http://schemas.microsoft.com/office/powerpoint/2010/main" val="3110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Summary</a:t>
            </a:r>
          </a:p>
        </p:txBody>
      </p:sp>
      <p:sp>
        <p:nvSpPr>
          <p:cNvPr id="3" name="Content Placeholder 2"/>
          <p:cNvSpPr>
            <a:spLocks noGrp="1"/>
          </p:cNvSpPr>
          <p:nvPr>
            <p:ph idx="1"/>
          </p:nvPr>
        </p:nvSpPr>
        <p:spPr>
          <a:xfrm>
            <a:off x="457200" y="1765300"/>
            <a:ext cx="8229600" cy="4495800"/>
          </a:xfrm>
        </p:spPr>
        <p:txBody>
          <a:bodyPr/>
          <a:lstStyle/>
          <a:p>
            <a:pPr marL="0" indent="0">
              <a:buNone/>
            </a:pPr>
            <a:r>
              <a:rPr lang="en-US" sz="2400" dirty="0"/>
              <a:t>Teaching prosody:  important,  diverse,  and difficult.</a:t>
            </a:r>
          </a:p>
        </p:txBody>
      </p:sp>
    </p:spTree>
    <p:extLst>
      <p:ext uri="{BB962C8B-B14F-4D97-AF65-F5344CB8AC3E}">
        <p14:creationId xmlns:p14="http://schemas.microsoft.com/office/powerpoint/2010/main" val="421444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B62814-A5DB-485A-8FD9-CECE35F170E1}"/>
              </a:ext>
            </a:extLst>
          </p:cNvPr>
          <p:cNvSpPr/>
          <p:nvPr/>
        </p:nvSpPr>
        <p:spPr bwMode="auto">
          <a:xfrm>
            <a:off x="2385886" y="647700"/>
            <a:ext cx="1181579" cy="38219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intention</a:t>
            </a:r>
          </a:p>
        </p:txBody>
      </p:sp>
      <p:sp>
        <p:nvSpPr>
          <p:cNvPr id="5" name="Rectangle 4">
            <a:extLst>
              <a:ext uri="{FF2B5EF4-FFF2-40B4-BE49-F238E27FC236}">
                <a16:creationId xmlns:a16="http://schemas.microsoft.com/office/drawing/2014/main" id="{6395ED9D-063B-458A-9476-0C1773A464BD}"/>
              </a:ext>
            </a:extLst>
          </p:cNvPr>
          <p:cNvSpPr/>
          <p:nvPr/>
        </p:nvSpPr>
        <p:spPr bwMode="auto">
          <a:xfrm>
            <a:off x="3436018" y="1602593"/>
            <a:ext cx="1181579"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p</a:t>
            </a:r>
            <a:r>
              <a:rPr kumimoji="1" lang="en-US" sz="1800" b="0" i="0" u="none" strike="noStrike" cap="none" normalizeH="0" baseline="0">
                <a:ln>
                  <a:noFill/>
                </a:ln>
                <a:solidFill>
                  <a:schemeClr val="tx1"/>
                </a:solidFill>
                <a:effectLst/>
                <a:latin typeface="Arial" charset="0"/>
                <a:ea typeface="ＭＳ Ｐゴシック" pitchFamily="50" charset="-128"/>
              </a:rPr>
              <a:t>honeme sequence</a:t>
            </a:r>
          </a:p>
        </p:txBody>
      </p:sp>
      <p:sp>
        <p:nvSpPr>
          <p:cNvPr id="6" name="Rectangle 5">
            <a:extLst>
              <a:ext uri="{FF2B5EF4-FFF2-40B4-BE49-F238E27FC236}">
                <a16:creationId xmlns:a16="http://schemas.microsoft.com/office/drawing/2014/main" id="{D09BBA5C-59B3-4E2C-B05F-2E8F8ACADAD9}"/>
              </a:ext>
            </a:extLst>
          </p:cNvPr>
          <p:cNvSpPr/>
          <p:nvPr/>
        </p:nvSpPr>
        <p:spPr bwMode="auto">
          <a:xfrm>
            <a:off x="1028575" y="1602593"/>
            <a:ext cx="1443036"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p</a:t>
            </a:r>
            <a:r>
              <a:rPr kumimoji="1" lang="en-US" sz="1800" b="0" i="0" u="none" strike="noStrike" cap="none" normalizeH="0" baseline="0">
                <a:ln>
                  <a:noFill/>
                </a:ln>
                <a:solidFill>
                  <a:schemeClr val="tx1"/>
                </a:solidFill>
                <a:effectLst/>
                <a:latin typeface="Arial" charset="0"/>
                <a:ea typeface="ＭＳ Ｐゴシック" pitchFamily="50" charset="-128"/>
              </a:rPr>
              <a:t>rosodic specification</a:t>
            </a:r>
          </a:p>
        </p:txBody>
      </p:sp>
      <p:sp>
        <p:nvSpPr>
          <p:cNvPr id="7" name="Rectangle 6">
            <a:extLst>
              <a:ext uri="{FF2B5EF4-FFF2-40B4-BE49-F238E27FC236}">
                <a16:creationId xmlns:a16="http://schemas.microsoft.com/office/drawing/2014/main" id="{AB00ED37-9CA2-42D7-BE57-0CC72AE9CE3E}"/>
              </a:ext>
            </a:extLst>
          </p:cNvPr>
          <p:cNvSpPr/>
          <p:nvPr/>
        </p:nvSpPr>
        <p:spPr bwMode="auto">
          <a:xfrm>
            <a:off x="6157786" y="5233012"/>
            <a:ext cx="1338249" cy="53697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500" b="0" i="0" u="none" strike="noStrike" cap="none" normalizeH="0" baseline="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sound </a:t>
            </a:r>
          </a:p>
        </p:txBody>
      </p:sp>
      <p:sp>
        <p:nvSpPr>
          <p:cNvPr id="11" name="Rectangle 10">
            <a:extLst>
              <a:ext uri="{FF2B5EF4-FFF2-40B4-BE49-F238E27FC236}">
                <a16:creationId xmlns:a16="http://schemas.microsoft.com/office/drawing/2014/main" id="{32AEC869-A4C3-4295-A601-6389C739DFE9}"/>
              </a:ext>
            </a:extLst>
          </p:cNvPr>
          <p:cNvSpPr/>
          <p:nvPr/>
        </p:nvSpPr>
        <p:spPr bwMode="auto">
          <a:xfrm>
            <a:off x="2135855" y="2790827"/>
            <a:ext cx="1888806" cy="3905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muscle control </a:t>
            </a:r>
          </a:p>
        </p:txBody>
      </p:sp>
      <p:cxnSp>
        <p:nvCxnSpPr>
          <p:cNvPr id="13" name="Straight Arrow Connector 12">
            <a:extLst>
              <a:ext uri="{FF2B5EF4-FFF2-40B4-BE49-F238E27FC236}">
                <a16:creationId xmlns:a16="http://schemas.microsoft.com/office/drawing/2014/main" id="{FB24F84F-2AC5-40FC-BABC-D5C10EF2537B}"/>
              </a:ext>
            </a:extLst>
          </p:cNvPr>
          <p:cNvCxnSpPr>
            <a:cxnSpLocks/>
          </p:cNvCxnSpPr>
          <p:nvPr/>
        </p:nvCxnSpPr>
        <p:spPr bwMode="auto">
          <a:xfrm flipH="1">
            <a:off x="2385886" y="1020372"/>
            <a:ext cx="354811" cy="568401"/>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15" name="Straight Arrow Connector 14">
            <a:extLst>
              <a:ext uri="{FF2B5EF4-FFF2-40B4-BE49-F238E27FC236}">
                <a16:creationId xmlns:a16="http://schemas.microsoft.com/office/drawing/2014/main" id="{C7D28C25-8051-4BC2-A74F-3B383907F35E}"/>
              </a:ext>
            </a:extLst>
          </p:cNvPr>
          <p:cNvCxnSpPr>
            <a:cxnSpLocks/>
          </p:cNvCxnSpPr>
          <p:nvPr/>
        </p:nvCxnSpPr>
        <p:spPr bwMode="auto">
          <a:xfrm>
            <a:off x="3271710" y="1020372"/>
            <a:ext cx="295755" cy="568401"/>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17" name="Straight Arrow Connector 16">
            <a:extLst>
              <a:ext uri="{FF2B5EF4-FFF2-40B4-BE49-F238E27FC236}">
                <a16:creationId xmlns:a16="http://schemas.microsoft.com/office/drawing/2014/main" id="{151AC718-C320-4EB7-AC8C-0B37B467702E}"/>
              </a:ext>
            </a:extLst>
          </p:cNvPr>
          <p:cNvCxnSpPr/>
          <p:nvPr/>
        </p:nvCxnSpPr>
        <p:spPr bwMode="auto">
          <a:xfrm>
            <a:off x="2135854" y="2288393"/>
            <a:ext cx="500065" cy="502434"/>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26" name="Straight Arrow Connector 25">
            <a:extLst>
              <a:ext uri="{FF2B5EF4-FFF2-40B4-BE49-F238E27FC236}">
                <a16:creationId xmlns:a16="http://schemas.microsoft.com/office/drawing/2014/main" id="{E955BF76-099C-4097-A51A-0F0B54F2CB53}"/>
              </a:ext>
            </a:extLst>
          </p:cNvPr>
          <p:cNvCxnSpPr/>
          <p:nvPr/>
        </p:nvCxnSpPr>
        <p:spPr bwMode="auto">
          <a:xfrm flipH="1">
            <a:off x="3483644" y="2288393"/>
            <a:ext cx="266699" cy="502434"/>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28" name="Straight Arrow Connector 27">
            <a:extLst>
              <a:ext uri="{FF2B5EF4-FFF2-40B4-BE49-F238E27FC236}">
                <a16:creationId xmlns:a16="http://schemas.microsoft.com/office/drawing/2014/main" id="{5AD1252A-BADA-4EE7-879C-626BC52F21F0}"/>
              </a:ext>
            </a:extLst>
          </p:cNvPr>
          <p:cNvCxnSpPr>
            <a:cxnSpLocks/>
            <a:endCxn id="10" idx="0"/>
          </p:cNvCxnSpPr>
          <p:nvPr/>
        </p:nvCxnSpPr>
        <p:spPr bwMode="auto">
          <a:xfrm flipH="1">
            <a:off x="1466019" y="3181351"/>
            <a:ext cx="1005592" cy="840570"/>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29" name="Straight Arrow Connector 28">
            <a:extLst>
              <a:ext uri="{FF2B5EF4-FFF2-40B4-BE49-F238E27FC236}">
                <a16:creationId xmlns:a16="http://schemas.microsoft.com/office/drawing/2014/main" id="{BAA13D66-4712-4C36-B3E1-10F48C1627E8}"/>
              </a:ext>
            </a:extLst>
          </p:cNvPr>
          <p:cNvCxnSpPr>
            <a:cxnSpLocks/>
            <a:stCxn id="11" idx="2"/>
          </p:cNvCxnSpPr>
          <p:nvPr/>
        </p:nvCxnSpPr>
        <p:spPr bwMode="auto">
          <a:xfrm flipH="1">
            <a:off x="3015728" y="3181351"/>
            <a:ext cx="64530" cy="576238"/>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cxnSp>
        <p:nvCxnSpPr>
          <p:cNvPr id="30" name="Straight Arrow Connector 29">
            <a:extLst>
              <a:ext uri="{FF2B5EF4-FFF2-40B4-BE49-F238E27FC236}">
                <a16:creationId xmlns:a16="http://schemas.microsoft.com/office/drawing/2014/main" id="{E0C3D5F5-121E-4781-A4B0-938DDD25BA13}"/>
              </a:ext>
            </a:extLst>
          </p:cNvPr>
          <p:cNvCxnSpPr>
            <a:cxnSpLocks/>
          </p:cNvCxnSpPr>
          <p:nvPr/>
        </p:nvCxnSpPr>
        <p:spPr bwMode="auto">
          <a:xfrm>
            <a:off x="3777730" y="3181351"/>
            <a:ext cx="629842" cy="576238"/>
          </a:xfrm>
          <a:prstGeom prst="straightConnector1">
            <a:avLst/>
          </a:prstGeom>
          <a:solidFill>
            <a:schemeClr val="accent1"/>
          </a:solidFill>
          <a:ln w="9525" cap="flat" cmpd="sng" algn="ctr">
            <a:solidFill>
              <a:schemeClr val="tx1"/>
            </a:solidFill>
            <a:prstDash val="solid"/>
            <a:round/>
            <a:headEnd type="none" w="med" len="med"/>
            <a:tailEnd type="triangle" w="lg" len="med"/>
          </a:ln>
          <a:effectLst/>
        </p:spPr>
      </p:cxnSp>
      <p:sp>
        <p:nvSpPr>
          <p:cNvPr id="44" name="Arrow: U-Turn 43">
            <a:extLst>
              <a:ext uri="{FF2B5EF4-FFF2-40B4-BE49-F238E27FC236}">
                <a16:creationId xmlns:a16="http://schemas.microsoft.com/office/drawing/2014/main" id="{A55A4F5E-06F8-4D58-A9D7-10BAA79491AA}"/>
              </a:ext>
            </a:extLst>
          </p:cNvPr>
          <p:cNvSpPr/>
          <p:nvPr/>
        </p:nvSpPr>
        <p:spPr bwMode="auto">
          <a:xfrm>
            <a:off x="1504836" y="4160512"/>
            <a:ext cx="5262994" cy="1206556"/>
          </a:xfrm>
          <a:prstGeom prst="uturnArrow">
            <a:avLst>
              <a:gd name="adj1" fmla="val 11580"/>
              <a:gd name="adj2" fmla="val 17106"/>
              <a:gd name="adj3" fmla="val 23421"/>
              <a:gd name="adj4" fmla="val 43750"/>
              <a:gd name="adj5" fmla="val 75000"/>
            </a:avLst>
          </a:prstGeom>
          <a:noFill/>
          <a:ln w="254000" cap="sq">
            <a:solidFill>
              <a:srgbClr val="92D050"/>
            </a:solidFill>
            <a:round/>
            <a:headEnd type="none" w="sm"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a:t>
            </a:r>
          </a:p>
        </p:txBody>
      </p:sp>
      <p:sp>
        <p:nvSpPr>
          <p:cNvPr id="10" name="Rectangle 9">
            <a:extLst>
              <a:ext uri="{FF2B5EF4-FFF2-40B4-BE49-F238E27FC236}">
                <a16:creationId xmlns:a16="http://schemas.microsoft.com/office/drawing/2014/main" id="{BF08F2ED-8C21-43BE-BC80-FB5FDFAED27A}"/>
              </a:ext>
            </a:extLst>
          </p:cNvPr>
          <p:cNvSpPr/>
          <p:nvPr/>
        </p:nvSpPr>
        <p:spPr bwMode="auto">
          <a:xfrm>
            <a:off x="919036" y="4021921"/>
            <a:ext cx="1093966" cy="151017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lungs</a:t>
            </a:r>
          </a:p>
        </p:txBody>
      </p:sp>
      <p:sp>
        <p:nvSpPr>
          <p:cNvPr id="9" name="Rectangle 8">
            <a:extLst>
              <a:ext uri="{FF2B5EF4-FFF2-40B4-BE49-F238E27FC236}">
                <a16:creationId xmlns:a16="http://schemas.microsoft.com/office/drawing/2014/main" id="{1C208DEA-4479-4201-93F2-D4272CB13DB8}"/>
              </a:ext>
            </a:extLst>
          </p:cNvPr>
          <p:cNvSpPr/>
          <p:nvPr/>
        </p:nvSpPr>
        <p:spPr bwMode="auto">
          <a:xfrm>
            <a:off x="2656637" y="3740227"/>
            <a:ext cx="795565" cy="84057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glottis</a:t>
            </a:r>
          </a:p>
          <a:p>
            <a:pPr marL="0" marR="0" indent="0" algn="ctr"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8" name="Rectangle 7">
            <a:extLst>
              <a:ext uri="{FF2B5EF4-FFF2-40B4-BE49-F238E27FC236}">
                <a16:creationId xmlns:a16="http://schemas.microsoft.com/office/drawing/2014/main" id="{4A0D5BDF-B6FD-458D-8D2B-B04A25C0D35B}"/>
              </a:ext>
            </a:extLst>
          </p:cNvPr>
          <p:cNvSpPr/>
          <p:nvPr/>
        </p:nvSpPr>
        <p:spPr bwMode="auto">
          <a:xfrm>
            <a:off x="4321845" y="3757590"/>
            <a:ext cx="1428750" cy="8120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articulators</a:t>
            </a:r>
          </a:p>
        </p:txBody>
      </p:sp>
      <p:sp>
        <p:nvSpPr>
          <p:cNvPr id="48" name="Rectangle 47">
            <a:extLst>
              <a:ext uri="{FF2B5EF4-FFF2-40B4-BE49-F238E27FC236}">
                <a16:creationId xmlns:a16="http://schemas.microsoft.com/office/drawing/2014/main" id="{877B6705-44DE-44CA-9DD8-F73BA702D0FB}"/>
              </a:ext>
            </a:extLst>
          </p:cNvPr>
          <p:cNvSpPr/>
          <p:nvPr/>
        </p:nvSpPr>
        <p:spPr bwMode="auto">
          <a:xfrm>
            <a:off x="2497583" y="4160512"/>
            <a:ext cx="1093966" cy="135251"/>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0" name="Rectangle 49">
            <a:extLst>
              <a:ext uri="{FF2B5EF4-FFF2-40B4-BE49-F238E27FC236}">
                <a16:creationId xmlns:a16="http://schemas.microsoft.com/office/drawing/2014/main" id="{816DB05C-5298-42C6-9AE6-449FD2E38D6C}"/>
              </a:ext>
            </a:extLst>
          </p:cNvPr>
          <p:cNvSpPr/>
          <p:nvPr/>
        </p:nvSpPr>
        <p:spPr bwMode="auto">
          <a:xfrm>
            <a:off x="4317785" y="4148113"/>
            <a:ext cx="1627094" cy="135251"/>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14" name="Straight Arrow Connector 13">
            <a:extLst>
              <a:ext uri="{FF2B5EF4-FFF2-40B4-BE49-F238E27FC236}">
                <a16:creationId xmlns:a16="http://schemas.microsoft.com/office/drawing/2014/main" id="{7BE9805B-E767-4B11-B95B-D41058C5C094}"/>
              </a:ext>
            </a:extLst>
          </p:cNvPr>
          <p:cNvCxnSpPr>
            <a:cxnSpLocks/>
            <a:endCxn id="4" idx="3"/>
          </p:cNvCxnSpPr>
          <p:nvPr/>
        </p:nvCxnSpPr>
        <p:spPr bwMode="auto">
          <a:xfrm flipH="1" flipV="1">
            <a:off x="3567465" y="838799"/>
            <a:ext cx="3438047" cy="26079"/>
          </a:xfrm>
          <a:prstGeom prst="straightConnector1">
            <a:avLst/>
          </a:prstGeom>
          <a:solidFill>
            <a:schemeClr val="accent1"/>
          </a:solidFill>
          <a:ln w="38100" cap="flat" cmpd="sng" algn="ctr">
            <a:solidFill>
              <a:schemeClr val="accent4">
                <a:lumMod val="50000"/>
              </a:schemeClr>
            </a:solidFill>
            <a:prstDash val="solid"/>
            <a:round/>
            <a:headEnd type="none" w="med" len="med"/>
            <a:tailEnd type="triangle" w="lg" len="med"/>
          </a:ln>
          <a:effectLst/>
        </p:spPr>
      </p:cxnSp>
      <p:sp>
        <p:nvSpPr>
          <p:cNvPr id="16" name="TextBox 15">
            <a:extLst>
              <a:ext uri="{FF2B5EF4-FFF2-40B4-BE49-F238E27FC236}">
                <a16:creationId xmlns:a16="http://schemas.microsoft.com/office/drawing/2014/main" id="{C39B8203-6FFD-403D-A3B3-0166EEC6BE61}"/>
              </a:ext>
            </a:extLst>
          </p:cNvPr>
          <p:cNvSpPr txBox="1"/>
          <p:nvPr/>
        </p:nvSpPr>
        <p:spPr>
          <a:xfrm>
            <a:off x="5255782" y="515632"/>
            <a:ext cx="2651736" cy="615553"/>
          </a:xfrm>
          <a:prstGeom prst="rect">
            <a:avLst/>
          </a:prstGeom>
          <a:noFill/>
        </p:spPr>
        <p:txBody>
          <a:bodyPr wrap="square" rtlCol="0">
            <a:spAutoFit/>
          </a:bodyPr>
          <a:lstStyle/>
          <a:p>
            <a:r>
              <a:rPr lang="en-US" sz="1600">
                <a:solidFill>
                  <a:schemeClr val="bg2">
                    <a:lumMod val="50000"/>
                    <a:lumOff val="50000"/>
                  </a:schemeClr>
                </a:solidFill>
              </a:rPr>
              <a:t>auditory feedback</a:t>
            </a:r>
          </a:p>
          <a:p>
            <a:endParaRPr lang="en-US"/>
          </a:p>
        </p:txBody>
      </p:sp>
      <p:cxnSp>
        <p:nvCxnSpPr>
          <p:cNvPr id="25" name="Straight Arrow Connector 24">
            <a:extLst>
              <a:ext uri="{FF2B5EF4-FFF2-40B4-BE49-F238E27FC236}">
                <a16:creationId xmlns:a16="http://schemas.microsoft.com/office/drawing/2014/main" id="{27F41DE4-AB38-4852-97BA-F677F2CEF8E2}"/>
              </a:ext>
            </a:extLst>
          </p:cNvPr>
          <p:cNvCxnSpPr>
            <a:cxnSpLocks/>
          </p:cNvCxnSpPr>
          <p:nvPr/>
        </p:nvCxnSpPr>
        <p:spPr bwMode="auto">
          <a:xfrm flipH="1">
            <a:off x="4024662" y="2971805"/>
            <a:ext cx="1011558" cy="1"/>
          </a:xfrm>
          <a:prstGeom prst="straightConnector1">
            <a:avLst/>
          </a:prstGeom>
          <a:solidFill>
            <a:schemeClr val="accent1"/>
          </a:solidFill>
          <a:ln w="38100" cap="flat" cmpd="sng" algn="ctr">
            <a:solidFill>
              <a:schemeClr val="accent4">
                <a:lumMod val="50000"/>
              </a:schemeClr>
            </a:solidFill>
            <a:prstDash val="solid"/>
            <a:round/>
            <a:headEnd type="none" w="med" len="med"/>
            <a:tailEnd type="triangle" w="lg" len="med"/>
          </a:ln>
          <a:effectLst/>
        </p:spPr>
      </p:cxnSp>
      <p:cxnSp>
        <p:nvCxnSpPr>
          <p:cNvPr id="21" name="Straight Connector 20">
            <a:extLst>
              <a:ext uri="{FF2B5EF4-FFF2-40B4-BE49-F238E27FC236}">
                <a16:creationId xmlns:a16="http://schemas.microsoft.com/office/drawing/2014/main" id="{779E097F-E432-483A-9567-19C30FE27C9F}"/>
              </a:ext>
            </a:extLst>
          </p:cNvPr>
          <p:cNvCxnSpPr>
            <a:cxnSpLocks/>
          </p:cNvCxnSpPr>
          <p:nvPr/>
        </p:nvCxnSpPr>
        <p:spPr bwMode="auto">
          <a:xfrm flipV="1">
            <a:off x="3452202" y="2968007"/>
            <a:ext cx="1584018" cy="772221"/>
          </a:xfrm>
          <a:prstGeom prst="line">
            <a:avLst/>
          </a:prstGeom>
          <a:solidFill>
            <a:schemeClr val="accent1"/>
          </a:solidFill>
          <a:ln w="38100" cap="flat" cmpd="sng" algn="ctr">
            <a:solidFill>
              <a:schemeClr val="accent4">
                <a:lumMod val="50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1721B3F-7E64-4C81-A18D-F92094B4BDFB}"/>
              </a:ext>
            </a:extLst>
          </p:cNvPr>
          <p:cNvCxnSpPr>
            <a:cxnSpLocks/>
            <a:stCxn id="8" idx="0"/>
          </p:cNvCxnSpPr>
          <p:nvPr/>
        </p:nvCxnSpPr>
        <p:spPr bwMode="auto">
          <a:xfrm flipH="1" flipV="1">
            <a:off x="5030490" y="2971806"/>
            <a:ext cx="5730" cy="785784"/>
          </a:xfrm>
          <a:prstGeom prst="line">
            <a:avLst/>
          </a:prstGeom>
          <a:solidFill>
            <a:schemeClr val="accent1"/>
          </a:solidFill>
          <a:ln w="38100" cap="flat" cmpd="sng" algn="ctr">
            <a:solidFill>
              <a:schemeClr val="accent4">
                <a:lumMod val="50000"/>
              </a:schemeClr>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01EDCC72-16A8-4C99-B3AF-B4715669DC81}"/>
              </a:ext>
            </a:extLst>
          </p:cNvPr>
          <p:cNvSpPr txBox="1"/>
          <p:nvPr/>
        </p:nvSpPr>
        <p:spPr>
          <a:xfrm>
            <a:off x="4844300" y="2383232"/>
            <a:ext cx="2651736" cy="584775"/>
          </a:xfrm>
          <a:prstGeom prst="rect">
            <a:avLst/>
          </a:prstGeom>
          <a:noFill/>
        </p:spPr>
        <p:txBody>
          <a:bodyPr wrap="square" rtlCol="0">
            <a:spAutoFit/>
          </a:bodyPr>
          <a:lstStyle/>
          <a:p>
            <a:r>
              <a:rPr lang="en-US" sz="1600">
                <a:solidFill>
                  <a:schemeClr val="bg2">
                    <a:lumMod val="50000"/>
                    <a:lumOff val="50000"/>
                  </a:schemeClr>
                </a:solidFill>
              </a:rPr>
              <a:t>proprioceptive </a:t>
            </a:r>
          </a:p>
          <a:p>
            <a:r>
              <a:rPr lang="en-US" sz="1600">
                <a:solidFill>
                  <a:schemeClr val="bg2">
                    <a:lumMod val="50000"/>
                    <a:lumOff val="50000"/>
                  </a:schemeClr>
                </a:solidFill>
              </a:rPr>
              <a:t>feedback</a:t>
            </a:r>
          </a:p>
        </p:txBody>
      </p:sp>
      <p:cxnSp>
        <p:nvCxnSpPr>
          <p:cNvPr id="33" name="Straight Connector 32">
            <a:extLst>
              <a:ext uri="{FF2B5EF4-FFF2-40B4-BE49-F238E27FC236}">
                <a16:creationId xmlns:a16="http://schemas.microsoft.com/office/drawing/2014/main" id="{1CEB6F6F-36EB-4BB3-BFBC-2CF8C501743A}"/>
              </a:ext>
            </a:extLst>
          </p:cNvPr>
          <p:cNvCxnSpPr>
            <a:cxnSpLocks/>
          </p:cNvCxnSpPr>
          <p:nvPr/>
        </p:nvCxnSpPr>
        <p:spPr bwMode="auto">
          <a:xfrm>
            <a:off x="7005512" y="864878"/>
            <a:ext cx="1" cy="4368134"/>
          </a:xfrm>
          <a:prstGeom prst="line">
            <a:avLst/>
          </a:prstGeom>
          <a:solidFill>
            <a:schemeClr val="accent1"/>
          </a:solidFill>
          <a:ln w="38100" cap="flat" cmpd="sng" algn="ctr">
            <a:solidFill>
              <a:schemeClr val="accent4">
                <a:lumMod val="50000"/>
              </a:schemeClr>
            </a:solidFill>
            <a:prstDash val="solid"/>
            <a:round/>
            <a:headEnd type="none" w="med" len="med"/>
            <a:tailEnd type="none" w="med" len="med"/>
          </a:ln>
          <a:effectLst/>
        </p:spPr>
      </p:cxnSp>
      <p:cxnSp>
        <p:nvCxnSpPr>
          <p:cNvPr id="41" name="Straight Arrow Connector 40">
            <a:extLst>
              <a:ext uri="{FF2B5EF4-FFF2-40B4-BE49-F238E27FC236}">
                <a16:creationId xmlns:a16="http://schemas.microsoft.com/office/drawing/2014/main" id="{016FCD4A-0E5A-445F-9C1F-FF7E7D0500F8}"/>
              </a:ext>
            </a:extLst>
          </p:cNvPr>
          <p:cNvCxnSpPr>
            <a:cxnSpLocks/>
            <a:stCxn id="5" idx="1"/>
            <a:endCxn id="6" idx="3"/>
          </p:cNvCxnSpPr>
          <p:nvPr/>
        </p:nvCxnSpPr>
        <p:spPr bwMode="auto">
          <a:xfrm flipH="1">
            <a:off x="2471611" y="1945493"/>
            <a:ext cx="964407" cy="0"/>
          </a:xfrm>
          <a:prstGeom prst="straightConnector1">
            <a:avLst/>
          </a:prstGeom>
          <a:solidFill>
            <a:schemeClr val="accent1"/>
          </a:solidFill>
          <a:ln w="9525" cap="flat" cmpd="sng" algn="ctr">
            <a:solidFill>
              <a:schemeClr val="tx1"/>
            </a:solidFill>
            <a:prstDash val="solid"/>
            <a:round/>
            <a:headEnd type="triangle" w="lg" len="med"/>
            <a:tailEnd type="triangle" w="lg" len="med"/>
          </a:ln>
          <a:effectLst/>
        </p:spPr>
      </p:cxnSp>
    </p:spTree>
    <p:extLst>
      <p:ext uri="{BB962C8B-B14F-4D97-AF65-F5344CB8AC3E}">
        <p14:creationId xmlns:p14="http://schemas.microsoft.com/office/powerpoint/2010/main" val="364114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DFC7-DCE8-458E-9F46-F87BF96D8FE8}"/>
              </a:ext>
            </a:extLst>
          </p:cNvPr>
          <p:cNvSpPr>
            <a:spLocks noGrp="1"/>
          </p:cNvSpPr>
          <p:nvPr>
            <p:ph type="title"/>
          </p:nvPr>
        </p:nvSpPr>
        <p:spPr>
          <a:xfrm>
            <a:off x="143838" y="228600"/>
            <a:ext cx="8856324" cy="1143000"/>
          </a:xfrm>
        </p:spPr>
        <p:txBody>
          <a:bodyPr/>
          <a:lstStyle/>
          <a:p>
            <a:r>
              <a:rPr lang="en-US"/>
              <a:t>Non-Native Prosody</a:t>
            </a:r>
          </a:p>
        </p:txBody>
      </p:sp>
      <p:sp>
        <p:nvSpPr>
          <p:cNvPr id="5" name="Content Placeholder 4">
            <a:extLst>
              <a:ext uri="{FF2B5EF4-FFF2-40B4-BE49-F238E27FC236}">
                <a16:creationId xmlns:a16="http://schemas.microsoft.com/office/drawing/2014/main" id="{7057635A-CBF9-4F8E-8405-A8E518483A0B}"/>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17A0F7BE-3EC3-44BF-A23F-ECE4E50B2ABB}"/>
              </a:ext>
            </a:extLst>
          </p:cNvPr>
          <p:cNvPicPr>
            <a:picLocks noChangeAspect="1"/>
          </p:cNvPicPr>
          <p:nvPr/>
        </p:nvPicPr>
        <p:blipFill rotWithShape="1">
          <a:blip r:embed="rId2"/>
          <a:srcRect t="26446" b="15654"/>
          <a:stretch/>
        </p:blipFill>
        <p:spPr>
          <a:xfrm>
            <a:off x="1440" y="1663337"/>
            <a:ext cx="9142560" cy="3970139"/>
          </a:xfrm>
          <a:prstGeom prst="rect">
            <a:avLst/>
          </a:prstGeom>
        </p:spPr>
      </p:pic>
    </p:spTree>
    <p:extLst>
      <p:ext uri="{BB962C8B-B14F-4D97-AF65-F5344CB8AC3E}">
        <p14:creationId xmlns:p14="http://schemas.microsoft.com/office/powerpoint/2010/main" val="355220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DC74-914D-4C1D-A4DF-A6B9A82244F3}"/>
              </a:ext>
            </a:extLst>
          </p:cNvPr>
          <p:cNvSpPr>
            <a:spLocks noGrp="1"/>
          </p:cNvSpPr>
          <p:nvPr>
            <p:ph type="title"/>
          </p:nvPr>
        </p:nvSpPr>
        <p:spPr>
          <a:xfrm>
            <a:off x="457200" y="170187"/>
            <a:ext cx="8229600" cy="1143000"/>
          </a:xfrm>
        </p:spPr>
        <p:txBody>
          <a:bodyPr/>
          <a:lstStyle/>
          <a:p>
            <a:r>
              <a:rPr lang="en-US" dirty="0"/>
              <a:t>Automation and Systematization</a:t>
            </a:r>
          </a:p>
        </p:txBody>
      </p:sp>
      <p:sp>
        <p:nvSpPr>
          <p:cNvPr id="3" name="Content Placeholder 2">
            <a:extLst>
              <a:ext uri="{FF2B5EF4-FFF2-40B4-BE49-F238E27FC236}">
                <a16:creationId xmlns:a16="http://schemas.microsoft.com/office/drawing/2014/main" id="{7A0C899B-5812-4D05-B246-AD1A3B992361}"/>
              </a:ext>
            </a:extLst>
          </p:cNvPr>
          <p:cNvSpPr>
            <a:spLocks noGrp="1"/>
          </p:cNvSpPr>
          <p:nvPr>
            <p:ph idx="1"/>
          </p:nvPr>
        </p:nvSpPr>
        <p:spPr>
          <a:xfrm>
            <a:off x="541827" y="1551619"/>
            <a:ext cx="8262181" cy="4495800"/>
          </a:xfrm>
        </p:spPr>
        <p:txBody>
          <a:bodyPr/>
          <a:lstStyle/>
          <a:p>
            <a:pPr marL="388620" indent="0">
              <a:lnSpc>
                <a:spcPct val="114000"/>
              </a:lnSpc>
              <a:spcBef>
                <a:spcPts val="0"/>
              </a:spcBef>
              <a:spcAft>
                <a:spcPts val="1200"/>
              </a:spcAft>
              <a:buNone/>
            </a:pPr>
            <a:r>
              <a:rPr lang="en-US" sz="2400" dirty="0"/>
              <a:t>For Assessment</a:t>
            </a:r>
          </a:p>
          <a:p>
            <a:pPr marL="674370" indent="-285750">
              <a:lnSpc>
                <a:spcPct val="114000"/>
              </a:lnSpc>
              <a:spcBef>
                <a:spcPts val="0"/>
              </a:spcBef>
              <a:spcAft>
                <a:spcPts val="1200"/>
              </a:spcAft>
            </a:pPr>
            <a:r>
              <a:rPr lang="en-US" sz="1800" dirty="0"/>
              <a:t>Dialog ability predictable from what? </a:t>
            </a:r>
          </a:p>
          <a:p>
            <a:pPr marL="388620" indent="0">
              <a:lnSpc>
                <a:spcPct val="114000"/>
              </a:lnSpc>
              <a:spcBef>
                <a:spcPts val="1200"/>
              </a:spcBef>
              <a:spcAft>
                <a:spcPts val="1200"/>
              </a:spcAft>
              <a:buNone/>
            </a:pPr>
            <a:r>
              <a:rPr lang="en-US" sz="2400" dirty="0"/>
              <a:t>For Coaching</a:t>
            </a:r>
          </a:p>
          <a:p>
            <a:pPr marL="674370" indent="-285750">
              <a:lnSpc>
                <a:spcPct val="114000"/>
              </a:lnSpc>
              <a:spcBef>
                <a:spcPts val="0"/>
              </a:spcBef>
              <a:spcAft>
                <a:spcPts val="1200"/>
              </a:spcAft>
            </a:pPr>
            <a:r>
              <a:rPr lang="en-US" sz="1800" dirty="0"/>
              <a:t>Some advice is easy, e.g. “Vary your pitch more”</a:t>
            </a:r>
          </a:p>
          <a:p>
            <a:pPr marL="674370" indent="-285750">
              <a:lnSpc>
                <a:spcPct val="114000"/>
              </a:lnSpc>
              <a:spcBef>
                <a:spcPts val="0"/>
              </a:spcBef>
              <a:spcAft>
                <a:spcPts val="1200"/>
              </a:spcAft>
            </a:pPr>
            <a:r>
              <a:rPr lang="en-US" sz="1800" dirty="0"/>
              <a:t>Well-targeted feedback remains a challenge </a:t>
            </a:r>
          </a:p>
          <a:p>
            <a:pPr marL="388620" indent="0">
              <a:lnSpc>
                <a:spcPct val="114000"/>
              </a:lnSpc>
              <a:spcBef>
                <a:spcPts val="0"/>
              </a:spcBef>
              <a:spcAft>
                <a:spcPts val="1200"/>
              </a:spcAft>
              <a:buNone/>
            </a:pPr>
            <a:endParaRPr lang="en-US" sz="1600" dirty="0"/>
          </a:p>
        </p:txBody>
      </p:sp>
      <p:sp>
        <p:nvSpPr>
          <p:cNvPr id="5" name="TextBox 4">
            <a:extLst>
              <a:ext uri="{FF2B5EF4-FFF2-40B4-BE49-F238E27FC236}">
                <a16:creationId xmlns:a16="http://schemas.microsoft.com/office/drawing/2014/main" id="{A99A720C-0E69-7FE2-3AB7-DE7DDE5BC2D7}"/>
              </a:ext>
            </a:extLst>
          </p:cNvPr>
          <p:cNvSpPr txBox="1"/>
          <p:nvPr/>
        </p:nvSpPr>
        <p:spPr>
          <a:xfrm>
            <a:off x="649707" y="6285851"/>
            <a:ext cx="5579806" cy="400110"/>
          </a:xfrm>
          <a:prstGeom prst="rect">
            <a:avLst/>
          </a:prstGeom>
          <a:noFill/>
        </p:spPr>
        <p:txBody>
          <a:bodyPr wrap="square">
            <a:spAutoFit/>
          </a:bodyPr>
          <a:lstStyle/>
          <a:p>
            <a:pPr marL="0" indent="0">
              <a:spcBef>
                <a:spcPts val="1800"/>
              </a:spcBef>
              <a:buNone/>
            </a:pPr>
            <a:r>
              <a:rPr lang="en-US" sz="2000" dirty="0"/>
              <a:t>NB: every non-native speaker is different</a:t>
            </a:r>
          </a:p>
        </p:txBody>
      </p:sp>
    </p:spTree>
    <p:extLst>
      <p:ext uri="{BB962C8B-B14F-4D97-AF65-F5344CB8AC3E}">
        <p14:creationId xmlns:p14="http://schemas.microsoft.com/office/powerpoint/2010/main" val="365900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31BF-008E-7837-D5AB-B8F6DA802784}"/>
              </a:ext>
            </a:extLst>
          </p:cNvPr>
          <p:cNvSpPr>
            <a:spLocks noGrp="1"/>
          </p:cNvSpPr>
          <p:nvPr>
            <p:ph type="title"/>
          </p:nvPr>
        </p:nvSpPr>
        <p:spPr>
          <a:xfrm>
            <a:off x="457200" y="352010"/>
            <a:ext cx="8229600" cy="1143000"/>
          </a:xfrm>
        </p:spPr>
        <p:txBody>
          <a:bodyPr/>
          <a:lstStyle/>
          <a:p>
            <a:pPr algn="l"/>
            <a:r>
              <a:rPr lang="en-US"/>
              <a:t>Learners Needs: </a:t>
            </a:r>
            <a:br>
              <a:rPr lang="en-US"/>
            </a:br>
            <a:r>
              <a:rPr lang="en-US"/>
              <a:t>Summary </a:t>
            </a:r>
          </a:p>
        </p:txBody>
      </p:sp>
      <p:sp>
        <p:nvSpPr>
          <p:cNvPr id="3" name="Content Placeholder 2">
            <a:extLst>
              <a:ext uri="{FF2B5EF4-FFF2-40B4-BE49-F238E27FC236}">
                <a16:creationId xmlns:a16="http://schemas.microsoft.com/office/drawing/2014/main" id="{E0D63194-BAE2-D1BC-D3A1-1FFAF272100D}"/>
              </a:ext>
            </a:extLst>
          </p:cNvPr>
          <p:cNvSpPr>
            <a:spLocks noGrp="1"/>
          </p:cNvSpPr>
          <p:nvPr>
            <p:ph idx="1"/>
          </p:nvPr>
        </p:nvSpPr>
        <p:spPr>
          <a:xfrm>
            <a:off x="457200" y="1920091"/>
            <a:ext cx="8229600" cy="4689231"/>
          </a:xfrm>
        </p:spPr>
        <p:txBody>
          <a:bodyPr/>
          <a:lstStyle/>
          <a:p>
            <a:pPr>
              <a:lnSpc>
                <a:spcPct val="130000"/>
              </a:lnSpc>
            </a:pPr>
            <a:r>
              <a:rPr lang="en-US" sz="2600"/>
              <a:t>Awareness</a:t>
            </a:r>
          </a:p>
          <a:p>
            <a:pPr>
              <a:lnSpc>
                <a:spcPct val="130000"/>
              </a:lnSpc>
            </a:pPr>
            <a:r>
              <a:rPr lang="en-US" sz="2600"/>
              <a:t> </a:t>
            </a:r>
          </a:p>
          <a:p>
            <a:pPr>
              <a:lnSpc>
                <a:spcPct val="130000"/>
              </a:lnSpc>
            </a:pPr>
            <a:r>
              <a:rPr lang="en-US" sz="2600"/>
              <a:t> </a:t>
            </a:r>
          </a:p>
          <a:p>
            <a:pPr>
              <a:lnSpc>
                <a:spcPct val="130000"/>
              </a:lnSpc>
            </a:pPr>
            <a:r>
              <a:rPr lang="en-US" sz="2600"/>
              <a:t> </a:t>
            </a:r>
          </a:p>
          <a:p>
            <a:pPr>
              <a:lnSpc>
                <a:spcPct val="130000"/>
              </a:lnSpc>
            </a:pPr>
            <a:r>
              <a:rPr lang="en-US" sz="2600"/>
              <a:t> </a:t>
            </a:r>
          </a:p>
          <a:p>
            <a:pPr>
              <a:lnSpc>
                <a:spcPct val="130000"/>
              </a:lnSpc>
            </a:pPr>
            <a:r>
              <a:rPr lang="en-US" sz="2600"/>
              <a:t> </a:t>
            </a:r>
          </a:p>
          <a:p>
            <a:pPr>
              <a:lnSpc>
                <a:spcPct val="130000"/>
              </a:lnSpc>
            </a:pPr>
            <a:endParaRPr lang="en-US" sz="2600"/>
          </a:p>
          <a:p>
            <a:pPr marL="0" indent="0">
              <a:lnSpc>
                <a:spcPct val="130000"/>
              </a:lnSpc>
              <a:buNone/>
            </a:pPr>
            <a:endParaRPr lang="en-US" sz="2600"/>
          </a:p>
          <a:p>
            <a:pPr marL="0" indent="0">
              <a:lnSpc>
                <a:spcPct val="130000"/>
              </a:lnSpc>
              <a:buNone/>
            </a:pPr>
            <a:endParaRPr lang="en-US" sz="2600"/>
          </a:p>
        </p:txBody>
      </p:sp>
    </p:spTree>
    <p:extLst>
      <p:ext uri="{BB962C8B-B14F-4D97-AF65-F5344CB8AC3E}">
        <p14:creationId xmlns:p14="http://schemas.microsoft.com/office/powerpoint/2010/main" val="248713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31BF-008E-7837-D5AB-B8F6DA802784}"/>
              </a:ext>
            </a:extLst>
          </p:cNvPr>
          <p:cNvSpPr>
            <a:spLocks noGrp="1"/>
          </p:cNvSpPr>
          <p:nvPr>
            <p:ph type="title"/>
          </p:nvPr>
        </p:nvSpPr>
        <p:spPr>
          <a:xfrm>
            <a:off x="457200" y="352010"/>
            <a:ext cx="8229600" cy="1143000"/>
          </a:xfrm>
        </p:spPr>
        <p:txBody>
          <a:bodyPr/>
          <a:lstStyle/>
          <a:p>
            <a:pPr algn="l"/>
            <a:r>
              <a:rPr lang="en-US"/>
              <a:t>Learners Needs: </a:t>
            </a:r>
            <a:br>
              <a:rPr lang="en-US"/>
            </a:br>
            <a:r>
              <a:rPr lang="en-US"/>
              <a:t>Summary </a:t>
            </a:r>
          </a:p>
        </p:txBody>
      </p:sp>
      <p:sp>
        <p:nvSpPr>
          <p:cNvPr id="3" name="Content Placeholder 2">
            <a:extLst>
              <a:ext uri="{FF2B5EF4-FFF2-40B4-BE49-F238E27FC236}">
                <a16:creationId xmlns:a16="http://schemas.microsoft.com/office/drawing/2014/main" id="{E0D63194-BAE2-D1BC-D3A1-1FFAF272100D}"/>
              </a:ext>
            </a:extLst>
          </p:cNvPr>
          <p:cNvSpPr>
            <a:spLocks noGrp="1"/>
          </p:cNvSpPr>
          <p:nvPr>
            <p:ph idx="1"/>
          </p:nvPr>
        </p:nvSpPr>
        <p:spPr>
          <a:xfrm>
            <a:off x="457200" y="1920091"/>
            <a:ext cx="8229600" cy="4689231"/>
          </a:xfrm>
        </p:spPr>
        <p:txBody>
          <a:bodyPr/>
          <a:lstStyle/>
          <a:p>
            <a:pPr>
              <a:lnSpc>
                <a:spcPct val="130000"/>
              </a:lnSpc>
            </a:pPr>
            <a:r>
              <a:rPr lang="en-US" sz="2600"/>
              <a:t>Awareness</a:t>
            </a:r>
          </a:p>
          <a:p>
            <a:pPr>
              <a:lnSpc>
                <a:spcPct val="130000"/>
              </a:lnSpc>
            </a:pPr>
            <a:r>
              <a:rPr lang="en-US" sz="2600"/>
              <a:t>Facts</a:t>
            </a:r>
          </a:p>
          <a:p>
            <a:pPr>
              <a:lnSpc>
                <a:spcPct val="130000"/>
              </a:lnSpc>
            </a:pPr>
            <a:r>
              <a:rPr lang="en-US" sz="2600"/>
              <a:t> </a:t>
            </a:r>
          </a:p>
          <a:p>
            <a:pPr>
              <a:lnSpc>
                <a:spcPct val="130000"/>
              </a:lnSpc>
            </a:pPr>
            <a:r>
              <a:rPr lang="en-US" sz="2600"/>
              <a:t> </a:t>
            </a:r>
          </a:p>
          <a:p>
            <a:pPr>
              <a:lnSpc>
                <a:spcPct val="130000"/>
              </a:lnSpc>
            </a:pPr>
            <a:r>
              <a:rPr lang="en-US" sz="2600"/>
              <a:t> </a:t>
            </a:r>
          </a:p>
          <a:p>
            <a:pPr>
              <a:lnSpc>
                <a:spcPct val="130000"/>
              </a:lnSpc>
            </a:pPr>
            <a:r>
              <a:rPr lang="en-US" sz="2600"/>
              <a:t> </a:t>
            </a:r>
          </a:p>
          <a:p>
            <a:pPr>
              <a:lnSpc>
                <a:spcPct val="130000"/>
              </a:lnSpc>
            </a:pPr>
            <a:endParaRPr lang="en-US" sz="2600"/>
          </a:p>
          <a:p>
            <a:pPr marL="0" indent="0">
              <a:lnSpc>
                <a:spcPct val="130000"/>
              </a:lnSpc>
              <a:buNone/>
            </a:pPr>
            <a:endParaRPr lang="en-US" sz="2600"/>
          </a:p>
          <a:p>
            <a:pPr marL="0" indent="0">
              <a:lnSpc>
                <a:spcPct val="130000"/>
              </a:lnSpc>
              <a:buNone/>
            </a:pPr>
            <a:endParaRPr lang="en-US" sz="2600"/>
          </a:p>
        </p:txBody>
      </p:sp>
    </p:spTree>
    <p:extLst>
      <p:ext uri="{BB962C8B-B14F-4D97-AF65-F5344CB8AC3E}">
        <p14:creationId xmlns:p14="http://schemas.microsoft.com/office/powerpoint/2010/main" val="44778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31BF-008E-7837-D5AB-B8F6DA802784}"/>
              </a:ext>
            </a:extLst>
          </p:cNvPr>
          <p:cNvSpPr>
            <a:spLocks noGrp="1"/>
          </p:cNvSpPr>
          <p:nvPr>
            <p:ph type="title"/>
          </p:nvPr>
        </p:nvSpPr>
        <p:spPr>
          <a:xfrm>
            <a:off x="457200" y="352010"/>
            <a:ext cx="8229600" cy="1143000"/>
          </a:xfrm>
        </p:spPr>
        <p:txBody>
          <a:bodyPr/>
          <a:lstStyle/>
          <a:p>
            <a:pPr algn="l"/>
            <a:r>
              <a:rPr lang="en-US"/>
              <a:t>Learners Needs:  </a:t>
            </a:r>
          </a:p>
        </p:txBody>
      </p:sp>
      <p:sp>
        <p:nvSpPr>
          <p:cNvPr id="3" name="Content Placeholder 2">
            <a:extLst>
              <a:ext uri="{FF2B5EF4-FFF2-40B4-BE49-F238E27FC236}">
                <a16:creationId xmlns:a16="http://schemas.microsoft.com/office/drawing/2014/main" id="{E0D63194-BAE2-D1BC-D3A1-1FFAF272100D}"/>
              </a:ext>
            </a:extLst>
          </p:cNvPr>
          <p:cNvSpPr>
            <a:spLocks noGrp="1"/>
          </p:cNvSpPr>
          <p:nvPr>
            <p:ph idx="1"/>
          </p:nvPr>
        </p:nvSpPr>
        <p:spPr>
          <a:xfrm>
            <a:off x="457200" y="1920091"/>
            <a:ext cx="8229600" cy="4689231"/>
          </a:xfrm>
        </p:spPr>
        <p:txBody>
          <a:bodyPr/>
          <a:lstStyle/>
          <a:p>
            <a:pPr>
              <a:lnSpc>
                <a:spcPct val="130000"/>
              </a:lnSpc>
            </a:pPr>
            <a:r>
              <a:rPr lang="en-US" sz="2600"/>
              <a:t>Awareness</a:t>
            </a:r>
          </a:p>
          <a:p>
            <a:pPr>
              <a:lnSpc>
                <a:spcPct val="130000"/>
              </a:lnSpc>
            </a:pPr>
            <a:r>
              <a:rPr lang="en-US" sz="2600"/>
              <a:t>Facts</a:t>
            </a:r>
          </a:p>
          <a:p>
            <a:pPr>
              <a:lnSpc>
                <a:spcPct val="130000"/>
              </a:lnSpc>
            </a:pPr>
            <a:r>
              <a:rPr lang="en-US" sz="2600"/>
              <a:t>Perception skills</a:t>
            </a:r>
          </a:p>
          <a:p>
            <a:pPr>
              <a:lnSpc>
                <a:spcPct val="130000"/>
              </a:lnSpc>
            </a:pPr>
            <a:r>
              <a:rPr lang="en-US" sz="2600"/>
              <a:t>Production skills</a:t>
            </a:r>
          </a:p>
          <a:p>
            <a:pPr>
              <a:lnSpc>
                <a:spcPct val="130000"/>
              </a:lnSpc>
            </a:pPr>
            <a:r>
              <a:rPr lang="en-US" sz="2600">
                <a:solidFill>
                  <a:schemeClr val="tx1">
                    <a:lumMod val="50000"/>
                  </a:schemeClr>
                </a:solidFill>
              </a:rPr>
              <a:t>Interaction skills</a:t>
            </a:r>
          </a:p>
          <a:p>
            <a:pPr>
              <a:lnSpc>
                <a:spcPct val="130000"/>
              </a:lnSpc>
            </a:pPr>
            <a:r>
              <a:rPr lang="en-US" sz="2600">
                <a:solidFill>
                  <a:schemeClr val="tx1">
                    <a:lumMod val="50000"/>
                  </a:schemeClr>
                </a:solidFill>
              </a:rPr>
              <a:t>Risk acceptance</a:t>
            </a:r>
          </a:p>
          <a:p>
            <a:pPr marL="0" indent="0">
              <a:lnSpc>
                <a:spcPct val="130000"/>
              </a:lnSpc>
              <a:buNone/>
            </a:pPr>
            <a:endParaRPr lang="en-US" sz="2600"/>
          </a:p>
          <a:p>
            <a:pPr marL="0" indent="0">
              <a:lnSpc>
                <a:spcPct val="130000"/>
              </a:lnSpc>
              <a:buNone/>
            </a:pPr>
            <a:endParaRPr lang="en-US" sz="2600"/>
          </a:p>
        </p:txBody>
      </p:sp>
    </p:spTree>
    <p:extLst>
      <p:ext uri="{BB962C8B-B14F-4D97-AF65-F5344CB8AC3E}">
        <p14:creationId xmlns:p14="http://schemas.microsoft.com/office/powerpoint/2010/main" val="107519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31BF-008E-7837-D5AB-B8F6DA802784}"/>
              </a:ext>
            </a:extLst>
          </p:cNvPr>
          <p:cNvSpPr>
            <a:spLocks noGrp="1"/>
          </p:cNvSpPr>
          <p:nvPr>
            <p:ph type="title"/>
          </p:nvPr>
        </p:nvSpPr>
        <p:spPr>
          <a:xfrm>
            <a:off x="457200" y="164120"/>
            <a:ext cx="8229600" cy="1143000"/>
          </a:xfrm>
        </p:spPr>
        <p:txBody>
          <a:bodyPr/>
          <a:lstStyle/>
          <a:p>
            <a:pPr algn="l"/>
            <a:r>
              <a:rPr lang="en-US"/>
              <a:t>Learners Needs </a:t>
            </a:r>
          </a:p>
        </p:txBody>
      </p:sp>
      <p:sp>
        <p:nvSpPr>
          <p:cNvPr id="3" name="Content Placeholder 2">
            <a:extLst>
              <a:ext uri="{FF2B5EF4-FFF2-40B4-BE49-F238E27FC236}">
                <a16:creationId xmlns:a16="http://schemas.microsoft.com/office/drawing/2014/main" id="{E0D63194-BAE2-D1BC-D3A1-1FFAF272100D}"/>
              </a:ext>
            </a:extLst>
          </p:cNvPr>
          <p:cNvSpPr>
            <a:spLocks noGrp="1"/>
          </p:cNvSpPr>
          <p:nvPr>
            <p:ph idx="1"/>
          </p:nvPr>
        </p:nvSpPr>
        <p:spPr>
          <a:xfrm>
            <a:off x="457200" y="1500553"/>
            <a:ext cx="8229600" cy="4689231"/>
          </a:xfrm>
        </p:spPr>
        <p:txBody>
          <a:bodyPr/>
          <a:lstStyle/>
          <a:p>
            <a:pPr>
              <a:lnSpc>
                <a:spcPct val="130000"/>
              </a:lnSpc>
            </a:pPr>
            <a:r>
              <a:rPr lang="en-US" sz="2600"/>
              <a:t>Awareness</a:t>
            </a:r>
          </a:p>
          <a:p>
            <a:pPr>
              <a:lnSpc>
                <a:spcPct val="130000"/>
              </a:lnSpc>
            </a:pPr>
            <a:r>
              <a:rPr lang="en-US" sz="2600"/>
              <a:t>Facts</a:t>
            </a:r>
          </a:p>
          <a:p>
            <a:pPr>
              <a:lnSpc>
                <a:spcPct val="130000"/>
              </a:lnSpc>
            </a:pPr>
            <a:r>
              <a:rPr lang="en-US" sz="2600"/>
              <a:t>Perception skills</a:t>
            </a:r>
          </a:p>
          <a:p>
            <a:pPr>
              <a:lnSpc>
                <a:spcPct val="130000"/>
              </a:lnSpc>
            </a:pPr>
            <a:r>
              <a:rPr lang="en-US" sz="2600"/>
              <a:t>Production skills</a:t>
            </a:r>
          </a:p>
          <a:p>
            <a:pPr>
              <a:lnSpc>
                <a:spcPct val="130000"/>
              </a:lnSpc>
            </a:pPr>
            <a:r>
              <a:rPr lang="en-US" sz="2600">
                <a:solidFill>
                  <a:schemeClr val="tx1">
                    <a:lumMod val="50000"/>
                  </a:schemeClr>
                </a:solidFill>
              </a:rPr>
              <a:t>Interaction skills</a:t>
            </a:r>
          </a:p>
          <a:p>
            <a:pPr>
              <a:lnSpc>
                <a:spcPct val="130000"/>
              </a:lnSpc>
            </a:pPr>
            <a:r>
              <a:rPr lang="en-US" sz="2600">
                <a:solidFill>
                  <a:schemeClr val="tx1">
                    <a:lumMod val="50000"/>
                  </a:schemeClr>
                </a:solidFill>
              </a:rPr>
              <a:t>Risk acceptance</a:t>
            </a:r>
          </a:p>
          <a:p>
            <a:pPr marL="0" indent="0">
              <a:lnSpc>
                <a:spcPct val="130000"/>
              </a:lnSpc>
              <a:buNone/>
            </a:pPr>
            <a:endParaRPr lang="en-US" sz="2600"/>
          </a:p>
          <a:p>
            <a:pPr marL="0" indent="0">
              <a:lnSpc>
                <a:spcPct val="130000"/>
              </a:lnSpc>
              <a:buNone/>
            </a:pPr>
            <a:endParaRPr lang="en-US" sz="2600"/>
          </a:p>
        </p:txBody>
      </p:sp>
      <p:grpSp>
        <p:nvGrpSpPr>
          <p:cNvPr id="4" name="Group 3">
            <a:extLst>
              <a:ext uri="{FF2B5EF4-FFF2-40B4-BE49-F238E27FC236}">
                <a16:creationId xmlns:a16="http://schemas.microsoft.com/office/drawing/2014/main" id="{21EDCC38-D43D-990E-9E52-52D3AD0A752D}"/>
              </a:ext>
            </a:extLst>
          </p:cNvPr>
          <p:cNvGrpSpPr/>
          <p:nvPr/>
        </p:nvGrpSpPr>
        <p:grpSpPr>
          <a:xfrm>
            <a:off x="3358661" y="2491661"/>
            <a:ext cx="4724635" cy="1746739"/>
            <a:chOff x="3358661" y="2491661"/>
            <a:chExt cx="4724635" cy="1746739"/>
          </a:xfrm>
        </p:grpSpPr>
        <p:sp>
          <p:nvSpPr>
            <p:cNvPr id="6" name="Right Brace 5">
              <a:extLst>
                <a:ext uri="{FF2B5EF4-FFF2-40B4-BE49-F238E27FC236}">
                  <a16:creationId xmlns:a16="http://schemas.microsoft.com/office/drawing/2014/main" id="{D7A60E25-87BA-B977-0A6A-6923D65D8AC3}"/>
                </a:ext>
              </a:extLst>
            </p:cNvPr>
            <p:cNvSpPr/>
            <p:nvPr/>
          </p:nvSpPr>
          <p:spPr bwMode="auto">
            <a:xfrm>
              <a:off x="3358661" y="2702168"/>
              <a:ext cx="386862" cy="1143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 name="Callout: Line with Border and Accent Bar 6">
              <a:extLst>
                <a:ext uri="{FF2B5EF4-FFF2-40B4-BE49-F238E27FC236}">
                  <a16:creationId xmlns:a16="http://schemas.microsoft.com/office/drawing/2014/main" id="{4958007E-58F0-5CD2-EBF8-62C2614484FE}"/>
                </a:ext>
              </a:extLst>
            </p:cNvPr>
            <p:cNvSpPr/>
            <p:nvPr/>
          </p:nvSpPr>
          <p:spPr bwMode="auto">
            <a:xfrm>
              <a:off x="5239068" y="2491661"/>
              <a:ext cx="2844228" cy="1746739"/>
            </a:xfrm>
            <a:prstGeom prst="accentBorderCallout1">
              <a:avLst>
                <a:gd name="adj1" fmla="val 18750"/>
                <a:gd name="adj2" fmla="val -8333"/>
                <a:gd name="adj3" fmla="val 44803"/>
                <a:gd name="adj4" fmla="val -4658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nSpc>
                  <a:spcPct val="120000"/>
                </a:lnSpc>
                <a:buFont typeface="Arial" panose="020B0604020202020204" pitchFamily="34" charset="0"/>
                <a:buChar char="•"/>
              </a:pPr>
              <a:r>
                <a:rPr lang="en-US" sz="2800" kern="0"/>
                <a:t>Low-Level</a:t>
              </a:r>
            </a:p>
            <a:p>
              <a:pPr marL="457200" indent="-457200">
                <a:lnSpc>
                  <a:spcPct val="120000"/>
                </a:lnSpc>
                <a:buFont typeface="Arial" panose="020B0604020202020204" pitchFamily="34" charset="0"/>
                <a:buChar char="•"/>
              </a:pPr>
              <a:r>
                <a:rPr lang="en-US" sz="2800" kern="0"/>
                <a:t>Phonological</a:t>
              </a:r>
            </a:p>
            <a:p>
              <a:pPr marL="457200" indent="-457200">
                <a:lnSpc>
                  <a:spcPct val="120000"/>
                </a:lnSpc>
                <a:buFont typeface="Arial" panose="020B0604020202020204" pitchFamily="34" charset="0"/>
                <a:buChar char="•"/>
              </a:pPr>
              <a:r>
                <a:rPr lang="en-US" sz="2800" kern="0"/>
                <a:t>Pragmatic </a:t>
              </a:r>
            </a:p>
          </p:txBody>
        </p:sp>
      </p:grpSp>
    </p:spTree>
    <p:extLst>
      <p:ext uri="{BB962C8B-B14F-4D97-AF65-F5344CB8AC3E}">
        <p14:creationId xmlns:p14="http://schemas.microsoft.com/office/powerpoint/2010/main" val="15732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31BF-008E-7837-D5AB-B8F6DA802784}"/>
              </a:ext>
            </a:extLst>
          </p:cNvPr>
          <p:cNvSpPr>
            <a:spLocks noGrp="1"/>
          </p:cNvSpPr>
          <p:nvPr>
            <p:ph type="title"/>
          </p:nvPr>
        </p:nvSpPr>
        <p:spPr>
          <a:xfrm>
            <a:off x="457200" y="164120"/>
            <a:ext cx="8229600" cy="1143000"/>
          </a:xfrm>
        </p:spPr>
        <p:txBody>
          <a:bodyPr/>
          <a:lstStyle/>
          <a:p>
            <a:pPr algn="l"/>
            <a:r>
              <a:rPr lang="en-US"/>
              <a:t>Learners Needs </a:t>
            </a:r>
          </a:p>
        </p:txBody>
      </p:sp>
      <p:sp>
        <p:nvSpPr>
          <p:cNvPr id="3" name="Content Placeholder 2">
            <a:extLst>
              <a:ext uri="{FF2B5EF4-FFF2-40B4-BE49-F238E27FC236}">
                <a16:creationId xmlns:a16="http://schemas.microsoft.com/office/drawing/2014/main" id="{E0D63194-BAE2-D1BC-D3A1-1FFAF272100D}"/>
              </a:ext>
            </a:extLst>
          </p:cNvPr>
          <p:cNvSpPr>
            <a:spLocks noGrp="1"/>
          </p:cNvSpPr>
          <p:nvPr>
            <p:ph idx="1"/>
          </p:nvPr>
        </p:nvSpPr>
        <p:spPr>
          <a:xfrm>
            <a:off x="457200" y="1500553"/>
            <a:ext cx="8229600" cy="4689231"/>
          </a:xfrm>
        </p:spPr>
        <p:txBody>
          <a:bodyPr/>
          <a:lstStyle/>
          <a:p>
            <a:pPr>
              <a:lnSpc>
                <a:spcPct val="130000"/>
              </a:lnSpc>
            </a:pPr>
            <a:r>
              <a:rPr lang="en-US" sz="2600"/>
              <a:t>Awareness</a:t>
            </a:r>
          </a:p>
          <a:p>
            <a:pPr>
              <a:lnSpc>
                <a:spcPct val="130000"/>
              </a:lnSpc>
            </a:pPr>
            <a:r>
              <a:rPr lang="en-US" sz="2600"/>
              <a:t>Facts</a:t>
            </a:r>
          </a:p>
          <a:p>
            <a:pPr>
              <a:lnSpc>
                <a:spcPct val="130000"/>
              </a:lnSpc>
            </a:pPr>
            <a:r>
              <a:rPr lang="en-US" sz="2600"/>
              <a:t>Perception skills</a:t>
            </a:r>
          </a:p>
          <a:p>
            <a:pPr>
              <a:lnSpc>
                <a:spcPct val="130000"/>
              </a:lnSpc>
            </a:pPr>
            <a:r>
              <a:rPr lang="en-US" sz="2600"/>
              <a:t>Production skills</a:t>
            </a:r>
          </a:p>
          <a:p>
            <a:pPr>
              <a:lnSpc>
                <a:spcPct val="130000"/>
              </a:lnSpc>
            </a:pPr>
            <a:r>
              <a:rPr lang="en-US" sz="2600"/>
              <a:t>Interaction skills</a:t>
            </a:r>
          </a:p>
          <a:p>
            <a:pPr>
              <a:lnSpc>
                <a:spcPct val="130000"/>
              </a:lnSpc>
            </a:pPr>
            <a:r>
              <a:rPr lang="en-US" sz="2600">
                <a:solidFill>
                  <a:schemeClr val="tx1">
                    <a:lumMod val="50000"/>
                  </a:schemeClr>
                </a:solidFill>
              </a:rPr>
              <a:t>Risk acceptance</a:t>
            </a:r>
          </a:p>
          <a:p>
            <a:pPr marL="0" indent="0">
              <a:lnSpc>
                <a:spcPct val="130000"/>
              </a:lnSpc>
              <a:buNone/>
            </a:pPr>
            <a:endParaRPr lang="en-US" sz="2600"/>
          </a:p>
          <a:p>
            <a:pPr marL="0" indent="0">
              <a:lnSpc>
                <a:spcPct val="130000"/>
              </a:lnSpc>
              <a:buNone/>
            </a:pPr>
            <a:endParaRPr lang="en-US" sz="2600"/>
          </a:p>
        </p:txBody>
      </p:sp>
    </p:spTree>
    <p:extLst>
      <p:ext uri="{BB962C8B-B14F-4D97-AF65-F5344CB8AC3E}">
        <p14:creationId xmlns:p14="http://schemas.microsoft.com/office/powerpoint/2010/main" val="384747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31BF-008E-7837-D5AB-B8F6DA802784}"/>
              </a:ext>
            </a:extLst>
          </p:cNvPr>
          <p:cNvSpPr>
            <a:spLocks noGrp="1"/>
          </p:cNvSpPr>
          <p:nvPr>
            <p:ph type="title"/>
          </p:nvPr>
        </p:nvSpPr>
        <p:spPr>
          <a:xfrm>
            <a:off x="457200" y="164120"/>
            <a:ext cx="8229600" cy="1143000"/>
          </a:xfrm>
        </p:spPr>
        <p:txBody>
          <a:bodyPr/>
          <a:lstStyle/>
          <a:p>
            <a:pPr algn="l"/>
            <a:r>
              <a:rPr lang="en-US"/>
              <a:t>Learners Needs </a:t>
            </a:r>
          </a:p>
        </p:txBody>
      </p:sp>
      <p:sp>
        <p:nvSpPr>
          <p:cNvPr id="3" name="Content Placeholder 2">
            <a:extLst>
              <a:ext uri="{FF2B5EF4-FFF2-40B4-BE49-F238E27FC236}">
                <a16:creationId xmlns:a16="http://schemas.microsoft.com/office/drawing/2014/main" id="{E0D63194-BAE2-D1BC-D3A1-1FFAF272100D}"/>
              </a:ext>
            </a:extLst>
          </p:cNvPr>
          <p:cNvSpPr>
            <a:spLocks noGrp="1"/>
          </p:cNvSpPr>
          <p:nvPr>
            <p:ph idx="1"/>
          </p:nvPr>
        </p:nvSpPr>
        <p:spPr>
          <a:xfrm>
            <a:off x="457200" y="1500553"/>
            <a:ext cx="8229600" cy="4689231"/>
          </a:xfrm>
        </p:spPr>
        <p:txBody>
          <a:bodyPr/>
          <a:lstStyle/>
          <a:p>
            <a:pPr>
              <a:lnSpc>
                <a:spcPct val="130000"/>
              </a:lnSpc>
            </a:pPr>
            <a:r>
              <a:rPr lang="en-US" sz="2600"/>
              <a:t>Awareness</a:t>
            </a:r>
          </a:p>
          <a:p>
            <a:pPr>
              <a:lnSpc>
                <a:spcPct val="130000"/>
              </a:lnSpc>
            </a:pPr>
            <a:r>
              <a:rPr lang="en-US" sz="2600"/>
              <a:t>Facts</a:t>
            </a:r>
          </a:p>
          <a:p>
            <a:pPr>
              <a:lnSpc>
                <a:spcPct val="130000"/>
              </a:lnSpc>
            </a:pPr>
            <a:r>
              <a:rPr lang="en-US" sz="2600"/>
              <a:t>Perception skills</a:t>
            </a:r>
          </a:p>
          <a:p>
            <a:pPr>
              <a:lnSpc>
                <a:spcPct val="130000"/>
              </a:lnSpc>
            </a:pPr>
            <a:r>
              <a:rPr lang="en-US" sz="2600"/>
              <a:t>Production skills</a:t>
            </a:r>
          </a:p>
          <a:p>
            <a:pPr>
              <a:lnSpc>
                <a:spcPct val="130000"/>
              </a:lnSpc>
            </a:pPr>
            <a:r>
              <a:rPr lang="en-US" sz="2600"/>
              <a:t>Interaction skills</a:t>
            </a:r>
          </a:p>
          <a:p>
            <a:pPr>
              <a:lnSpc>
                <a:spcPct val="130000"/>
              </a:lnSpc>
            </a:pPr>
            <a:r>
              <a:rPr lang="en-US" sz="2600"/>
              <a:t>Risk acceptance</a:t>
            </a:r>
          </a:p>
          <a:p>
            <a:pPr marL="0" indent="0">
              <a:lnSpc>
                <a:spcPct val="130000"/>
              </a:lnSpc>
              <a:buNone/>
            </a:pPr>
            <a:endParaRPr lang="en-US" sz="2600"/>
          </a:p>
          <a:p>
            <a:pPr marL="0" indent="0">
              <a:lnSpc>
                <a:spcPct val="130000"/>
              </a:lnSpc>
              <a:buNone/>
            </a:pPr>
            <a:endParaRPr lang="en-US" sz="2600"/>
          </a:p>
        </p:txBody>
      </p:sp>
    </p:spTree>
    <p:extLst>
      <p:ext uri="{BB962C8B-B14F-4D97-AF65-F5344CB8AC3E}">
        <p14:creationId xmlns:p14="http://schemas.microsoft.com/office/powerpoint/2010/main" val="160273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31BF-008E-7837-D5AB-B8F6DA802784}"/>
              </a:ext>
            </a:extLst>
          </p:cNvPr>
          <p:cNvSpPr>
            <a:spLocks noGrp="1"/>
          </p:cNvSpPr>
          <p:nvPr>
            <p:ph type="title"/>
          </p:nvPr>
        </p:nvSpPr>
        <p:spPr>
          <a:xfrm>
            <a:off x="457200" y="70336"/>
            <a:ext cx="8229600" cy="1143000"/>
          </a:xfrm>
        </p:spPr>
        <p:txBody>
          <a:bodyPr/>
          <a:lstStyle/>
          <a:p>
            <a:pPr algn="l"/>
            <a:r>
              <a:rPr lang="en-US"/>
              <a:t>Teaching Methods </a:t>
            </a:r>
          </a:p>
        </p:txBody>
      </p:sp>
      <p:sp>
        <p:nvSpPr>
          <p:cNvPr id="3" name="Content Placeholder 2">
            <a:extLst>
              <a:ext uri="{FF2B5EF4-FFF2-40B4-BE49-F238E27FC236}">
                <a16:creationId xmlns:a16="http://schemas.microsoft.com/office/drawing/2014/main" id="{E0D63194-BAE2-D1BC-D3A1-1FFAF272100D}"/>
              </a:ext>
            </a:extLst>
          </p:cNvPr>
          <p:cNvSpPr>
            <a:spLocks noGrp="1"/>
          </p:cNvSpPr>
          <p:nvPr>
            <p:ph idx="1"/>
          </p:nvPr>
        </p:nvSpPr>
        <p:spPr/>
        <p:txBody>
          <a:bodyPr/>
          <a:lstStyle/>
          <a:p>
            <a:pPr>
              <a:lnSpc>
                <a:spcPct val="150000"/>
              </a:lnSpc>
            </a:pPr>
            <a:r>
              <a:rPr lang="en-US" sz="2800"/>
              <a:t>Explanations</a:t>
            </a:r>
          </a:p>
          <a:p>
            <a:pPr lvl="1">
              <a:lnSpc>
                <a:spcPct val="150000"/>
              </a:lnSpc>
            </a:pPr>
            <a:r>
              <a:rPr lang="en-US" sz="2400"/>
              <a:t>with visualizations (c.f. Lecture 13)</a:t>
            </a:r>
          </a:p>
          <a:p>
            <a:pPr>
              <a:lnSpc>
                <a:spcPct val="150000"/>
              </a:lnSpc>
            </a:pPr>
            <a:r>
              <a:rPr lang="en-US" sz="2800"/>
              <a:t>Practice </a:t>
            </a:r>
          </a:p>
          <a:p>
            <a:pPr lvl="1">
              <a:lnSpc>
                <a:spcPct val="150000"/>
              </a:lnSpc>
            </a:pPr>
            <a:r>
              <a:rPr lang="en-US" sz="2400"/>
              <a:t>with feedback</a:t>
            </a:r>
          </a:p>
          <a:p>
            <a:pPr marL="57150" indent="0">
              <a:lnSpc>
                <a:spcPct val="150000"/>
              </a:lnSpc>
              <a:buNone/>
            </a:pPr>
            <a:r>
              <a:rPr lang="en-US" sz="2800"/>
              <a:t>. . . </a:t>
            </a:r>
          </a:p>
          <a:p>
            <a:pPr>
              <a:lnSpc>
                <a:spcPct val="150000"/>
              </a:lnSpc>
            </a:pPr>
            <a:endParaRPr lang="en-US" sz="2800"/>
          </a:p>
        </p:txBody>
      </p:sp>
    </p:spTree>
    <p:extLst>
      <p:ext uri="{BB962C8B-B14F-4D97-AF65-F5344CB8AC3E}">
        <p14:creationId xmlns:p14="http://schemas.microsoft.com/office/powerpoint/2010/main" val="1383699703"/>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49324</TotalTime>
  <Words>1956</Words>
  <Application>Microsoft Office PowerPoint</Application>
  <PresentationFormat>On-screen Show (4:3)</PresentationFormat>
  <Paragraphs>275</Paragraphs>
  <Slides>24</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Mountain Top</vt:lpstr>
      <vt:lpstr>PowerPoint Presentation</vt:lpstr>
      <vt:lpstr>PowerPoint Presentation</vt:lpstr>
      <vt:lpstr>Learners Needs:  Summary </vt:lpstr>
      <vt:lpstr>Learners Needs:  Summary </vt:lpstr>
      <vt:lpstr>Learners Needs:  </vt:lpstr>
      <vt:lpstr>Learners Needs </vt:lpstr>
      <vt:lpstr>Learners Needs </vt:lpstr>
      <vt:lpstr>Learners Needs </vt:lpstr>
      <vt:lpstr>Teaching Methods </vt:lpstr>
      <vt:lpstr>Populations of Interest </vt:lpstr>
      <vt:lpstr>Populations of Interest </vt:lpstr>
      <vt:lpstr>Non-Native Speakers </vt:lpstr>
      <vt:lpstr>NNSs’ Special  Needs</vt:lpstr>
      <vt:lpstr>Teaching Constructions</vt:lpstr>
      <vt:lpstr>Perfecting Human Society through Prosody </vt:lpstr>
      <vt:lpstr>Contents </vt:lpstr>
      <vt:lpstr>Contents </vt:lpstr>
      <vt:lpstr>PowerPoint Presentation</vt:lpstr>
      <vt:lpstr>Autism and Prosody</vt:lpstr>
      <vt:lpstr>Teaching Needs</vt:lpstr>
      <vt:lpstr>Summary</vt:lpstr>
      <vt:lpstr>PowerPoint Presentation</vt:lpstr>
      <vt:lpstr>Non-Native Prosody</vt:lpstr>
      <vt:lpstr>Automation and Systematization</vt:lpstr>
    </vt:vector>
  </TitlesOfParts>
  <Company>Univ. of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Systems Group</dc:title>
  <dc:creator>Sanpo Lab</dc:creator>
  <cp:lastModifiedBy>Ward, Nigel G.</cp:lastModifiedBy>
  <cp:revision>3989</cp:revision>
  <cp:lastPrinted>2022-08-14T15:19:11Z</cp:lastPrinted>
  <dcterms:created xsi:type="dcterms:W3CDTF">2002-10-17T07:23:49Z</dcterms:created>
  <dcterms:modified xsi:type="dcterms:W3CDTF">2022-09-29T14:59:03Z</dcterms:modified>
</cp:coreProperties>
</file>